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Default Extension="png" ContentType="image/png"/>
  <Override PartName="/ppt/slides/slide1.xml" ContentType="application/vnd.openxmlformats-officedocument.presentationml.slide+xml"/>
  <Default Extension="jpg" ContentType="image/jp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x="7556500" cy="5657850"/>
  <p:notesSz cx="7556500" cy="565785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74878" y="177115"/>
            <a:ext cx="6606743" cy="382905"/>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133475" y="3168396"/>
            <a:ext cx="5289550" cy="1414462"/>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1" i="0">
                <a:solidFill>
                  <a:schemeClr val="tx1"/>
                </a:solidFill>
                <a:latin typeface="微软雅黑"/>
                <a:cs typeface="微软雅黑"/>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1" i="0">
                <a:solidFill>
                  <a:schemeClr val="tx1"/>
                </a:solidFill>
                <a:latin typeface="微软雅黑"/>
                <a:cs typeface="微软雅黑"/>
              </a:defRPr>
            </a:lvl1pPr>
          </a:lstStyle>
          <a:p/>
        </p:txBody>
      </p:sp>
      <p:sp>
        <p:nvSpPr>
          <p:cNvPr id="3" name="Holder 3"/>
          <p:cNvSpPr>
            <a:spLocks noGrp="1"/>
          </p:cNvSpPr>
          <p:nvPr>
            <p:ph idx="2" sz="half"/>
          </p:nvPr>
        </p:nvSpPr>
        <p:spPr>
          <a:xfrm>
            <a:off x="377825" y="1301305"/>
            <a:ext cx="3287077" cy="3734181"/>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3891597" y="1301305"/>
            <a:ext cx="3287077" cy="3734181"/>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1" i="0">
                <a:solidFill>
                  <a:schemeClr val="tx1"/>
                </a:solidFill>
                <a:latin typeface="微软雅黑"/>
                <a:cs typeface="微软雅黑"/>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013"/>
            <a:ext cx="7553325" cy="5645386"/>
          </a:xfrm>
          <a:prstGeom prst="rect">
            <a:avLst/>
          </a:prstGeom>
          <a:blipFill>
            <a:blip r:embed="rId7" cstate="print"/>
            <a:stretch>
              <a:fillRect/>
            </a:stretch>
          </a:blipFill>
        </p:spPr>
        <p:txBody>
          <a:bodyPr wrap="square" lIns="0" tIns="0" rIns="0" bIns="0" rtlCol="0"/>
          <a:lstStyle/>
          <a:p/>
        </p:txBody>
      </p:sp>
      <p:sp>
        <p:nvSpPr>
          <p:cNvPr id="2" name="Holder 2"/>
          <p:cNvSpPr>
            <a:spLocks noGrp="1"/>
          </p:cNvSpPr>
          <p:nvPr>
            <p:ph type="title"/>
          </p:nvPr>
        </p:nvSpPr>
        <p:spPr>
          <a:xfrm>
            <a:off x="513119" y="962197"/>
            <a:ext cx="6530261" cy="476884"/>
          </a:xfrm>
          <a:prstGeom prst="rect">
            <a:avLst/>
          </a:prstGeom>
        </p:spPr>
        <p:txBody>
          <a:bodyPr wrap="square" lIns="0" tIns="0" rIns="0" bIns="0">
            <a:spAutoFit/>
          </a:bodyPr>
          <a:lstStyle>
            <a:lvl1pPr>
              <a:defRPr sz="1500" b="1" i="0">
                <a:solidFill>
                  <a:schemeClr val="tx1"/>
                </a:solidFill>
                <a:latin typeface="微软雅黑"/>
                <a:cs typeface="微软雅黑"/>
              </a:defRPr>
            </a:lvl1pPr>
          </a:lstStyle>
          <a:p/>
        </p:txBody>
      </p:sp>
      <p:sp>
        <p:nvSpPr>
          <p:cNvPr id="3" name="Holder 3"/>
          <p:cNvSpPr>
            <a:spLocks noGrp="1"/>
          </p:cNvSpPr>
          <p:nvPr>
            <p:ph type="body" idx="1"/>
          </p:nvPr>
        </p:nvSpPr>
        <p:spPr>
          <a:xfrm>
            <a:off x="859459" y="2784716"/>
            <a:ext cx="5607685" cy="1215389"/>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idx="5" sz="quarter"/>
          </p:nvPr>
        </p:nvSpPr>
        <p:spPr>
          <a:xfrm>
            <a:off x="2569210" y="5261800"/>
            <a:ext cx="2418080" cy="282892"/>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377825" y="5261800"/>
            <a:ext cx="1737995" cy="2828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5440680" y="5261800"/>
            <a:ext cx="1737995" cy="2828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ruijie.com.cn/" TargetMode="Externa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 Id="rId3" Type="http://schemas.openxmlformats.org/officeDocument/2006/relationships/hyperlink" Target="http://www.ruijie.com.c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 Id="rId3" Type="http://schemas.openxmlformats.org/officeDocument/2006/relationships/image" Target="../media/image28.jpg"/><Relationship Id="rId4" Type="http://schemas.openxmlformats.org/officeDocument/2006/relationships/hyperlink" Target="http://www.ruijie.com.c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ruijie.com.c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hyperlink" Target="http://www.ruijie.com.c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ruijie.com.cn/" TargetMode="External"/><Relationship Id="rId3" Type="http://schemas.openxmlformats.org/officeDocument/2006/relationships/image" Target="../media/image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jpg"/><Relationship Id="rId3" Type="http://schemas.openxmlformats.org/officeDocument/2006/relationships/image" Target="../media/image38.jpg"/><Relationship Id="rId4" Type="http://schemas.openxmlformats.org/officeDocument/2006/relationships/hyperlink" Target="http://www.ruijie.com.c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jpg"/><Relationship Id="rId3" Type="http://schemas.openxmlformats.org/officeDocument/2006/relationships/image" Target="../media/image40.jpg"/><Relationship Id="rId4" Type="http://schemas.openxmlformats.org/officeDocument/2006/relationships/hyperlink" Target="http://www.ruijie.com.c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1.jpg"/><Relationship Id="rId3" Type="http://schemas.openxmlformats.org/officeDocument/2006/relationships/hyperlink" Target="http://www.ruijie.com.c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jpg"/><Relationship Id="rId3" Type="http://schemas.openxmlformats.org/officeDocument/2006/relationships/hyperlink" Target="http://www.ruijie.com.c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 Id="rId3" Type="http://schemas.openxmlformats.org/officeDocument/2006/relationships/hyperlink" Target="http://www.ruijie.com.c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uijie.com.cn/" TargetMode="Externa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4.png"/><Relationship Id="rId3" Type="http://schemas.openxmlformats.org/officeDocument/2006/relationships/image" Target="../media/image45.jpg"/><Relationship Id="rId4" Type="http://schemas.openxmlformats.org/officeDocument/2006/relationships/image" Target="../media/image46.jpg"/><Relationship Id="rId5" Type="http://schemas.openxmlformats.org/officeDocument/2006/relationships/hyperlink" Target="http://www.ruijie.com.c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7.jpg"/><Relationship Id="rId3" Type="http://schemas.openxmlformats.org/officeDocument/2006/relationships/image" Target="../media/image48.jpg"/><Relationship Id="rId4" Type="http://schemas.openxmlformats.org/officeDocument/2006/relationships/image" Target="../media/image49.jpg"/><Relationship Id="rId5" Type="http://schemas.openxmlformats.org/officeDocument/2006/relationships/hyperlink" Target="http://www.ruijie.com.c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uijie.com.c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0.jpg"/><Relationship Id="rId3" Type="http://schemas.openxmlformats.org/officeDocument/2006/relationships/hyperlink" Target="http://www.ruijie.com.c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1.jpg"/><Relationship Id="rId3" Type="http://schemas.openxmlformats.org/officeDocument/2006/relationships/hyperlink" Target="http://www.ruijie.com.c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2.jpg"/><Relationship Id="rId3" Type="http://schemas.openxmlformats.org/officeDocument/2006/relationships/hyperlink" Target="http://www.ruijie.com.c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jpg"/><Relationship Id="rId3" Type="http://schemas.openxmlformats.org/officeDocument/2006/relationships/image" Target="../media/image54.jpg"/><Relationship Id="rId4" Type="http://schemas.openxmlformats.org/officeDocument/2006/relationships/hyperlink" Target="http://www.ruijie.com.c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5.jpg"/><Relationship Id="rId3" Type="http://schemas.openxmlformats.org/officeDocument/2006/relationships/image" Target="../media/image56.jpg"/><Relationship Id="rId4" Type="http://schemas.openxmlformats.org/officeDocument/2006/relationships/image" Target="../media/image57.jpg"/><Relationship Id="rId5" Type="http://schemas.openxmlformats.org/officeDocument/2006/relationships/hyperlink" Target="http://www.ruijie.com.c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8.jpg"/><Relationship Id="rId3" Type="http://schemas.openxmlformats.org/officeDocument/2006/relationships/image" Target="../media/image59.jpg"/><Relationship Id="rId4" Type="http://schemas.openxmlformats.org/officeDocument/2006/relationships/hyperlink" Target="http://www.ruijie.com.c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0.jpg"/><Relationship Id="rId3" Type="http://schemas.openxmlformats.org/officeDocument/2006/relationships/image" Target="../media/image61.jpg"/><Relationship Id="rId4" Type="http://schemas.openxmlformats.org/officeDocument/2006/relationships/hyperlink" Target="http://www.ruijie.com.c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ruijie.com.cn/" TargetMode="External"/><Relationship Id="rId3" Type="http://schemas.openxmlformats.org/officeDocument/2006/relationships/image" Target="../media/image8.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2.jpg"/><Relationship Id="rId3" Type="http://schemas.openxmlformats.org/officeDocument/2006/relationships/image" Target="../media/image63.jpg"/><Relationship Id="rId4" Type="http://schemas.openxmlformats.org/officeDocument/2006/relationships/image" Target="../media/image64.jpg"/><Relationship Id="rId5" Type="http://schemas.openxmlformats.org/officeDocument/2006/relationships/hyperlink" Target="http://www.ruijie.com.c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5.jpg"/><Relationship Id="rId3" Type="http://schemas.openxmlformats.org/officeDocument/2006/relationships/image" Target="../media/image66.png"/><Relationship Id="rId4" Type="http://schemas.openxmlformats.org/officeDocument/2006/relationships/image" Target="../media/image67.jpg"/><Relationship Id="rId5" Type="http://schemas.openxmlformats.org/officeDocument/2006/relationships/hyperlink" Target="http://www.ruijie.com.c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8.jpg"/><Relationship Id="rId3" Type="http://schemas.openxmlformats.org/officeDocument/2006/relationships/image" Target="../media/image69.jpg"/><Relationship Id="rId4" Type="http://schemas.openxmlformats.org/officeDocument/2006/relationships/image" Target="../media/image70.jpg"/><Relationship Id="rId5" Type="http://schemas.openxmlformats.org/officeDocument/2006/relationships/hyperlink" Target="http://www.ruijie.com.c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1.jpg"/><Relationship Id="rId3" Type="http://schemas.openxmlformats.org/officeDocument/2006/relationships/hyperlink" Target="http://www.ruijie.com.c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2.jpg"/><Relationship Id="rId3" Type="http://schemas.openxmlformats.org/officeDocument/2006/relationships/hyperlink" Target="http://www.ruijie.com.c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ruijie.com.cn/" TargetMode="External"/><Relationship Id="rId3" Type="http://schemas.openxmlformats.org/officeDocument/2006/relationships/image" Target="../media/image8.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uijie.com.c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3.jpg"/><Relationship Id="rId3" Type="http://schemas.openxmlformats.org/officeDocument/2006/relationships/image" Target="../media/image74.png"/><Relationship Id="rId4" Type="http://schemas.openxmlformats.org/officeDocument/2006/relationships/hyperlink" Target="http://www.ruijie.com.c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5.jpg"/><Relationship Id="rId3" Type="http://schemas.openxmlformats.org/officeDocument/2006/relationships/hyperlink" Target="http://www.ruijie.com.c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jpg"/><Relationship Id="rId3" Type="http://schemas.openxmlformats.org/officeDocument/2006/relationships/image" Target="../media/image71.jpg"/><Relationship Id="rId4" Type="http://schemas.openxmlformats.org/officeDocument/2006/relationships/hyperlink" Target="http://www.ruijie.com.c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hyperlink" Target="http://www.ruijie.com.c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6.jpg"/><Relationship Id="rId3" Type="http://schemas.openxmlformats.org/officeDocument/2006/relationships/image" Target="../media/image77.jpg"/><Relationship Id="rId4" Type="http://schemas.openxmlformats.org/officeDocument/2006/relationships/hyperlink" Target="http://www.ruijie.com.c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8.png"/><Relationship Id="rId3" Type="http://schemas.openxmlformats.org/officeDocument/2006/relationships/image" Target="../media/image79.png"/><Relationship Id="rId4" Type="http://schemas.openxmlformats.org/officeDocument/2006/relationships/image" Target="../media/image80.png"/><Relationship Id="rId5" Type="http://schemas.openxmlformats.org/officeDocument/2006/relationships/hyperlink" Target="http://www.ruijie.com.cn/"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1.jpg"/><Relationship Id="rId3" Type="http://schemas.openxmlformats.org/officeDocument/2006/relationships/hyperlink" Target="http://www.ruijie.com.c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2.jpg"/><Relationship Id="rId3" Type="http://schemas.openxmlformats.org/officeDocument/2006/relationships/hyperlink" Target="http://www.ruijie.com.c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g"/><Relationship Id="rId3" Type="http://schemas.openxmlformats.org/officeDocument/2006/relationships/hyperlink" Target="http://www.ipv6ready.org.cn/index.php/readylogo_search/search" TargetMode="External"/><Relationship Id="rId4" Type="http://schemas.openxmlformats.org/officeDocument/2006/relationships/hyperlink" Target="http://www.ruijie.com.c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4.jpg"/><Relationship Id="rId3" Type="http://schemas.openxmlformats.org/officeDocument/2006/relationships/hyperlink" Target="http://www.ruijie.com.cn/"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1.jpg"/><Relationship Id="rId3" Type="http://schemas.openxmlformats.org/officeDocument/2006/relationships/hyperlink" Target="http://www.ruijie.com.c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jpg"/><Relationship Id="rId3" Type="http://schemas.openxmlformats.org/officeDocument/2006/relationships/hyperlink" Target="http://www.ruijie.com.c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ruijie.com.cn/" TargetMode="External"/><Relationship Id="rId3" Type="http://schemas.openxmlformats.org/officeDocument/2006/relationships/image" Target="../media/image8.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 Id="rId3" Type="http://schemas.openxmlformats.org/officeDocument/2006/relationships/image" Target="../media/image86.png"/><Relationship Id="rId4" Type="http://schemas.openxmlformats.org/officeDocument/2006/relationships/hyperlink" Target="http://www.ruijie.com.c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g"/><Relationship Id="rId3" Type="http://schemas.openxmlformats.org/officeDocument/2006/relationships/hyperlink" Target="http://www.ruijie.com.c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uijie.com.cn/"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png"/><Relationship Id="rId3" Type="http://schemas.openxmlformats.org/officeDocument/2006/relationships/hyperlink" Target="http://www.ruijie.com.cn/"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jpg"/><Relationship Id="rId3" Type="http://schemas.openxmlformats.org/officeDocument/2006/relationships/hyperlink" Target="http://www.ruijie.com.cn/"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png"/><Relationship Id="rId3" Type="http://schemas.openxmlformats.org/officeDocument/2006/relationships/hyperlink" Target="http://www.ruijie.com.c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g"/><Relationship Id="rId3" Type="http://schemas.openxmlformats.org/officeDocument/2006/relationships/image" Target="../media/image23.jpg"/><Relationship Id="rId4" Type="http://schemas.openxmlformats.org/officeDocument/2006/relationships/hyperlink" Target="http://www.ruijie.com.c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g"/><Relationship Id="rId3" Type="http://schemas.openxmlformats.org/officeDocument/2006/relationships/hyperlink" Target="http://www.ruijie.com.c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g"/><Relationship Id="rId3" Type="http://schemas.openxmlformats.org/officeDocument/2006/relationships/hyperlink" Target="http://www.ruijie.com.c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 Id="rId3" Type="http://schemas.openxmlformats.org/officeDocument/2006/relationships/hyperlink" Target="http://www.ruijie.com.c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9801" y="5326541"/>
            <a:ext cx="1322705" cy="198120"/>
          </a:xfrm>
          <a:prstGeom prst="rect">
            <a:avLst/>
          </a:prstGeom>
        </p:spPr>
        <p:txBody>
          <a:bodyPr wrap="square" lIns="0" tIns="13970" rIns="0" bIns="0" rtlCol="0" vert="horz">
            <a:spAutoFit/>
          </a:bodyPr>
          <a:lstStyle/>
          <a:p>
            <a:pPr>
              <a:lnSpc>
                <a:spcPct val="100000"/>
              </a:lnSpc>
              <a:spcBef>
                <a:spcPts val="110"/>
              </a:spcBef>
            </a:pPr>
            <a:r>
              <a:rPr dirty="0" sz="1150" spc="5" b="0">
                <a:solidFill>
                  <a:srgbClr val="7E7E7E"/>
                </a:solidFill>
                <a:latin typeface="微软雅黑 Light"/>
                <a:cs typeface="微软雅黑 Light"/>
              </a:rPr>
              <a:t>|</a:t>
            </a:r>
            <a:r>
              <a:rPr dirty="0" sz="1150" spc="210" b="0">
                <a:solidFill>
                  <a:srgbClr val="7E7E7E"/>
                </a:solidFill>
                <a:latin typeface="微软雅黑 Light"/>
                <a:cs typeface="微软雅黑 Light"/>
              </a:rPr>
              <a:t> </a:t>
            </a:r>
            <a:r>
              <a:rPr dirty="0" sz="1150" spc="10" b="0">
                <a:solidFill>
                  <a:srgbClr val="7E7E7E"/>
                </a:solidFill>
                <a:latin typeface="微软雅黑 Light"/>
                <a:cs typeface="微软雅黑 Light"/>
                <a:hlinkClick r:id="rId2"/>
              </a:rPr>
              <a:t>www.ruijie.com.cn</a:t>
            </a:r>
            <a:endParaRPr sz="1150">
              <a:latin typeface="微软雅黑 Light"/>
              <a:cs typeface="微软雅黑 Light"/>
            </a:endParaRPr>
          </a:p>
        </p:txBody>
      </p:sp>
      <p:grpSp>
        <p:nvGrpSpPr>
          <p:cNvPr id="3" name="object 3"/>
          <p:cNvGrpSpPr/>
          <p:nvPr/>
        </p:nvGrpSpPr>
        <p:grpSpPr>
          <a:xfrm>
            <a:off x="0" y="8013"/>
            <a:ext cx="7553325" cy="5645785"/>
            <a:chOff x="0" y="8013"/>
            <a:chExt cx="7553325" cy="5645785"/>
          </a:xfrm>
        </p:grpSpPr>
        <p:sp>
          <p:nvSpPr>
            <p:cNvPr id="4" name="object 4"/>
            <p:cNvSpPr/>
            <p:nvPr/>
          </p:nvSpPr>
          <p:spPr>
            <a:xfrm>
              <a:off x="0" y="545172"/>
              <a:ext cx="7553325" cy="510822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8013"/>
              <a:ext cx="7553325" cy="5645386"/>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0" y="1545116"/>
              <a:ext cx="4429518" cy="2413092"/>
            </a:xfrm>
            <a:prstGeom prst="rect">
              <a:avLst/>
            </a:prstGeom>
            <a:blipFill>
              <a:blip r:embed="rId5" cstate="print"/>
              <a:stretch>
                <a:fillRect/>
              </a:stretch>
            </a:blipFill>
          </p:spPr>
          <p:txBody>
            <a:bodyPr wrap="square" lIns="0" tIns="0" rIns="0" bIns="0" rtlCol="0"/>
            <a:lstStyle/>
            <a:p/>
          </p:txBody>
        </p:sp>
      </p:grpSp>
      <p:sp>
        <p:nvSpPr>
          <p:cNvPr id="7" name="object 7"/>
          <p:cNvSpPr txBox="1">
            <a:spLocks noGrp="1"/>
          </p:cNvSpPr>
          <p:nvPr>
            <p:ph type="title"/>
          </p:nvPr>
        </p:nvSpPr>
        <p:spPr>
          <a:xfrm>
            <a:off x="540989" y="1747281"/>
            <a:ext cx="2554605" cy="531495"/>
          </a:xfrm>
          <a:prstGeom prst="rect"/>
        </p:spPr>
        <p:txBody>
          <a:bodyPr wrap="square" lIns="0" tIns="14604" rIns="0" bIns="0" rtlCol="0" vert="horz">
            <a:spAutoFit/>
          </a:bodyPr>
          <a:lstStyle/>
          <a:p>
            <a:pPr marL="12700">
              <a:lnSpc>
                <a:spcPct val="100000"/>
              </a:lnSpc>
              <a:spcBef>
                <a:spcPts val="114"/>
              </a:spcBef>
            </a:pPr>
            <a:r>
              <a:rPr dirty="0" sz="3300" spc="15" b="0">
                <a:latin typeface="华文宋体"/>
                <a:cs typeface="华文宋体"/>
              </a:rPr>
              <a:t>华为控标总结</a:t>
            </a:r>
            <a:endParaRPr sz="3300">
              <a:latin typeface="华文宋体"/>
              <a:cs typeface="华文宋体"/>
            </a:endParaRPr>
          </a:p>
        </p:txBody>
      </p:sp>
      <p:sp>
        <p:nvSpPr>
          <p:cNvPr id="8" name="object 8"/>
          <p:cNvSpPr txBox="1"/>
          <p:nvPr/>
        </p:nvSpPr>
        <p:spPr>
          <a:xfrm>
            <a:off x="623630" y="2962093"/>
            <a:ext cx="1066800" cy="204470"/>
          </a:xfrm>
          <a:prstGeom prst="rect">
            <a:avLst/>
          </a:prstGeom>
        </p:spPr>
        <p:txBody>
          <a:bodyPr wrap="square" lIns="0" tIns="15240" rIns="0" bIns="0" rtlCol="0" vert="horz">
            <a:spAutoFit/>
          </a:bodyPr>
          <a:lstStyle/>
          <a:p>
            <a:pPr marL="12700">
              <a:lnSpc>
                <a:spcPct val="100000"/>
              </a:lnSpc>
              <a:spcBef>
                <a:spcPts val="120"/>
              </a:spcBef>
            </a:pPr>
            <a:r>
              <a:rPr dirty="0" sz="1150" spc="20">
                <a:solidFill>
                  <a:srgbClr val="0B0B0B"/>
                </a:solidFill>
                <a:latin typeface="华文宋体"/>
                <a:cs typeface="华文宋体"/>
              </a:rPr>
              <a:t>作者：招投标部</a:t>
            </a:r>
            <a:endParaRPr sz="1150">
              <a:latin typeface="华文宋体"/>
              <a:cs typeface="华文宋体"/>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725" y="962197"/>
            <a:ext cx="6415405" cy="476884"/>
          </a:xfrm>
          <a:prstGeom prst="rect"/>
        </p:spPr>
        <p:txBody>
          <a:bodyPr wrap="square" lIns="0" tIns="23495" rIns="0" bIns="0" rtlCol="0" vert="horz">
            <a:spAutoFit/>
          </a:bodyPr>
          <a:lstStyle/>
          <a:p>
            <a:pPr marL="12700" marR="5080">
              <a:lnSpc>
                <a:spcPts val="1760"/>
              </a:lnSpc>
              <a:spcBef>
                <a:spcPts val="185"/>
              </a:spcBef>
            </a:pPr>
            <a:r>
              <a:rPr dirty="0" spc="-5"/>
              <a:t>4、华为以综合实力排名第一获取了工信部颁发的电子信息百强企业第一名， </a:t>
            </a:r>
            <a:r>
              <a:rPr dirty="0" spc="-5"/>
              <a:t>并将其应用到控标中。</a:t>
            </a:r>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商务资质控标总结</a:t>
            </a:r>
            <a:endParaRPr sz="1800">
              <a:latin typeface="微软雅黑"/>
              <a:cs typeface="微软雅黑"/>
            </a:endParaRPr>
          </a:p>
        </p:txBody>
      </p:sp>
      <p:sp>
        <p:nvSpPr>
          <p:cNvPr id="4" name="object 4"/>
          <p:cNvSpPr/>
          <p:nvPr/>
        </p:nvSpPr>
        <p:spPr>
          <a:xfrm>
            <a:off x="1033005" y="2007902"/>
            <a:ext cx="5470787" cy="1900725"/>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23495" rIns="0" bIns="0" rtlCol="0" vert="horz">
            <a:spAutoFit/>
          </a:bodyPr>
          <a:lstStyle/>
          <a:p>
            <a:pPr marL="31750" marR="5080">
              <a:lnSpc>
                <a:spcPts val="1760"/>
              </a:lnSpc>
              <a:spcBef>
                <a:spcPts val="185"/>
              </a:spcBef>
            </a:pPr>
            <a:r>
              <a:rPr dirty="0" spc="-5"/>
              <a:t>5、华为凭借其软件研发能力的成熟度，办理了</a:t>
            </a:r>
            <a:r>
              <a:rPr dirty="0" spc="-10"/>
              <a:t>CMM5/CMMI5</a:t>
            </a:r>
            <a:r>
              <a:rPr dirty="0" spc="-5"/>
              <a:t>证书，并将其 应用到控标中。</a:t>
            </a:r>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商务资质控标总结</a:t>
            </a:r>
            <a:endParaRPr sz="1800">
              <a:latin typeface="微软雅黑"/>
              <a:cs typeface="微软雅黑"/>
            </a:endParaRPr>
          </a:p>
        </p:txBody>
      </p:sp>
      <p:sp>
        <p:nvSpPr>
          <p:cNvPr id="4" name="object 4"/>
          <p:cNvSpPr/>
          <p:nvPr/>
        </p:nvSpPr>
        <p:spPr>
          <a:xfrm>
            <a:off x="1123911" y="1950059"/>
            <a:ext cx="5305505" cy="652853"/>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504053" y="3313620"/>
            <a:ext cx="4545210" cy="1735445"/>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83411" y="1305458"/>
          <a:ext cx="5425440" cy="3355340"/>
        </p:xfrm>
        <a:graphic>
          <a:graphicData uri="http://schemas.openxmlformats.org/drawingml/2006/table">
            <a:tbl>
              <a:tblPr firstRow="1" bandRow="1">
                <a:tableStyleId>{2D5ABB26-0587-4C30-8999-92F81FD0307C}</a:tableStyleId>
              </a:tblPr>
              <a:tblGrid>
                <a:gridCol w="1900555"/>
                <a:gridCol w="1544955"/>
                <a:gridCol w="1966594"/>
              </a:tblGrid>
              <a:tr h="223126">
                <a:tc>
                  <a:txBody>
                    <a:bodyPr/>
                    <a:lstStyle/>
                    <a:p>
                      <a:pPr marL="206375">
                        <a:lnSpc>
                          <a:spcPct val="100000"/>
                        </a:lnSpc>
                        <a:spcBef>
                          <a:spcPts val="30"/>
                        </a:spcBef>
                      </a:pPr>
                      <a:r>
                        <a:rPr dirty="0" sz="1300" b="1">
                          <a:latin typeface="微软雅黑"/>
                          <a:cs typeface="微软雅黑"/>
                        </a:rPr>
                        <a:t>华为商务资质控标点</a:t>
                      </a:r>
                      <a:endParaRPr sz="1300">
                        <a:latin typeface="微软雅黑"/>
                        <a:cs typeface="微软雅黑"/>
                      </a:endParaRPr>
                    </a:p>
                  </a:txBody>
                  <a:tcPr marL="0" marR="0" marB="0" marT="3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AD3B4"/>
                    </a:solidFill>
                  </a:tcPr>
                </a:tc>
                <a:tc>
                  <a:txBody>
                    <a:bodyPr/>
                    <a:lstStyle/>
                    <a:p>
                      <a:pPr algn="ctr">
                        <a:lnSpc>
                          <a:spcPct val="100000"/>
                        </a:lnSpc>
                        <a:spcBef>
                          <a:spcPts val="30"/>
                        </a:spcBef>
                      </a:pPr>
                      <a:r>
                        <a:rPr dirty="0" sz="1300" b="1">
                          <a:latin typeface="微软雅黑"/>
                          <a:cs typeface="微软雅黑"/>
                        </a:rPr>
                        <a:t>华为</a:t>
                      </a:r>
                      <a:endParaRPr sz="1300">
                        <a:latin typeface="微软雅黑"/>
                        <a:cs typeface="微软雅黑"/>
                      </a:endParaRPr>
                    </a:p>
                  </a:txBody>
                  <a:tcPr marL="0" marR="0" marB="0" marT="3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AD3B4"/>
                    </a:solidFill>
                  </a:tcPr>
                </a:tc>
                <a:tc>
                  <a:txBody>
                    <a:bodyPr/>
                    <a:lstStyle/>
                    <a:p>
                      <a:pPr algn="ctr">
                        <a:lnSpc>
                          <a:spcPct val="100000"/>
                        </a:lnSpc>
                        <a:spcBef>
                          <a:spcPts val="30"/>
                        </a:spcBef>
                      </a:pPr>
                      <a:r>
                        <a:rPr dirty="0" sz="1300" b="1">
                          <a:latin typeface="微软雅黑"/>
                          <a:cs typeface="微软雅黑"/>
                        </a:rPr>
                        <a:t>锐捷</a:t>
                      </a:r>
                      <a:endParaRPr sz="1300">
                        <a:latin typeface="微软雅黑"/>
                        <a:cs typeface="微软雅黑"/>
                      </a:endParaRPr>
                    </a:p>
                  </a:txBody>
                  <a:tcPr marL="0" marR="0" marB="0" marT="3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FAD3B4"/>
                    </a:solidFill>
                  </a:tcPr>
                </a:tc>
              </a:tr>
              <a:tr h="446265">
                <a:tc>
                  <a:txBody>
                    <a:bodyPr/>
                    <a:lstStyle/>
                    <a:p>
                      <a:pPr marL="12065">
                        <a:lnSpc>
                          <a:spcPct val="100000"/>
                        </a:lnSpc>
                        <a:spcBef>
                          <a:spcPts val="1030"/>
                        </a:spcBef>
                      </a:pPr>
                      <a:r>
                        <a:rPr dirty="0" sz="1150" spc="5" b="0">
                          <a:latin typeface="微软雅黑 Light"/>
                          <a:cs typeface="微软雅黑 Light"/>
                        </a:rPr>
                        <a:t>TL9000</a:t>
                      </a:r>
                      <a:r>
                        <a:rPr dirty="0" sz="1150" spc="20" b="0">
                          <a:latin typeface="微软雅黑 Light"/>
                          <a:cs typeface="微软雅黑 Light"/>
                        </a:rPr>
                        <a:t>电信质量体系认证</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a:lnSpc>
                          <a:spcPct val="100000"/>
                        </a:lnSpc>
                        <a:spcBef>
                          <a:spcPts val="1030"/>
                        </a:spcBef>
                      </a:pPr>
                      <a:r>
                        <a:rPr dirty="0" sz="1150" b="0">
                          <a:latin typeface="微软雅黑 Light"/>
                          <a:cs typeface="微软雅黑 Light"/>
                        </a:rPr>
                        <a:t>有</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a:lnSpc>
                          <a:spcPct val="100000"/>
                        </a:lnSpc>
                        <a:spcBef>
                          <a:spcPts val="1030"/>
                        </a:spcBef>
                      </a:pPr>
                      <a:r>
                        <a:rPr dirty="0" sz="1150" spc="20" b="0">
                          <a:latin typeface="微软雅黑 Light"/>
                          <a:cs typeface="微软雅黑 Light"/>
                        </a:rPr>
                        <a:t>暂无</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r>
              <a:tr h="446252">
                <a:tc>
                  <a:txBody>
                    <a:bodyPr/>
                    <a:lstStyle/>
                    <a:p>
                      <a:pPr marL="12065" marR="173355">
                        <a:lnSpc>
                          <a:spcPts val="1370"/>
                        </a:lnSpc>
                        <a:spcBef>
                          <a:spcPts val="365"/>
                        </a:spcBef>
                      </a:pPr>
                      <a:r>
                        <a:rPr dirty="0" sz="1150" spc="5" b="0">
                          <a:latin typeface="微软雅黑 Light"/>
                          <a:cs typeface="微软雅黑 Light"/>
                        </a:rPr>
                        <a:t>ISO27001</a:t>
                      </a:r>
                      <a:r>
                        <a:rPr dirty="0" sz="1150" spc="-85" b="0">
                          <a:latin typeface="微软雅黑 Light"/>
                          <a:cs typeface="微软雅黑 Light"/>
                        </a:rPr>
                        <a:t> </a:t>
                      </a:r>
                      <a:r>
                        <a:rPr dirty="0" sz="1150" spc="20" b="0">
                          <a:latin typeface="微软雅黑 Light"/>
                          <a:cs typeface="微软雅黑 Light"/>
                        </a:rPr>
                        <a:t>信息安全管理体 系认证</a:t>
                      </a:r>
                      <a:endParaRPr sz="1150">
                        <a:latin typeface="微软雅黑 Light"/>
                        <a:cs typeface="微软雅黑 Light"/>
                      </a:endParaRPr>
                    </a:p>
                  </a:txBody>
                  <a:tcPr marL="0" marR="0" marB="0" marT="46355">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a:lnSpc>
                          <a:spcPct val="100000"/>
                        </a:lnSpc>
                        <a:spcBef>
                          <a:spcPts val="1030"/>
                        </a:spcBef>
                      </a:pPr>
                      <a:r>
                        <a:rPr dirty="0" sz="1150" b="0">
                          <a:latin typeface="微软雅黑 Light"/>
                          <a:cs typeface="微软雅黑 Light"/>
                        </a:rPr>
                        <a:t>有</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a:lnSpc>
                          <a:spcPct val="100000"/>
                        </a:lnSpc>
                        <a:spcBef>
                          <a:spcPts val="1030"/>
                        </a:spcBef>
                      </a:pPr>
                      <a:r>
                        <a:rPr dirty="0" sz="1150" spc="20" b="0">
                          <a:latin typeface="微软雅黑 Light"/>
                          <a:cs typeface="微软雅黑 Light"/>
                        </a:rPr>
                        <a:t>暂无</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r>
              <a:tr h="446252">
                <a:tc>
                  <a:txBody>
                    <a:bodyPr/>
                    <a:lstStyle/>
                    <a:p>
                      <a:pPr marL="12700">
                        <a:lnSpc>
                          <a:spcPct val="100000"/>
                        </a:lnSpc>
                        <a:spcBef>
                          <a:spcPts val="1030"/>
                        </a:spcBef>
                      </a:pPr>
                      <a:r>
                        <a:rPr dirty="0" sz="1150" spc="20" b="0">
                          <a:latin typeface="微软雅黑 Light"/>
                          <a:cs typeface="微软雅黑 Light"/>
                        </a:rPr>
                        <a:t>信息安全应急处理服务资质</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a:lnSpc>
                          <a:spcPct val="100000"/>
                        </a:lnSpc>
                        <a:spcBef>
                          <a:spcPts val="1030"/>
                        </a:spcBef>
                      </a:pPr>
                      <a:r>
                        <a:rPr dirty="0" sz="1150" b="0">
                          <a:latin typeface="微软雅黑 Light"/>
                          <a:cs typeface="微软雅黑 Light"/>
                        </a:rPr>
                        <a:t>有</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marL="635">
                        <a:lnSpc>
                          <a:spcPct val="100000"/>
                        </a:lnSpc>
                        <a:spcBef>
                          <a:spcPts val="1030"/>
                        </a:spcBef>
                      </a:pPr>
                      <a:r>
                        <a:rPr dirty="0" sz="1150" spc="20" b="0">
                          <a:latin typeface="微软雅黑 Light"/>
                          <a:cs typeface="微软雅黑 Light"/>
                        </a:rPr>
                        <a:t>暂无</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r>
              <a:tr h="446265">
                <a:tc>
                  <a:txBody>
                    <a:bodyPr/>
                    <a:lstStyle/>
                    <a:p>
                      <a:pPr marL="12700">
                        <a:lnSpc>
                          <a:spcPct val="100000"/>
                        </a:lnSpc>
                        <a:spcBef>
                          <a:spcPts val="1030"/>
                        </a:spcBef>
                      </a:pPr>
                      <a:r>
                        <a:rPr dirty="0" sz="1150" spc="20" b="0">
                          <a:latin typeface="微软雅黑 Light"/>
                          <a:cs typeface="微软雅黑 Light"/>
                        </a:rPr>
                        <a:t>信息系统安全集成服务资质</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marL="635">
                        <a:lnSpc>
                          <a:spcPct val="100000"/>
                        </a:lnSpc>
                        <a:spcBef>
                          <a:spcPts val="1030"/>
                        </a:spcBef>
                      </a:pPr>
                      <a:r>
                        <a:rPr dirty="0" sz="1150" b="0">
                          <a:latin typeface="微软雅黑 Light"/>
                          <a:cs typeface="微软雅黑 Light"/>
                        </a:rPr>
                        <a:t>有</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marL="635">
                        <a:lnSpc>
                          <a:spcPct val="100000"/>
                        </a:lnSpc>
                        <a:spcBef>
                          <a:spcPts val="1030"/>
                        </a:spcBef>
                      </a:pPr>
                      <a:r>
                        <a:rPr dirty="0" sz="1150" spc="20" b="0">
                          <a:latin typeface="微软雅黑 Light"/>
                          <a:cs typeface="微软雅黑 Light"/>
                        </a:rPr>
                        <a:t>暂无</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r>
              <a:tr h="446252">
                <a:tc>
                  <a:txBody>
                    <a:bodyPr/>
                    <a:lstStyle/>
                    <a:p>
                      <a:pPr marL="12700">
                        <a:lnSpc>
                          <a:spcPct val="100000"/>
                        </a:lnSpc>
                        <a:spcBef>
                          <a:spcPts val="1030"/>
                        </a:spcBef>
                      </a:pPr>
                      <a:r>
                        <a:rPr dirty="0" sz="1150" spc="20" b="0">
                          <a:latin typeface="微软雅黑 Light"/>
                          <a:cs typeface="微软雅黑 Light"/>
                        </a:rPr>
                        <a:t>信息安全风险评估服务资质</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marL="635">
                        <a:lnSpc>
                          <a:spcPct val="100000"/>
                        </a:lnSpc>
                        <a:spcBef>
                          <a:spcPts val="1030"/>
                        </a:spcBef>
                      </a:pPr>
                      <a:r>
                        <a:rPr dirty="0" sz="1150" b="0">
                          <a:latin typeface="微软雅黑 Light"/>
                          <a:cs typeface="微软雅黑 Light"/>
                        </a:rPr>
                        <a:t>有</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marL="1270">
                        <a:lnSpc>
                          <a:spcPct val="100000"/>
                        </a:lnSpc>
                        <a:spcBef>
                          <a:spcPts val="1030"/>
                        </a:spcBef>
                      </a:pPr>
                      <a:r>
                        <a:rPr dirty="0" sz="1150" spc="20" b="0">
                          <a:latin typeface="微软雅黑 Light"/>
                          <a:cs typeface="微软雅黑 Light"/>
                        </a:rPr>
                        <a:t>暂无</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r>
              <a:tr h="223126">
                <a:tc>
                  <a:txBody>
                    <a:bodyPr/>
                    <a:lstStyle/>
                    <a:p>
                      <a:pPr marL="12700">
                        <a:lnSpc>
                          <a:spcPct val="100000"/>
                        </a:lnSpc>
                        <a:spcBef>
                          <a:spcPts val="114"/>
                        </a:spcBef>
                      </a:pPr>
                      <a:r>
                        <a:rPr dirty="0" sz="1150" spc="20" b="0">
                          <a:latin typeface="微软雅黑 Light"/>
                          <a:cs typeface="微软雅黑 Light"/>
                        </a:rPr>
                        <a:t>电子信息百强企业</a:t>
                      </a:r>
                      <a:endParaRPr sz="1150">
                        <a:latin typeface="微软雅黑 Light"/>
                        <a:cs typeface="微软雅黑 Light"/>
                      </a:endParaRPr>
                    </a:p>
                  </a:txBody>
                  <a:tcPr marL="0" marR="0" marB="0" marT="14604">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marL="1270">
                        <a:lnSpc>
                          <a:spcPct val="100000"/>
                        </a:lnSpc>
                        <a:spcBef>
                          <a:spcPts val="114"/>
                        </a:spcBef>
                      </a:pPr>
                      <a:r>
                        <a:rPr dirty="0" sz="1150" b="0">
                          <a:latin typeface="微软雅黑 Light"/>
                          <a:cs typeface="微软雅黑 Light"/>
                        </a:rPr>
                        <a:t>有</a:t>
                      </a:r>
                      <a:endParaRPr sz="1150">
                        <a:latin typeface="微软雅黑 Light"/>
                        <a:cs typeface="微软雅黑 Light"/>
                      </a:endParaRPr>
                    </a:p>
                  </a:txBody>
                  <a:tcPr marL="0" marR="0" marB="0" marT="14604">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marL="1270">
                        <a:lnSpc>
                          <a:spcPct val="100000"/>
                        </a:lnSpc>
                        <a:spcBef>
                          <a:spcPts val="114"/>
                        </a:spcBef>
                      </a:pPr>
                      <a:r>
                        <a:rPr dirty="0" sz="1150" spc="20" b="0">
                          <a:latin typeface="微软雅黑 Light"/>
                          <a:cs typeface="微软雅黑 Light"/>
                        </a:rPr>
                        <a:t>暂无</a:t>
                      </a:r>
                      <a:endParaRPr sz="1150">
                        <a:latin typeface="微软雅黑 Light"/>
                        <a:cs typeface="微软雅黑 Light"/>
                      </a:endParaRPr>
                    </a:p>
                  </a:txBody>
                  <a:tcPr marL="0" marR="0" marB="0" marT="14604">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r>
              <a:tr h="446265">
                <a:tc>
                  <a:txBody>
                    <a:bodyPr/>
                    <a:lstStyle/>
                    <a:p>
                      <a:pPr marL="12700">
                        <a:lnSpc>
                          <a:spcPct val="100000"/>
                        </a:lnSpc>
                        <a:spcBef>
                          <a:spcPts val="1030"/>
                        </a:spcBef>
                      </a:pPr>
                      <a:r>
                        <a:rPr dirty="0" sz="1150" spc="20" b="0">
                          <a:latin typeface="微软雅黑 Light"/>
                          <a:cs typeface="微软雅黑 Light"/>
                        </a:rPr>
                        <a:t>提交信息安全漏洞库厂商</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marL="1270">
                        <a:lnSpc>
                          <a:spcPct val="100000"/>
                        </a:lnSpc>
                        <a:spcBef>
                          <a:spcPts val="1030"/>
                        </a:spcBef>
                      </a:pPr>
                      <a:r>
                        <a:rPr dirty="0" sz="1150" b="0">
                          <a:latin typeface="微软雅黑 Light"/>
                          <a:cs typeface="微软雅黑 Light"/>
                        </a:rPr>
                        <a:t>有</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marL="1905">
                        <a:lnSpc>
                          <a:spcPct val="100000"/>
                        </a:lnSpc>
                        <a:spcBef>
                          <a:spcPts val="1030"/>
                        </a:spcBef>
                      </a:pPr>
                      <a:r>
                        <a:rPr dirty="0" sz="1150" spc="20" b="0">
                          <a:latin typeface="微软雅黑 Light"/>
                          <a:cs typeface="微软雅黑 Light"/>
                        </a:rPr>
                        <a:t>暂无</a:t>
                      </a:r>
                      <a:endParaRPr sz="1150">
                        <a:latin typeface="微软雅黑 Light"/>
                        <a:cs typeface="微软雅黑 Light"/>
                      </a:endParaRPr>
                    </a:p>
                  </a:txBody>
                  <a:tcPr marL="0" marR="0" marB="0" marT="13081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r>
              <a:tr h="223126">
                <a:tc>
                  <a:txBody>
                    <a:bodyPr/>
                    <a:lstStyle/>
                    <a:p>
                      <a:pPr marL="13335">
                        <a:lnSpc>
                          <a:spcPct val="100000"/>
                        </a:lnSpc>
                        <a:spcBef>
                          <a:spcPts val="114"/>
                        </a:spcBef>
                      </a:pPr>
                      <a:r>
                        <a:rPr dirty="0" sz="1150" spc="10" b="0">
                          <a:latin typeface="微软雅黑 Light"/>
                          <a:cs typeface="微软雅黑 Light"/>
                        </a:rPr>
                        <a:t>CMM/CMMI</a:t>
                      </a:r>
                      <a:endParaRPr sz="1150">
                        <a:latin typeface="微软雅黑 Light"/>
                        <a:cs typeface="微软雅黑 Light"/>
                      </a:endParaRPr>
                    </a:p>
                  </a:txBody>
                  <a:tcPr marL="0" marR="0" marB="0" marT="14604">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marL="1905">
                        <a:lnSpc>
                          <a:spcPct val="100000"/>
                        </a:lnSpc>
                        <a:spcBef>
                          <a:spcPts val="114"/>
                        </a:spcBef>
                      </a:pPr>
                      <a:r>
                        <a:rPr dirty="0" sz="1150" spc="5" b="0">
                          <a:latin typeface="微软雅黑 Light"/>
                          <a:cs typeface="微软雅黑 Light"/>
                        </a:rPr>
                        <a:t>5</a:t>
                      </a:r>
                      <a:r>
                        <a:rPr dirty="0" sz="1150" spc="20" b="0">
                          <a:latin typeface="微软雅黑 Light"/>
                          <a:cs typeface="微软雅黑 Light"/>
                        </a:rPr>
                        <a:t>级</a:t>
                      </a:r>
                      <a:endParaRPr sz="1150">
                        <a:latin typeface="微软雅黑 Light"/>
                        <a:cs typeface="微软雅黑 Light"/>
                      </a:endParaRPr>
                    </a:p>
                  </a:txBody>
                  <a:tcPr marL="0" marR="0" marB="0" marT="14604">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c>
                  <a:txBody>
                    <a:bodyPr/>
                    <a:lstStyle/>
                    <a:p>
                      <a:pPr algn="ctr" marL="1905">
                        <a:lnSpc>
                          <a:spcPct val="100000"/>
                        </a:lnSpc>
                        <a:spcBef>
                          <a:spcPts val="114"/>
                        </a:spcBef>
                      </a:pPr>
                      <a:r>
                        <a:rPr dirty="0" sz="1150" spc="20" b="0">
                          <a:latin typeface="微软雅黑 Light"/>
                          <a:cs typeface="微软雅黑 Light"/>
                        </a:rPr>
                        <a:t>暂</a:t>
                      </a:r>
                      <a:r>
                        <a:rPr dirty="0" sz="1150" spc="5" b="0">
                          <a:latin typeface="微软雅黑 Light"/>
                          <a:cs typeface="微软雅黑 Light"/>
                        </a:rPr>
                        <a:t>3</a:t>
                      </a:r>
                      <a:r>
                        <a:rPr dirty="0" sz="1150" spc="20" b="0">
                          <a:latin typeface="微软雅黑 Light"/>
                          <a:cs typeface="微软雅黑 Light"/>
                        </a:rPr>
                        <a:t>级</a:t>
                      </a:r>
                      <a:endParaRPr sz="1150">
                        <a:latin typeface="微软雅黑 Light"/>
                        <a:cs typeface="微软雅黑 Light"/>
                      </a:endParaRPr>
                    </a:p>
                  </a:txBody>
                  <a:tcPr marL="0" marR="0" marB="0" marT="14604">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C2D49B"/>
                    </a:solidFill>
                  </a:tcPr>
                </a:tc>
              </a:tr>
            </a:tbl>
          </a:graphicData>
        </a:graphic>
      </p:graphicFrame>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2"/>
              </a:rPr>
              <a:t>www.ruijie.com.cn</a:t>
            </a:r>
            <a:endParaRPr sz="1150">
              <a:latin typeface="微软雅黑 Light"/>
              <a:cs typeface="微软雅黑 Light"/>
            </a:endParaRPr>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锐捷商务资质现状</a:t>
            </a:r>
            <a:endParaRPr sz="1800">
              <a:latin typeface="微软雅黑"/>
              <a:cs typeface="微软雅黑"/>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878" y="177115"/>
            <a:ext cx="3596004" cy="382905"/>
          </a:xfrm>
          <a:prstGeom prst="rect"/>
        </p:spPr>
        <p:txBody>
          <a:bodyPr wrap="square" lIns="0" tIns="11430" rIns="0" bIns="0" rtlCol="0" vert="horz">
            <a:spAutoFit/>
          </a:bodyPr>
          <a:lstStyle/>
          <a:p>
            <a:pPr marL="12700">
              <a:lnSpc>
                <a:spcPct val="100000"/>
              </a:lnSpc>
              <a:spcBef>
                <a:spcPts val="90"/>
              </a:spcBef>
            </a:pPr>
            <a:r>
              <a:rPr dirty="0" sz="2350" spc="-10"/>
              <a:t>商务资质控标部分应对方法</a:t>
            </a:r>
            <a:endParaRPr sz="2350"/>
          </a:p>
        </p:txBody>
      </p:sp>
      <p:sp>
        <p:nvSpPr>
          <p:cNvPr id="3" name="object 3"/>
          <p:cNvSpPr/>
          <p:nvPr/>
        </p:nvSpPr>
        <p:spPr>
          <a:xfrm>
            <a:off x="330561" y="1470740"/>
            <a:ext cx="1330509" cy="120654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51977" y="1528588"/>
            <a:ext cx="1247863" cy="1132172"/>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3123806" y="1470740"/>
            <a:ext cx="1247866" cy="113217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4611331" y="1470740"/>
            <a:ext cx="1247863" cy="113217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5983160" y="1470740"/>
            <a:ext cx="1247867" cy="1132172"/>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446265" y="2842569"/>
            <a:ext cx="1190012" cy="1074324"/>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1818093" y="2842569"/>
            <a:ext cx="1132165" cy="1024739"/>
          </a:xfrm>
          <a:prstGeom prst="rect">
            <a:avLst/>
          </a:prstGeom>
          <a:blipFill>
            <a:blip r:embed="rId8" cstate="print"/>
            <a:stretch>
              <a:fillRect/>
            </a:stretch>
          </a:blipFill>
        </p:spPr>
        <p:txBody>
          <a:bodyPr wrap="square" lIns="0" tIns="0" rIns="0" bIns="0" rtlCol="0"/>
          <a:lstStyle/>
          <a:p/>
        </p:txBody>
      </p:sp>
      <p:sp>
        <p:nvSpPr>
          <p:cNvPr id="10" name="object 10"/>
          <p:cNvSpPr/>
          <p:nvPr/>
        </p:nvSpPr>
        <p:spPr>
          <a:xfrm>
            <a:off x="3181654" y="2842569"/>
            <a:ext cx="1247863" cy="1132172"/>
          </a:xfrm>
          <a:prstGeom prst="rect">
            <a:avLst/>
          </a:prstGeom>
          <a:blipFill>
            <a:blip r:embed="rId9" cstate="print"/>
            <a:stretch>
              <a:fillRect/>
            </a:stretch>
          </a:blipFill>
        </p:spPr>
        <p:txBody>
          <a:bodyPr wrap="square" lIns="0" tIns="0" rIns="0" bIns="0" rtlCol="0"/>
          <a:lstStyle/>
          <a:p/>
        </p:txBody>
      </p:sp>
      <p:sp>
        <p:nvSpPr>
          <p:cNvPr id="11" name="object 11"/>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10"/>
              </a:rPr>
              <a:t>www.ruijie.com.cn</a:t>
            </a:r>
            <a:endParaRPr sz="1150">
              <a:latin typeface="微软雅黑 Light"/>
              <a:cs typeface="微软雅黑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9801" y="5326541"/>
            <a:ext cx="1322705" cy="198120"/>
          </a:xfrm>
          <a:prstGeom prst="rect">
            <a:avLst/>
          </a:prstGeom>
        </p:spPr>
        <p:txBody>
          <a:bodyPr wrap="square" lIns="0" tIns="13970" rIns="0" bIns="0" rtlCol="0" vert="horz">
            <a:spAutoFit/>
          </a:bodyPr>
          <a:lstStyle/>
          <a:p>
            <a:pPr>
              <a:lnSpc>
                <a:spcPct val="100000"/>
              </a:lnSpc>
              <a:spcBef>
                <a:spcPts val="110"/>
              </a:spcBef>
            </a:pPr>
            <a:r>
              <a:rPr dirty="0" sz="1150" spc="5" b="0">
                <a:solidFill>
                  <a:srgbClr val="7E7E7E"/>
                </a:solidFill>
                <a:latin typeface="微软雅黑 Light"/>
                <a:cs typeface="微软雅黑 Light"/>
              </a:rPr>
              <a:t>|</a:t>
            </a:r>
            <a:r>
              <a:rPr dirty="0" sz="1150" spc="210" b="0">
                <a:solidFill>
                  <a:srgbClr val="7E7E7E"/>
                </a:solidFill>
                <a:latin typeface="微软雅黑 Light"/>
                <a:cs typeface="微软雅黑 Light"/>
              </a:rPr>
              <a:t> </a:t>
            </a:r>
            <a:r>
              <a:rPr dirty="0" sz="1150" spc="10" b="0">
                <a:solidFill>
                  <a:srgbClr val="7E7E7E"/>
                </a:solidFill>
                <a:latin typeface="微软雅黑 Light"/>
                <a:cs typeface="微软雅黑 Light"/>
                <a:hlinkClick r:id="rId2"/>
              </a:rPr>
              <a:t>www.ruijie.com.cn</a:t>
            </a:r>
            <a:endParaRPr sz="1150">
              <a:latin typeface="微软雅黑 Light"/>
              <a:cs typeface="微软雅黑 Light"/>
            </a:endParaRPr>
          </a:p>
        </p:txBody>
      </p:sp>
      <p:sp>
        <p:nvSpPr>
          <p:cNvPr id="3" name="object 3"/>
          <p:cNvSpPr/>
          <p:nvPr/>
        </p:nvSpPr>
        <p:spPr>
          <a:xfrm>
            <a:off x="0" y="8013"/>
            <a:ext cx="7553325" cy="5645386"/>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0" y="1074077"/>
            <a:ext cx="4371672" cy="1181746"/>
          </a:xfrm>
          <a:prstGeom prst="rect">
            <a:avLst/>
          </a:prstGeom>
          <a:blipFill>
            <a:blip r:embed="rId4" cstate="print"/>
            <a:stretch>
              <a:fillRect/>
            </a:stretch>
          </a:blipFill>
        </p:spPr>
        <p:txBody>
          <a:bodyPr wrap="square" lIns="0" tIns="0" rIns="0" bIns="0" rtlCol="0"/>
          <a:lstStyle/>
          <a:p/>
        </p:txBody>
      </p:sp>
      <p:sp>
        <p:nvSpPr>
          <p:cNvPr id="5" name="object 5"/>
          <p:cNvSpPr txBox="1">
            <a:spLocks noGrp="1"/>
          </p:cNvSpPr>
          <p:nvPr>
            <p:ph type="title"/>
          </p:nvPr>
        </p:nvSpPr>
        <p:spPr>
          <a:xfrm>
            <a:off x="532725" y="1284496"/>
            <a:ext cx="2058670" cy="432434"/>
          </a:xfrm>
          <a:prstGeom prst="rect"/>
        </p:spPr>
        <p:txBody>
          <a:bodyPr wrap="square" lIns="0" tIns="14604" rIns="0" bIns="0" rtlCol="0" vert="horz">
            <a:spAutoFit/>
          </a:bodyPr>
          <a:lstStyle/>
          <a:p>
            <a:pPr marL="12700">
              <a:lnSpc>
                <a:spcPct val="100000"/>
              </a:lnSpc>
              <a:spcBef>
                <a:spcPts val="114"/>
              </a:spcBef>
            </a:pPr>
            <a:r>
              <a:rPr dirty="0" sz="2650" spc="15" b="0">
                <a:solidFill>
                  <a:srgbClr val="FFFFFF"/>
                </a:solidFill>
                <a:latin typeface="微软雅黑 Light"/>
                <a:cs typeface="微软雅黑 Light"/>
              </a:rPr>
              <a:t>商务技巧控标</a:t>
            </a:r>
            <a:endParaRPr sz="2650">
              <a:latin typeface="微软雅黑 Light"/>
              <a:cs typeface="微软雅黑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9596" y="168851"/>
            <a:ext cx="5061585" cy="1620520"/>
          </a:xfrm>
          <a:prstGeom prst="rect">
            <a:avLst/>
          </a:prstGeom>
        </p:spPr>
        <p:txBody>
          <a:bodyPr wrap="square" lIns="0" tIns="15240" rIns="0" bIns="0" rtlCol="0" vert="horz">
            <a:spAutoFit/>
          </a:bodyPr>
          <a:lstStyle/>
          <a:p>
            <a:pPr algn="ctr" marR="3176270">
              <a:lnSpc>
                <a:spcPct val="100000"/>
              </a:lnSpc>
              <a:spcBef>
                <a:spcPts val="120"/>
              </a:spcBef>
            </a:pPr>
            <a:r>
              <a:rPr dirty="0" sz="1800" spc="20" b="1">
                <a:latin typeface="微软雅黑"/>
                <a:cs typeface="微软雅黑"/>
              </a:rPr>
              <a:t>商务技巧控标总结</a:t>
            </a:r>
            <a:endParaRPr sz="1800">
              <a:latin typeface="微软雅黑"/>
              <a:cs typeface="微软雅黑"/>
            </a:endParaRPr>
          </a:p>
          <a:p>
            <a:pPr>
              <a:lnSpc>
                <a:spcPct val="100000"/>
              </a:lnSpc>
              <a:spcBef>
                <a:spcPts val="55"/>
              </a:spcBef>
            </a:pPr>
            <a:endParaRPr sz="1900">
              <a:latin typeface="微软雅黑"/>
              <a:cs typeface="微软雅黑"/>
            </a:endParaRPr>
          </a:p>
          <a:p>
            <a:pPr algn="ctr" marR="3235960">
              <a:lnSpc>
                <a:spcPct val="100000"/>
              </a:lnSpc>
            </a:pPr>
            <a:r>
              <a:rPr dirty="0" sz="1550" spc="5" b="1">
                <a:latin typeface="微软雅黑"/>
                <a:cs typeface="微软雅黑"/>
              </a:rPr>
              <a:t>1</a:t>
            </a:r>
            <a:r>
              <a:rPr dirty="0" sz="1550" spc="10" b="1">
                <a:latin typeface="微软雅黑"/>
                <a:cs typeface="微软雅黑"/>
              </a:rPr>
              <a:t>、产品统一品牌</a:t>
            </a:r>
            <a:endParaRPr sz="1550">
              <a:latin typeface="微软雅黑"/>
              <a:cs typeface="微软雅黑"/>
            </a:endParaRPr>
          </a:p>
          <a:p>
            <a:pPr marL="421005" indent="-268605">
              <a:lnSpc>
                <a:spcPct val="100000"/>
              </a:lnSpc>
              <a:spcBef>
                <a:spcPts val="1775"/>
              </a:spcBef>
              <a:buSzPct val="92307"/>
              <a:buAutoNum type="arabicPlain"/>
              <a:tabLst>
                <a:tab pos="421640" algn="l"/>
              </a:tabLst>
            </a:pPr>
            <a:r>
              <a:rPr dirty="0" sz="1300" b="1">
                <a:latin typeface="微软雅黑"/>
                <a:cs typeface="微软雅黑"/>
              </a:rPr>
              <a:t>利用其丰富的产品线（如服务器）统一品牌，形成控标力。</a:t>
            </a:r>
            <a:endParaRPr sz="1300">
              <a:latin typeface="微软雅黑"/>
              <a:cs typeface="微软雅黑"/>
            </a:endParaRPr>
          </a:p>
          <a:p>
            <a:pPr marL="421005" indent="-268605">
              <a:lnSpc>
                <a:spcPct val="100000"/>
              </a:lnSpc>
              <a:spcBef>
                <a:spcPts val="65"/>
              </a:spcBef>
              <a:buSzPct val="92307"/>
              <a:buAutoNum type="arabicPlain"/>
              <a:tabLst>
                <a:tab pos="421640" algn="l"/>
              </a:tabLst>
            </a:pPr>
            <a:r>
              <a:rPr dirty="0" sz="1300" b="1">
                <a:latin typeface="微软雅黑"/>
                <a:cs typeface="微软雅黑"/>
              </a:rPr>
              <a:t>利用某产品的优势，要求所涉及的网络设备均与该设备同意品牌</a:t>
            </a:r>
            <a:endParaRPr sz="1300">
              <a:latin typeface="微软雅黑"/>
              <a:cs typeface="微软雅黑"/>
            </a:endParaRPr>
          </a:p>
        </p:txBody>
      </p:sp>
      <p:sp>
        <p:nvSpPr>
          <p:cNvPr id="3" name="object 3"/>
          <p:cNvSpPr/>
          <p:nvPr/>
        </p:nvSpPr>
        <p:spPr>
          <a:xfrm>
            <a:off x="1223076" y="2305407"/>
            <a:ext cx="5503833" cy="66937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206550" y="3726827"/>
            <a:ext cx="4933619" cy="628059"/>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1611" y="2784729"/>
            <a:ext cx="5288978" cy="785075"/>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4" name="object 4"/>
          <p:cNvSpPr/>
          <p:nvPr/>
        </p:nvSpPr>
        <p:spPr>
          <a:xfrm>
            <a:off x="1099121" y="1355051"/>
            <a:ext cx="5024526" cy="727226"/>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3" name="object 3"/>
          <p:cNvSpPr/>
          <p:nvPr/>
        </p:nvSpPr>
        <p:spPr>
          <a:xfrm>
            <a:off x="1495793" y="950106"/>
            <a:ext cx="4561741" cy="4189862"/>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933" y="887822"/>
            <a:ext cx="6296660" cy="503555"/>
          </a:xfrm>
          <a:prstGeom prst="rect"/>
        </p:spPr>
        <p:txBody>
          <a:bodyPr wrap="square" lIns="0" tIns="10795" rIns="0" bIns="0" rtlCol="0" vert="horz">
            <a:spAutoFit/>
          </a:bodyPr>
          <a:lstStyle/>
          <a:p>
            <a:pPr marL="12700" marR="5080">
              <a:lnSpc>
                <a:spcPct val="101400"/>
              </a:lnSpc>
              <a:spcBef>
                <a:spcPts val="85"/>
              </a:spcBef>
            </a:pPr>
            <a:r>
              <a:rPr dirty="0" sz="1550" spc="10"/>
              <a:t>2、华为利用自己全内资企业性质的身份，对外资及外资控股品牌加以限 </a:t>
            </a:r>
            <a:r>
              <a:rPr dirty="0" sz="1550" spc="10"/>
              <a:t>制</a:t>
            </a:r>
            <a:endParaRPr sz="1550"/>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4" name="object 4"/>
          <p:cNvSpPr/>
          <p:nvPr/>
        </p:nvSpPr>
        <p:spPr>
          <a:xfrm>
            <a:off x="561962" y="2065750"/>
            <a:ext cx="6396352" cy="1842877"/>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1406" y="829974"/>
            <a:ext cx="6296660" cy="1249045"/>
          </a:xfrm>
          <a:prstGeom prst="rect">
            <a:avLst/>
          </a:prstGeom>
        </p:spPr>
        <p:txBody>
          <a:bodyPr wrap="square" lIns="0" tIns="10795" rIns="0" bIns="0" rtlCol="0" vert="horz">
            <a:spAutoFit/>
          </a:bodyPr>
          <a:lstStyle/>
          <a:p>
            <a:pPr marL="12700" marR="5080">
              <a:lnSpc>
                <a:spcPct val="101400"/>
              </a:lnSpc>
              <a:spcBef>
                <a:spcPts val="85"/>
              </a:spcBef>
            </a:pPr>
            <a:r>
              <a:rPr dirty="0" sz="1550" spc="10" b="1">
                <a:latin typeface="微软雅黑"/>
                <a:cs typeface="微软雅黑"/>
              </a:rPr>
              <a:t>3、推荐品牌方式：虽然招标文件也写明可以用其他品牌同等或更优的配 </a:t>
            </a:r>
            <a:r>
              <a:rPr dirty="0" sz="1550" spc="10" b="1">
                <a:latin typeface="微软雅黑"/>
                <a:cs typeface="微软雅黑"/>
              </a:rPr>
              <a:t>置投标，但已有了其倾向性</a:t>
            </a:r>
            <a:endParaRPr sz="1550">
              <a:latin typeface="微软雅黑"/>
              <a:cs typeface="微软雅黑"/>
            </a:endParaRPr>
          </a:p>
          <a:p>
            <a:pPr marL="128270">
              <a:lnSpc>
                <a:spcPct val="100000"/>
              </a:lnSpc>
              <a:spcBef>
                <a:spcPts val="350"/>
              </a:spcBef>
            </a:pPr>
            <a:r>
              <a:rPr dirty="0" sz="1550" spc="10" b="1">
                <a:latin typeface="微软雅黑"/>
                <a:cs typeface="微软雅黑"/>
              </a:rPr>
              <a:t>两种方式：</a:t>
            </a:r>
            <a:endParaRPr sz="1550">
              <a:latin typeface="微软雅黑"/>
              <a:cs typeface="微软雅黑"/>
            </a:endParaRPr>
          </a:p>
          <a:p>
            <a:pPr marL="379730" indent="-268605">
              <a:lnSpc>
                <a:spcPct val="100000"/>
              </a:lnSpc>
              <a:spcBef>
                <a:spcPts val="280"/>
              </a:spcBef>
              <a:buSzPct val="92307"/>
              <a:buAutoNum type="arabicPlain"/>
              <a:tabLst>
                <a:tab pos="380365" algn="l"/>
              </a:tabLst>
            </a:pPr>
            <a:r>
              <a:rPr dirty="0" sz="1300" b="1">
                <a:latin typeface="微软雅黑"/>
                <a:cs typeface="微软雅黑"/>
              </a:rPr>
              <a:t>推荐品牌中只有华为1家内资企业，其余均为全外资。</a:t>
            </a:r>
            <a:endParaRPr sz="1300">
              <a:latin typeface="微软雅黑"/>
              <a:cs typeface="微软雅黑"/>
            </a:endParaRPr>
          </a:p>
          <a:p>
            <a:pPr marL="379730" indent="-268605">
              <a:lnSpc>
                <a:spcPct val="100000"/>
              </a:lnSpc>
              <a:spcBef>
                <a:spcPts val="260"/>
              </a:spcBef>
              <a:buSzPct val="92307"/>
              <a:buAutoNum type="arabicPlain"/>
              <a:tabLst>
                <a:tab pos="380365" algn="l"/>
              </a:tabLst>
            </a:pPr>
            <a:r>
              <a:rPr dirty="0" sz="1300" b="1">
                <a:latin typeface="微软雅黑"/>
                <a:cs typeface="微软雅黑"/>
              </a:rPr>
              <a:t>推荐品牌中有其他内资品牌产品时，华为品牌一般被放在推荐的第一位。</a:t>
            </a:r>
            <a:endParaRPr sz="1300">
              <a:latin typeface="微软雅黑"/>
              <a:cs typeface="微软雅黑"/>
            </a:endParaRPr>
          </a:p>
        </p:txBody>
      </p:sp>
      <p:sp>
        <p:nvSpPr>
          <p:cNvPr id="3" name="object 3"/>
          <p:cNvSpPr txBox="1">
            <a:spLocks noGrp="1"/>
          </p:cNvSpPr>
          <p:nvPr>
            <p:ph type="title"/>
          </p:nvPr>
        </p:nvSpPr>
        <p:spPr>
          <a:xfrm>
            <a:off x="474878" y="185379"/>
            <a:ext cx="1877060" cy="303530"/>
          </a:xfrm>
          <a:prstGeom prst="rect"/>
        </p:spPr>
        <p:txBody>
          <a:bodyPr wrap="square" lIns="0" tIns="15240" rIns="0" bIns="0" rtlCol="0" vert="horz">
            <a:spAutoFit/>
          </a:bodyPr>
          <a:lstStyle/>
          <a:p>
            <a:pPr marL="12700">
              <a:lnSpc>
                <a:spcPct val="100000"/>
              </a:lnSpc>
              <a:spcBef>
                <a:spcPts val="120"/>
              </a:spcBef>
            </a:pPr>
            <a:r>
              <a:rPr dirty="0" sz="1800" spc="20"/>
              <a:t>商务技巧控标总结</a:t>
            </a:r>
            <a:endParaRPr sz="1800"/>
          </a:p>
        </p:txBody>
      </p:sp>
      <p:sp>
        <p:nvSpPr>
          <p:cNvPr id="4" name="object 4"/>
          <p:cNvSpPr/>
          <p:nvPr/>
        </p:nvSpPr>
        <p:spPr>
          <a:xfrm>
            <a:off x="1636278" y="2247559"/>
            <a:ext cx="4198127" cy="3289081"/>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9801" y="5326541"/>
            <a:ext cx="1322705" cy="198120"/>
          </a:xfrm>
          <a:prstGeom prst="rect">
            <a:avLst/>
          </a:prstGeom>
        </p:spPr>
        <p:txBody>
          <a:bodyPr wrap="square" lIns="0" tIns="13970" rIns="0" bIns="0" rtlCol="0" vert="horz">
            <a:spAutoFit/>
          </a:bodyPr>
          <a:lstStyle/>
          <a:p>
            <a:pPr>
              <a:lnSpc>
                <a:spcPct val="100000"/>
              </a:lnSpc>
              <a:spcBef>
                <a:spcPts val="110"/>
              </a:spcBef>
            </a:pPr>
            <a:r>
              <a:rPr dirty="0" sz="1150" spc="5" b="0">
                <a:solidFill>
                  <a:srgbClr val="7E7E7E"/>
                </a:solidFill>
                <a:latin typeface="微软雅黑 Light"/>
                <a:cs typeface="微软雅黑 Light"/>
              </a:rPr>
              <a:t>|</a:t>
            </a:r>
            <a:r>
              <a:rPr dirty="0" sz="1150" spc="210" b="0">
                <a:solidFill>
                  <a:srgbClr val="7E7E7E"/>
                </a:solidFill>
                <a:latin typeface="微软雅黑 Light"/>
                <a:cs typeface="微软雅黑 Light"/>
              </a:rPr>
              <a:t> </a:t>
            </a:r>
            <a:r>
              <a:rPr dirty="0" sz="1150" spc="10" b="0">
                <a:solidFill>
                  <a:srgbClr val="7E7E7E"/>
                </a:solidFill>
                <a:latin typeface="微软雅黑 Light"/>
                <a:cs typeface="微软雅黑 Light"/>
                <a:hlinkClick r:id="rId2"/>
              </a:rPr>
              <a:t>www.ruijie.com.cn</a:t>
            </a:r>
            <a:endParaRPr sz="1150">
              <a:latin typeface="微软雅黑 Light"/>
              <a:cs typeface="微软雅黑 Light"/>
            </a:endParaRPr>
          </a:p>
        </p:txBody>
      </p:sp>
      <p:sp>
        <p:nvSpPr>
          <p:cNvPr id="3" name="object 3"/>
          <p:cNvSpPr/>
          <p:nvPr/>
        </p:nvSpPr>
        <p:spPr>
          <a:xfrm>
            <a:off x="16528" y="49327"/>
            <a:ext cx="7536784" cy="5604072"/>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607101" y="755598"/>
            <a:ext cx="1920875" cy="333375"/>
          </a:xfrm>
          <a:prstGeom prst="rect"/>
        </p:spPr>
        <p:txBody>
          <a:bodyPr wrap="square" lIns="0" tIns="14604" rIns="0" bIns="0" rtlCol="0" vert="horz">
            <a:spAutoFit/>
          </a:bodyPr>
          <a:lstStyle/>
          <a:p>
            <a:pPr marL="12700">
              <a:lnSpc>
                <a:spcPct val="100000"/>
              </a:lnSpc>
              <a:spcBef>
                <a:spcPts val="114"/>
              </a:spcBef>
              <a:tabLst>
                <a:tab pos="748030" algn="l"/>
              </a:tabLst>
            </a:pPr>
            <a:r>
              <a:rPr dirty="0" sz="2000" spc="15">
                <a:solidFill>
                  <a:srgbClr val="FFFFFF"/>
                </a:solidFill>
              </a:rPr>
              <a:t>目</a:t>
            </a:r>
            <a:r>
              <a:rPr dirty="0" sz="2000" spc="-15">
                <a:solidFill>
                  <a:srgbClr val="FFFFFF"/>
                </a:solidFill>
              </a:rPr>
              <a:t> </a:t>
            </a:r>
            <a:r>
              <a:rPr dirty="0" sz="2000" spc="15">
                <a:solidFill>
                  <a:srgbClr val="FFFFFF"/>
                </a:solidFill>
              </a:rPr>
              <a:t>录	</a:t>
            </a:r>
            <a:r>
              <a:rPr dirty="0" sz="2000">
                <a:solidFill>
                  <a:srgbClr val="7E7E7E"/>
                </a:solidFill>
              </a:rPr>
              <a:t>Contents</a:t>
            </a:r>
            <a:endParaRPr sz="2000"/>
          </a:p>
        </p:txBody>
      </p:sp>
      <p:sp>
        <p:nvSpPr>
          <p:cNvPr id="5" name="object 5"/>
          <p:cNvSpPr/>
          <p:nvPr/>
        </p:nvSpPr>
        <p:spPr>
          <a:xfrm>
            <a:off x="727234" y="2991322"/>
            <a:ext cx="6057524" cy="421459"/>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1714482" y="3028206"/>
            <a:ext cx="1414145" cy="303530"/>
          </a:xfrm>
          <a:prstGeom prst="rect">
            <a:avLst/>
          </a:prstGeom>
        </p:spPr>
        <p:txBody>
          <a:bodyPr wrap="square" lIns="0" tIns="15240" rIns="0" bIns="0" rtlCol="0" vert="horz">
            <a:spAutoFit/>
          </a:bodyPr>
          <a:lstStyle/>
          <a:p>
            <a:pPr marL="12700">
              <a:lnSpc>
                <a:spcPct val="100000"/>
              </a:lnSpc>
              <a:spcBef>
                <a:spcPts val="120"/>
              </a:spcBef>
            </a:pPr>
            <a:r>
              <a:rPr dirty="0" sz="1800" spc="20" b="1">
                <a:solidFill>
                  <a:srgbClr val="1F5767"/>
                </a:solidFill>
                <a:latin typeface="微软雅黑"/>
                <a:cs typeface="微软雅黑"/>
              </a:rPr>
              <a:t>商务技巧控标</a:t>
            </a:r>
            <a:endParaRPr sz="1800">
              <a:latin typeface="微软雅黑"/>
              <a:cs typeface="微软雅黑"/>
            </a:endParaRPr>
          </a:p>
        </p:txBody>
      </p:sp>
      <p:sp>
        <p:nvSpPr>
          <p:cNvPr id="7" name="object 7"/>
          <p:cNvSpPr/>
          <p:nvPr/>
        </p:nvSpPr>
        <p:spPr>
          <a:xfrm>
            <a:off x="710706" y="2991322"/>
            <a:ext cx="652854" cy="421459"/>
          </a:xfrm>
          <a:prstGeom prst="rect">
            <a:avLst/>
          </a:prstGeom>
          <a:blipFill>
            <a:blip r:embed="rId5" cstate="print"/>
            <a:stretch>
              <a:fillRect/>
            </a:stretch>
          </a:blipFill>
        </p:spPr>
        <p:txBody>
          <a:bodyPr wrap="square" lIns="0" tIns="0" rIns="0" bIns="0" rtlCol="0"/>
          <a:lstStyle/>
          <a:p/>
        </p:txBody>
      </p:sp>
      <p:sp>
        <p:nvSpPr>
          <p:cNvPr id="8" name="object 8"/>
          <p:cNvSpPr txBox="1"/>
          <p:nvPr/>
        </p:nvSpPr>
        <p:spPr>
          <a:xfrm>
            <a:off x="921087" y="3102583"/>
            <a:ext cx="224154" cy="204470"/>
          </a:xfrm>
          <a:prstGeom prst="rect">
            <a:avLst/>
          </a:prstGeom>
        </p:spPr>
        <p:txBody>
          <a:bodyPr wrap="square" lIns="0" tIns="15240" rIns="0" bIns="0" rtlCol="0" vert="horz">
            <a:spAutoFit/>
          </a:bodyPr>
          <a:lstStyle/>
          <a:p>
            <a:pPr marL="12700">
              <a:lnSpc>
                <a:spcPct val="100000"/>
              </a:lnSpc>
              <a:spcBef>
                <a:spcPts val="120"/>
              </a:spcBef>
            </a:pPr>
            <a:r>
              <a:rPr dirty="0" sz="1150" spc="10">
                <a:solidFill>
                  <a:srgbClr val="FFFFFF"/>
                </a:solidFill>
                <a:latin typeface="Arial Black"/>
                <a:cs typeface="Arial Black"/>
              </a:rPr>
              <a:t>03</a:t>
            </a:r>
            <a:endParaRPr sz="1150">
              <a:latin typeface="Arial Black"/>
              <a:cs typeface="Arial Black"/>
            </a:endParaRPr>
          </a:p>
        </p:txBody>
      </p:sp>
      <p:sp>
        <p:nvSpPr>
          <p:cNvPr id="9" name="object 9"/>
          <p:cNvSpPr/>
          <p:nvPr/>
        </p:nvSpPr>
        <p:spPr>
          <a:xfrm>
            <a:off x="752030" y="1710397"/>
            <a:ext cx="6057531" cy="421462"/>
          </a:xfrm>
          <a:prstGeom prst="rect">
            <a:avLst/>
          </a:prstGeom>
          <a:blipFill>
            <a:blip r:embed="rId4" cstate="print"/>
            <a:stretch>
              <a:fillRect/>
            </a:stretch>
          </a:blipFill>
        </p:spPr>
        <p:txBody>
          <a:bodyPr wrap="square" lIns="0" tIns="0" rIns="0" bIns="0" rtlCol="0"/>
          <a:lstStyle/>
          <a:p/>
        </p:txBody>
      </p:sp>
      <p:sp>
        <p:nvSpPr>
          <p:cNvPr id="10" name="object 10"/>
          <p:cNvSpPr txBox="1"/>
          <p:nvPr/>
        </p:nvSpPr>
        <p:spPr>
          <a:xfrm>
            <a:off x="1739275" y="1747281"/>
            <a:ext cx="1414145" cy="303530"/>
          </a:xfrm>
          <a:prstGeom prst="rect">
            <a:avLst/>
          </a:prstGeom>
        </p:spPr>
        <p:txBody>
          <a:bodyPr wrap="square" lIns="0" tIns="15240" rIns="0" bIns="0" rtlCol="0" vert="horz">
            <a:spAutoFit/>
          </a:bodyPr>
          <a:lstStyle/>
          <a:p>
            <a:pPr marL="12700">
              <a:lnSpc>
                <a:spcPct val="100000"/>
              </a:lnSpc>
              <a:spcBef>
                <a:spcPts val="120"/>
              </a:spcBef>
            </a:pPr>
            <a:r>
              <a:rPr dirty="0" sz="1800" spc="20" b="1">
                <a:solidFill>
                  <a:srgbClr val="1F5767"/>
                </a:solidFill>
                <a:latin typeface="微软雅黑"/>
                <a:cs typeface="微软雅黑"/>
              </a:rPr>
              <a:t>华为控标总览</a:t>
            </a:r>
            <a:endParaRPr sz="1800">
              <a:latin typeface="微软雅黑"/>
              <a:cs typeface="微软雅黑"/>
            </a:endParaRPr>
          </a:p>
        </p:txBody>
      </p:sp>
      <p:sp>
        <p:nvSpPr>
          <p:cNvPr id="11" name="object 11"/>
          <p:cNvSpPr/>
          <p:nvPr/>
        </p:nvSpPr>
        <p:spPr>
          <a:xfrm>
            <a:off x="735498" y="1710397"/>
            <a:ext cx="652852" cy="421462"/>
          </a:xfrm>
          <a:prstGeom prst="rect">
            <a:avLst/>
          </a:prstGeom>
          <a:blipFill>
            <a:blip r:embed="rId5" cstate="print"/>
            <a:stretch>
              <a:fillRect/>
            </a:stretch>
          </a:blipFill>
        </p:spPr>
        <p:txBody>
          <a:bodyPr wrap="square" lIns="0" tIns="0" rIns="0" bIns="0" rtlCol="0"/>
          <a:lstStyle/>
          <a:p/>
        </p:txBody>
      </p:sp>
      <p:sp>
        <p:nvSpPr>
          <p:cNvPr id="12" name="object 12"/>
          <p:cNvSpPr txBox="1"/>
          <p:nvPr/>
        </p:nvSpPr>
        <p:spPr>
          <a:xfrm>
            <a:off x="945879" y="1821658"/>
            <a:ext cx="224154" cy="204470"/>
          </a:xfrm>
          <a:prstGeom prst="rect">
            <a:avLst/>
          </a:prstGeom>
        </p:spPr>
        <p:txBody>
          <a:bodyPr wrap="square" lIns="0" tIns="15240" rIns="0" bIns="0" rtlCol="0" vert="horz">
            <a:spAutoFit/>
          </a:bodyPr>
          <a:lstStyle/>
          <a:p>
            <a:pPr marL="12700">
              <a:lnSpc>
                <a:spcPct val="100000"/>
              </a:lnSpc>
              <a:spcBef>
                <a:spcPts val="120"/>
              </a:spcBef>
            </a:pPr>
            <a:r>
              <a:rPr dirty="0" sz="1150" spc="10">
                <a:solidFill>
                  <a:srgbClr val="FFFFFF"/>
                </a:solidFill>
                <a:latin typeface="Arial Black"/>
                <a:cs typeface="Arial Black"/>
              </a:rPr>
              <a:t>01</a:t>
            </a:r>
            <a:endParaRPr sz="1150">
              <a:latin typeface="Arial Black"/>
              <a:cs typeface="Arial Black"/>
            </a:endParaRPr>
          </a:p>
        </p:txBody>
      </p:sp>
      <p:sp>
        <p:nvSpPr>
          <p:cNvPr id="13" name="object 13"/>
          <p:cNvSpPr/>
          <p:nvPr/>
        </p:nvSpPr>
        <p:spPr>
          <a:xfrm>
            <a:off x="727234" y="2354999"/>
            <a:ext cx="6057524" cy="421458"/>
          </a:xfrm>
          <a:prstGeom prst="rect">
            <a:avLst/>
          </a:prstGeom>
          <a:blipFill>
            <a:blip r:embed="rId4" cstate="print"/>
            <a:stretch>
              <a:fillRect/>
            </a:stretch>
          </a:blipFill>
        </p:spPr>
        <p:txBody>
          <a:bodyPr wrap="square" lIns="0" tIns="0" rIns="0" bIns="0" rtlCol="0"/>
          <a:lstStyle/>
          <a:p/>
        </p:txBody>
      </p:sp>
      <p:sp>
        <p:nvSpPr>
          <p:cNvPr id="14" name="object 14"/>
          <p:cNvSpPr txBox="1"/>
          <p:nvPr/>
        </p:nvSpPr>
        <p:spPr>
          <a:xfrm>
            <a:off x="1714482" y="2391875"/>
            <a:ext cx="1414145" cy="303530"/>
          </a:xfrm>
          <a:prstGeom prst="rect">
            <a:avLst/>
          </a:prstGeom>
        </p:spPr>
        <p:txBody>
          <a:bodyPr wrap="square" lIns="0" tIns="15240" rIns="0" bIns="0" rtlCol="0" vert="horz">
            <a:spAutoFit/>
          </a:bodyPr>
          <a:lstStyle/>
          <a:p>
            <a:pPr marL="12700">
              <a:lnSpc>
                <a:spcPct val="100000"/>
              </a:lnSpc>
              <a:spcBef>
                <a:spcPts val="120"/>
              </a:spcBef>
            </a:pPr>
            <a:r>
              <a:rPr dirty="0" sz="1800" spc="20" b="1">
                <a:solidFill>
                  <a:srgbClr val="1F5767"/>
                </a:solidFill>
                <a:latin typeface="微软雅黑"/>
                <a:cs typeface="微软雅黑"/>
              </a:rPr>
              <a:t>商务资质控标</a:t>
            </a:r>
            <a:endParaRPr sz="1800">
              <a:latin typeface="微软雅黑"/>
              <a:cs typeface="微软雅黑"/>
            </a:endParaRPr>
          </a:p>
        </p:txBody>
      </p:sp>
      <p:sp>
        <p:nvSpPr>
          <p:cNvPr id="15" name="object 15"/>
          <p:cNvSpPr/>
          <p:nvPr/>
        </p:nvSpPr>
        <p:spPr>
          <a:xfrm>
            <a:off x="710706" y="2354999"/>
            <a:ext cx="652854" cy="421458"/>
          </a:xfrm>
          <a:prstGeom prst="rect">
            <a:avLst/>
          </a:prstGeom>
          <a:blipFill>
            <a:blip r:embed="rId5" cstate="print"/>
            <a:stretch>
              <a:fillRect/>
            </a:stretch>
          </a:blipFill>
        </p:spPr>
        <p:txBody>
          <a:bodyPr wrap="square" lIns="0" tIns="0" rIns="0" bIns="0" rtlCol="0"/>
          <a:lstStyle/>
          <a:p/>
        </p:txBody>
      </p:sp>
      <p:sp>
        <p:nvSpPr>
          <p:cNvPr id="16" name="object 16"/>
          <p:cNvSpPr txBox="1"/>
          <p:nvPr/>
        </p:nvSpPr>
        <p:spPr>
          <a:xfrm>
            <a:off x="921087" y="2466252"/>
            <a:ext cx="224154" cy="204470"/>
          </a:xfrm>
          <a:prstGeom prst="rect">
            <a:avLst/>
          </a:prstGeom>
        </p:spPr>
        <p:txBody>
          <a:bodyPr wrap="square" lIns="0" tIns="15240" rIns="0" bIns="0" rtlCol="0" vert="horz">
            <a:spAutoFit/>
          </a:bodyPr>
          <a:lstStyle/>
          <a:p>
            <a:pPr marL="12700">
              <a:lnSpc>
                <a:spcPct val="100000"/>
              </a:lnSpc>
              <a:spcBef>
                <a:spcPts val="120"/>
              </a:spcBef>
            </a:pPr>
            <a:r>
              <a:rPr dirty="0" sz="1150" spc="10">
                <a:solidFill>
                  <a:srgbClr val="FFFFFF"/>
                </a:solidFill>
                <a:latin typeface="Arial Black"/>
                <a:cs typeface="Arial Black"/>
              </a:rPr>
              <a:t>02</a:t>
            </a:r>
            <a:endParaRPr sz="1150">
              <a:latin typeface="Arial Black"/>
              <a:cs typeface="Arial Black"/>
            </a:endParaRPr>
          </a:p>
        </p:txBody>
      </p:sp>
      <p:sp>
        <p:nvSpPr>
          <p:cNvPr id="17" name="object 17"/>
          <p:cNvSpPr/>
          <p:nvPr/>
        </p:nvSpPr>
        <p:spPr>
          <a:xfrm>
            <a:off x="718972" y="3602860"/>
            <a:ext cx="6057531" cy="421464"/>
          </a:xfrm>
          <a:prstGeom prst="rect">
            <a:avLst/>
          </a:prstGeom>
          <a:blipFill>
            <a:blip r:embed="rId4" cstate="print"/>
            <a:stretch>
              <a:fillRect/>
            </a:stretch>
          </a:blipFill>
        </p:spPr>
        <p:txBody>
          <a:bodyPr wrap="square" lIns="0" tIns="0" rIns="0" bIns="0" rtlCol="0"/>
          <a:lstStyle/>
          <a:p/>
        </p:txBody>
      </p:sp>
      <p:sp>
        <p:nvSpPr>
          <p:cNvPr id="18" name="object 18"/>
          <p:cNvSpPr txBox="1"/>
          <p:nvPr/>
        </p:nvSpPr>
        <p:spPr>
          <a:xfrm>
            <a:off x="1706218" y="3639745"/>
            <a:ext cx="1414145" cy="303530"/>
          </a:xfrm>
          <a:prstGeom prst="rect">
            <a:avLst/>
          </a:prstGeom>
        </p:spPr>
        <p:txBody>
          <a:bodyPr wrap="square" lIns="0" tIns="15240" rIns="0" bIns="0" rtlCol="0" vert="horz">
            <a:spAutoFit/>
          </a:bodyPr>
          <a:lstStyle/>
          <a:p>
            <a:pPr marL="12700">
              <a:lnSpc>
                <a:spcPct val="100000"/>
              </a:lnSpc>
              <a:spcBef>
                <a:spcPts val="120"/>
              </a:spcBef>
            </a:pPr>
            <a:r>
              <a:rPr dirty="0" sz="1800" spc="20" b="1">
                <a:solidFill>
                  <a:srgbClr val="1F5767"/>
                </a:solidFill>
                <a:latin typeface="微软雅黑"/>
                <a:cs typeface="微软雅黑"/>
              </a:rPr>
              <a:t>产品资质控标</a:t>
            </a:r>
            <a:endParaRPr sz="1800">
              <a:latin typeface="微软雅黑"/>
              <a:cs typeface="微软雅黑"/>
            </a:endParaRPr>
          </a:p>
        </p:txBody>
      </p:sp>
      <p:sp>
        <p:nvSpPr>
          <p:cNvPr id="19" name="object 19"/>
          <p:cNvSpPr/>
          <p:nvPr/>
        </p:nvSpPr>
        <p:spPr>
          <a:xfrm>
            <a:off x="702442" y="3602860"/>
            <a:ext cx="652850" cy="421464"/>
          </a:xfrm>
          <a:prstGeom prst="rect">
            <a:avLst/>
          </a:prstGeom>
          <a:blipFill>
            <a:blip r:embed="rId5" cstate="print"/>
            <a:stretch>
              <a:fillRect/>
            </a:stretch>
          </a:blipFill>
        </p:spPr>
        <p:txBody>
          <a:bodyPr wrap="square" lIns="0" tIns="0" rIns="0" bIns="0" rtlCol="0"/>
          <a:lstStyle/>
          <a:p/>
        </p:txBody>
      </p:sp>
      <p:sp>
        <p:nvSpPr>
          <p:cNvPr id="20" name="object 20"/>
          <p:cNvSpPr txBox="1"/>
          <p:nvPr/>
        </p:nvSpPr>
        <p:spPr>
          <a:xfrm>
            <a:off x="912822" y="3714121"/>
            <a:ext cx="224154" cy="204470"/>
          </a:xfrm>
          <a:prstGeom prst="rect">
            <a:avLst/>
          </a:prstGeom>
        </p:spPr>
        <p:txBody>
          <a:bodyPr wrap="square" lIns="0" tIns="15240" rIns="0" bIns="0" rtlCol="0" vert="horz">
            <a:spAutoFit/>
          </a:bodyPr>
          <a:lstStyle/>
          <a:p>
            <a:pPr marL="12700">
              <a:lnSpc>
                <a:spcPct val="100000"/>
              </a:lnSpc>
              <a:spcBef>
                <a:spcPts val="120"/>
              </a:spcBef>
            </a:pPr>
            <a:r>
              <a:rPr dirty="0" sz="1150" spc="10">
                <a:solidFill>
                  <a:srgbClr val="FFFFFF"/>
                </a:solidFill>
                <a:latin typeface="Arial Black"/>
                <a:cs typeface="Arial Black"/>
              </a:rPr>
              <a:t>04</a:t>
            </a:r>
            <a:endParaRPr sz="1150">
              <a:latin typeface="Arial Black"/>
              <a:cs typeface="Arial Black"/>
            </a:endParaRPr>
          </a:p>
        </p:txBody>
      </p:sp>
      <p:sp>
        <p:nvSpPr>
          <p:cNvPr id="21" name="object 21"/>
          <p:cNvSpPr/>
          <p:nvPr/>
        </p:nvSpPr>
        <p:spPr>
          <a:xfrm>
            <a:off x="768554" y="4239191"/>
            <a:ext cx="6057529" cy="421465"/>
          </a:xfrm>
          <a:prstGeom prst="rect">
            <a:avLst/>
          </a:prstGeom>
          <a:blipFill>
            <a:blip r:embed="rId4" cstate="print"/>
            <a:stretch>
              <a:fillRect/>
            </a:stretch>
          </a:blipFill>
        </p:spPr>
        <p:txBody>
          <a:bodyPr wrap="square" lIns="0" tIns="0" rIns="0" bIns="0" rtlCol="0"/>
          <a:lstStyle/>
          <a:p/>
        </p:txBody>
      </p:sp>
      <p:sp>
        <p:nvSpPr>
          <p:cNvPr id="22" name="object 22"/>
          <p:cNvSpPr txBox="1"/>
          <p:nvPr/>
        </p:nvSpPr>
        <p:spPr>
          <a:xfrm>
            <a:off x="1755802" y="4276075"/>
            <a:ext cx="1414145" cy="303530"/>
          </a:xfrm>
          <a:prstGeom prst="rect">
            <a:avLst/>
          </a:prstGeom>
        </p:spPr>
        <p:txBody>
          <a:bodyPr wrap="square" lIns="0" tIns="15240" rIns="0" bIns="0" rtlCol="0" vert="horz">
            <a:spAutoFit/>
          </a:bodyPr>
          <a:lstStyle/>
          <a:p>
            <a:pPr marL="12700">
              <a:lnSpc>
                <a:spcPct val="100000"/>
              </a:lnSpc>
              <a:spcBef>
                <a:spcPts val="120"/>
              </a:spcBef>
            </a:pPr>
            <a:r>
              <a:rPr dirty="0" sz="1800" spc="20" b="1">
                <a:solidFill>
                  <a:srgbClr val="1F5767"/>
                </a:solidFill>
                <a:latin typeface="微软雅黑"/>
                <a:cs typeface="微软雅黑"/>
              </a:rPr>
              <a:t>产品技术控标</a:t>
            </a:r>
            <a:endParaRPr sz="1800">
              <a:latin typeface="微软雅黑"/>
              <a:cs typeface="微软雅黑"/>
            </a:endParaRPr>
          </a:p>
        </p:txBody>
      </p:sp>
      <p:sp>
        <p:nvSpPr>
          <p:cNvPr id="23" name="object 23"/>
          <p:cNvSpPr/>
          <p:nvPr/>
        </p:nvSpPr>
        <p:spPr>
          <a:xfrm>
            <a:off x="702442" y="4239191"/>
            <a:ext cx="652850" cy="421465"/>
          </a:xfrm>
          <a:prstGeom prst="rect">
            <a:avLst/>
          </a:prstGeom>
          <a:blipFill>
            <a:blip r:embed="rId5" cstate="print"/>
            <a:stretch>
              <a:fillRect/>
            </a:stretch>
          </a:blipFill>
        </p:spPr>
        <p:txBody>
          <a:bodyPr wrap="square" lIns="0" tIns="0" rIns="0" bIns="0" rtlCol="0"/>
          <a:lstStyle/>
          <a:p/>
        </p:txBody>
      </p:sp>
      <p:sp>
        <p:nvSpPr>
          <p:cNvPr id="24" name="object 24"/>
          <p:cNvSpPr txBox="1"/>
          <p:nvPr/>
        </p:nvSpPr>
        <p:spPr>
          <a:xfrm>
            <a:off x="912822" y="4350451"/>
            <a:ext cx="224154" cy="204470"/>
          </a:xfrm>
          <a:prstGeom prst="rect">
            <a:avLst/>
          </a:prstGeom>
        </p:spPr>
        <p:txBody>
          <a:bodyPr wrap="square" lIns="0" tIns="15240" rIns="0" bIns="0" rtlCol="0" vert="horz">
            <a:spAutoFit/>
          </a:bodyPr>
          <a:lstStyle/>
          <a:p>
            <a:pPr marL="12700">
              <a:lnSpc>
                <a:spcPct val="100000"/>
              </a:lnSpc>
              <a:spcBef>
                <a:spcPts val="120"/>
              </a:spcBef>
            </a:pPr>
            <a:r>
              <a:rPr dirty="0" sz="1150" spc="10">
                <a:solidFill>
                  <a:srgbClr val="FFFFFF"/>
                </a:solidFill>
                <a:latin typeface="Arial Black"/>
                <a:cs typeface="Arial Black"/>
              </a:rPr>
              <a:t>05</a:t>
            </a:r>
            <a:endParaRPr sz="1150">
              <a:latin typeface="Arial Black"/>
              <a:cs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38773" y="875730"/>
            <a:ext cx="4727026" cy="553690"/>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4" name="object 4"/>
          <p:cNvSpPr/>
          <p:nvPr/>
        </p:nvSpPr>
        <p:spPr>
          <a:xfrm>
            <a:off x="1421413" y="2404579"/>
            <a:ext cx="5173277" cy="2561844"/>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338773" y="1710397"/>
            <a:ext cx="5181546" cy="363613"/>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5"/>
              </a:rPr>
              <a:t>www.ruijie.com.cn</a:t>
            </a:r>
            <a:endParaRPr sz="1150">
              <a:latin typeface="微软雅黑 Light"/>
              <a:cs typeface="微软雅黑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6673" y="1297203"/>
            <a:ext cx="4280761" cy="925563"/>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4" name="object 4"/>
          <p:cNvSpPr/>
          <p:nvPr/>
        </p:nvSpPr>
        <p:spPr>
          <a:xfrm>
            <a:off x="743762" y="2842577"/>
            <a:ext cx="2727130" cy="1280917"/>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024539" y="859205"/>
            <a:ext cx="1818079" cy="3999787"/>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5"/>
              </a:rPr>
              <a:t>www.ruijie.com.cn</a:t>
            </a:r>
            <a:endParaRPr sz="1150">
              <a:latin typeface="微软雅黑 Light"/>
              <a:cs typeface="微软雅黑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596" y="168851"/>
            <a:ext cx="1877060" cy="303530"/>
          </a:xfrm>
          <a:prstGeom prst="rect"/>
        </p:spPr>
        <p:txBody>
          <a:bodyPr wrap="square" lIns="0" tIns="15240" rIns="0" bIns="0" rtlCol="0" vert="horz">
            <a:spAutoFit/>
          </a:bodyPr>
          <a:lstStyle/>
          <a:p>
            <a:pPr marL="12700">
              <a:lnSpc>
                <a:spcPct val="100000"/>
              </a:lnSpc>
              <a:spcBef>
                <a:spcPts val="120"/>
              </a:spcBef>
            </a:pPr>
            <a:r>
              <a:rPr dirty="0" sz="1800" spc="20"/>
              <a:t>商务技巧控标总结</a:t>
            </a:r>
            <a:endParaRPr sz="1800"/>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2"/>
              </a:rPr>
              <a:t>www.ruijie.com.cn</a:t>
            </a:r>
            <a:endParaRPr sz="1150">
              <a:latin typeface="微软雅黑 Light"/>
              <a:cs typeface="微软雅黑 Light"/>
            </a:endParaRPr>
          </a:p>
        </p:txBody>
      </p:sp>
      <p:sp>
        <p:nvSpPr>
          <p:cNvPr id="3" name="object 3"/>
          <p:cNvSpPr txBox="1"/>
          <p:nvPr/>
        </p:nvSpPr>
        <p:spPr>
          <a:xfrm>
            <a:off x="441821" y="838238"/>
            <a:ext cx="5292725" cy="1546225"/>
          </a:xfrm>
          <a:prstGeom prst="rect">
            <a:avLst/>
          </a:prstGeom>
        </p:spPr>
        <p:txBody>
          <a:bodyPr wrap="square" lIns="0" tIns="12700" rIns="0" bIns="0" rtlCol="0" vert="horz">
            <a:spAutoFit/>
          </a:bodyPr>
          <a:lstStyle/>
          <a:p>
            <a:pPr marL="12700">
              <a:lnSpc>
                <a:spcPct val="100000"/>
              </a:lnSpc>
              <a:spcBef>
                <a:spcPts val="100"/>
              </a:spcBef>
            </a:pPr>
            <a:r>
              <a:rPr dirty="0" sz="1300" b="1">
                <a:latin typeface="微软雅黑"/>
                <a:cs typeface="微软雅黑"/>
              </a:rPr>
              <a:t>3、华为差异化功能落地手段：</a:t>
            </a:r>
            <a:endParaRPr sz="1300">
              <a:latin typeface="微软雅黑"/>
              <a:cs typeface="微软雅黑"/>
            </a:endParaRPr>
          </a:p>
          <a:p>
            <a:pPr marL="241935" indent="-229870">
              <a:lnSpc>
                <a:spcPct val="100000"/>
              </a:lnSpc>
              <a:spcBef>
                <a:spcPts val="1045"/>
              </a:spcBef>
              <a:buSzPct val="92307"/>
              <a:buAutoNum type="arabicPlain"/>
              <a:tabLst>
                <a:tab pos="242570" algn="l"/>
              </a:tabLst>
            </a:pPr>
            <a:r>
              <a:rPr dirty="0" sz="1300" b="0">
                <a:latin typeface="微软雅黑 Light"/>
                <a:cs typeface="微软雅黑 Light"/>
              </a:rPr>
              <a:t>提供功能界面截图</a:t>
            </a:r>
            <a:endParaRPr sz="1300">
              <a:latin typeface="微软雅黑 Light"/>
              <a:cs typeface="微软雅黑 Light"/>
            </a:endParaRPr>
          </a:p>
          <a:p>
            <a:pPr marL="270510" indent="-257810">
              <a:lnSpc>
                <a:spcPct val="100000"/>
              </a:lnSpc>
              <a:spcBef>
                <a:spcPts val="1040"/>
              </a:spcBef>
              <a:buSzPct val="92307"/>
              <a:buAutoNum type="arabicPlain"/>
              <a:tabLst>
                <a:tab pos="270510" algn="l"/>
              </a:tabLst>
            </a:pPr>
            <a:r>
              <a:rPr dirty="0" sz="1300" b="0">
                <a:latin typeface="微软雅黑 Light"/>
                <a:cs typeface="微软雅黑 Light"/>
              </a:rPr>
              <a:t>原厂官网链接证明</a:t>
            </a:r>
            <a:endParaRPr sz="1300">
              <a:latin typeface="微软雅黑 Light"/>
              <a:cs typeface="微软雅黑 Light"/>
            </a:endParaRPr>
          </a:p>
          <a:p>
            <a:pPr marL="273050" indent="-260985">
              <a:lnSpc>
                <a:spcPct val="100000"/>
              </a:lnSpc>
              <a:spcBef>
                <a:spcPts val="1045"/>
              </a:spcBef>
              <a:buSzPct val="92307"/>
              <a:buAutoNum type="arabicPlain" startAt="4"/>
              <a:tabLst>
                <a:tab pos="273685" algn="l"/>
              </a:tabLst>
            </a:pPr>
            <a:r>
              <a:rPr dirty="0" sz="1300" b="0">
                <a:latin typeface="微软雅黑 Light"/>
                <a:cs typeface="微软雅黑 Light"/>
              </a:rPr>
              <a:t>第三方测试报告</a:t>
            </a:r>
            <a:r>
              <a:rPr dirty="0" sz="1300" spc="-5" b="0">
                <a:latin typeface="微软雅黑 Light"/>
                <a:cs typeface="微软雅黑 Light"/>
              </a:rPr>
              <a:t>（Miercom</a:t>
            </a:r>
            <a:r>
              <a:rPr dirty="0" sz="1300" b="0">
                <a:latin typeface="微软雅黑 Light"/>
                <a:cs typeface="微软雅黑 Light"/>
              </a:rPr>
              <a:t>、</a:t>
            </a:r>
            <a:r>
              <a:rPr dirty="0" sz="1300" spc="-5" b="0">
                <a:latin typeface="微软雅黑 Light"/>
                <a:cs typeface="微软雅黑 Light"/>
              </a:rPr>
              <a:t>Tolly</a:t>
            </a:r>
            <a:r>
              <a:rPr dirty="0" sz="1300" b="0">
                <a:latin typeface="微软雅黑 Light"/>
                <a:cs typeface="微软雅黑 Light"/>
              </a:rPr>
              <a:t>、</a:t>
            </a:r>
            <a:r>
              <a:rPr dirty="0" sz="1300" spc="-5" b="0">
                <a:latin typeface="微软雅黑 Light"/>
                <a:cs typeface="微软雅黑 Light"/>
              </a:rPr>
              <a:t>EANTC</a:t>
            </a:r>
            <a:r>
              <a:rPr dirty="0" sz="1300" b="0">
                <a:latin typeface="微软雅黑 Light"/>
                <a:cs typeface="微软雅黑 Light"/>
              </a:rPr>
              <a:t>欧洲高级网络测试中心）</a:t>
            </a:r>
            <a:endParaRPr sz="1300">
              <a:latin typeface="微软雅黑 Light"/>
              <a:cs typeface="微软雅黑 Light"/>
            </a:endParaRPr>
          </a:p>
          <a:p>
            <a:pPr marL="270510" indent="-257810">
              <a:lnSpc>
                <a:spcPct val="100000"/>
              </a:lnSpc>
              <a:spcBef>
                <a:spcPts val="1040"/>
              </a:spcBef>
              <a:buSzPct val="92307"/>
              <a:buAutoNum type="arabicPlain" startAt="4"/>
              <a:tabLst>
                <a:tab pos="270510" algn="l"/>
              </a:tabLst>
            </a:pPr>
            <a:r>
              <a:rPr dirty="0" sz="1300" b="0">
                <a:latin typeface="微软雅黑 Light"/>
                <a:cs typeface="微软雅黑 Light"/>
              </a:rPr>
              <a:t>机器实物照片</a:t>
            </a:r>
            <a:endParaRPr sz="1300">
              <a:latin typeface="微软雅黑 Light"/>
              <a:cs typeface="微软雅黑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1821" y="185379"/>
            <a:ext cx="1910080" cy="835660"/>
          </a:xfrm>
          <a:prstGeom prst="rect">
            <a:avLst/>
          </a:prstGeom>
        </p:spPr>
        <p:txBody>
          <a:bodyPr wrap="square" lIns="0" tIns="15240" rIns="0" bIns="0" rtlCol="0" vert="horz">
            <a:spAutoFit/>
          </a:bodyPr>
          <a:lstStyle/>
          <a:p>
            <a:pPr marL="45720">
              <a:lnSpc>
                <a:spcPct val="100000"/>
              </a:lnSpc>
              <a:spcBef>
                <a:spcPts val="120"/>
              </a:spcBef>
            </a:pPr>
            <a:r>
              <a:rPr dirty="0" sz="1800" spc="20" b="1">
                <a:latin typeface="微软雅黑"/>
                <a:cs typeface="微软雅黑"/>
              </a:rPr>
              <a:t>商务技巧控标总结</a:t>
            </a:r>
            <a:endParaRPr sz="1800">
              <a:latin typeface="微软雅黑"/>
              <a:cs typeface="微软雅黑"/>
            </a:endParaRPr>
          </a:p>
          <a:p>
            <a:pPr>
              <a:lnSpc>
                <a:spcPct val="100000"/>
              </a:lnSpc>
              <a:spcBef>
                <a:spcPts val="55"/>
              </a:spcBef>
            </a:pPr>
            <a:endParaRPr sz="1400">
              <a:latin typeface="微软雅黑"/>
              <a:cs typeface="微软雅黑"/>
            </a:endParaRPr>
          </a:p>
          <a:p>
            <a:pPr marL="12700">
              <a:lnSpc>
                <a:spcPct val="100000"/>
              </a:lnSpc>
            </a:pPr>
            <a:r>
              <a:rPr dirty="0" sz="1300" b="1">
                <a:latin typeface="微软雅黑"/>
                <a:cs typeface="微软雅黑"/>
              </a:rPr>
              <a:t>1）提供功能界面截图</a:t>
            </a:r>
            <a:endParaRPr sz="1300">
              <a:latin typeface="微软雅黑"/>
              <a:cs typeface="微软雅黑"/>
            </a:endParaRPr>
          </a:p>
        </p:txBody>
      </p:sp>
      <p:sp>
        <p:nvSpPr>
          <p:cNvPr id="3" name="object 3"/>
          <p:cNvSpPr/>
          <p:nvPr/>
        </p:nvSpPr>
        <p:spPr>
          <a:xfrm>
            <a:off x="1264399" y="1173238"/>
            <a:ext cx="4768342" cy="373533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1978660" cy="926465"/>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a:p>
            <a:pPr>
              <a:lnSpc>
                <a:spcPct val="100000"/>
              </a:lnSpc>
              <a:spcBef>
                <a:spcPts val="30"/>
              </a:spcBef>
            </a:pPr>
            <a:endParaRPr sz="1800">
              <a:latin typeface="微软雅黑"/>
              <a:cs typeface="微软雅黑"/>
            </a:endParaRPr>
          </a:p>
          <a:p>
            <a:pPr marL="45720">
              <a:lnSpc>
                <a:spcPct val="100000"/>
              </a:lnSpc>
              <a:spcBef>
                <a:spcPts val="5"/>
              </a:spcBef>
            </a:pPr>
            <a:r>
              <a:rPr dirty="0" sz="1300" b="1">
                <a:latin typeface="微软雅黑"/>
                <a:cs typeface="微软雅黑"/>
              </a:rPr>
              <a:t>2）原厂官网公开链接证明</a:t>
            </a:r>
            <a:endParaRPr sz="1300">
              <a:latin typeface="微软雅黑"/>
              <a:cs typeface="微软雅黑"/>
            </a:endParaRPr>
          </a:p>
        </p:txBody>
      </p:sp>
      <p:sp>
        <p:nvSpPr>
          <p:cNvPr id="3" name="object 3"/>
          <p:cNvSpPr/>
          <p:nvPr/>
        </p:nvSpPr>
        <p:spPr>
          <a:xfrm>
            <a:off x="1718919" y="1231087"/>
            <a:ext cx="4115485" cy="4189857"/>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7525" y="1487271"/>
            <a:ext cx="4586537" cy="3123800"/>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38773" y="1768259"/>
            <a:ext cx="4793129" cy="462772"/>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4" name="object 4"/>
          <p:cNvSpPr/>
          <p:nvPr/>
        </p:nvSpPr>
        <p:spPr>
          <a:xfrm>
            <a:off x="1338773" y="2842569"/>
            <a:ext cx="5297243" cy="1347033"/>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1877060" cy="86868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a:p>
            <a:pPr>
              <a:lnSpc>
                <a:spcPct val="100000"/>
              </a:lnSpc>
              <a:spcBef>
                <a:spcPts val="35"/>
              </a:spcBef>
            </a:pPr>
            <a:endParaRPr sz="1550">
              <a:latin typeface="微软雅黑"/>
              <a:cs typeface="微软雅黑"/>
            </a:endParaRPr>
          </a:p>
          <a:p>
            <a:pPr marL="45720">
              <a:lnSpc>
                <a:spcPct val="100000"/>
              </a:lnSpc>
              <a:spcBef>
                <a:spcPts val="5"/>
              </a:spcBef>
            </a:pPr>
            <a:r>
              <a:rPr dirty="0" sz="1300" b="1">
                <a:latin typeface="微软雅黑"/>
                <a:cs typeface="微软雅黑"/>
              </a:rPr>
              <a:t>3）第三方测试报告</a:t>
            </a:r>
            <a:endParaRPr sz="1300">
              <a:latin typeface="微软雅黑"/>
              <a:cs typeface="微软雅黑"/>
            </a:endParaRPr>
          </a:p>
        </p:txBody>
      </p:sp>
      <p:sp>
        <p:nvSpPr>
          <p:cNvPr id="3" name="object 3"/>
          <p:cNvSpPr/>
          <p:nvPr/>
        </p:nvSpPr>
        <p:spPr>
          <a:xfrm>
            <a:off x="1628014" y="1140180"/>
            <a:ext cx="3991527" cy="760285"/>
          </a:xfrm>
          <a:prstGeom prst="rect">
            <a:avLst/>
          </a:prstGeom>
          <a:blipFill>
            <a:blip r:embed="rId2" cstate="print"/>
            <a:stretch>
              <a:fillRect/>
            </a:stretch>
          </a:blipFill>
        </p:spPr>
        <p:txBody>
          <a:bodyPr wrap="square" lIns="0" tIns="0" rIns="0" bIns="0" rtlCol="0"/>
          <a:lstStyle/>
          <a:p/>
        </p:txBody>
      </p:sp>
      <p:grpSp>
        <p:nvGrpSpPr>
          <p:cNvPr id="4" name="object 4"/>
          <p:cNvGrpSpPr/>
          <p:nvPr/>
        </p:nvGrpSpPr>
        <p:grpSpPr>
          <a:xfrm>
            <a:off x="1041272" y="1950054"/>
            <a:ext cx="5173345" cy="3248025"/>
            <a:chOff x="1041272" y="1950054"/>
            <a:chExt cx="5173345" cy="3248025"/>
          </a:xfrm>
        </p:grpSpPr>
        <p:sp>
          <p:nvSpPr>
            <p:cNvPr id="5" name="object 5"/>
            <p:cNvSpPr/>
            <p:nvPr/>
          </p:nvSpPr>
          <p:spPr>
            <a:xfrm>
              <a:off x="1751977" y="1950054"/>
              <a:ext cx="3479152" cy="1404879"/>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041272" y="3255772"/>
              <a:ext cx="5173268" cy="1942045"/>
            </a:xfrm>
            <a:prstGeom prst="rect">
              <a:avLst/>
            </a:prstGeom>
            <a:blipFill>
              <a:blip r:embed="rId4" cstate="print"/>
              <a:stretch>
                <a:fillRect/>
              </a:stretch>
            </a:blipFill>
          </p:spPr>
          <p:txBody>
            <a:bodyPr wrap="square" lIns="0" tIns="0" rIns="0" bIns="0" rtlCol="0"/>
            <a:lstStyle/>
            <a:p/>
          </p:txBody>
        </p:sp>
      </p:grpSp>
      <p:sp>
        <p:nvSpPr>
          <p:cNvPr id="7" name="object 7"/>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5"/>
              </a:rPr>
              <a:t>www.ruijie.com.cn</a:t>
            </a:r>
            <a:endParaRPr sz="1150">
              <a:latin typeface="微软雅黑 Light"/>
              <a:cs typeface="微软雅黑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3" name="object 3"/>
          <p:cNvSpPr/>
          <p:nvPr/>
        </p:nvSpPr>
        <p:spPr>
          <a:xfrm>
            <a:off x="1636278" y="1115390"/>
            <a:ext cx="4586531" cy="190072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561902" y="3247507"/>
            <a:ext cx="4735278" cy="1917252"/>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3" name="object 3"/>
          <p:cNvSpPr/>
          <p:nvPr/>
        </p:nvSpPr>
        <p:spPr>
          <a:xfrm>
            <a:off x="1330515" y="1321993"/>
            <a:ext cx="4900561" cy="1917249"/>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429677" y="3611124"/>
            <a:ext cx="4991475" cy="1528844"/>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9801" y="5326541"/>
            <a:ext cx="1322705" cy="198120"/>
          </a:xfrm>
          <a:prstGeom prst="rect">
            <a:avLst/>
          </a:prstGeom>
        </p:spPr>
        <p:txBody>
          <a:bodyPr wrap="square" lIns="0" tIns="13970" rIns="0" bIns="0" rtlCol="0" vert="horz">
            <a:spAutoFit/>
          </a:bodyPr>
          <a:lstStyle/>
          <a:p>
            <a:pPr>
              <a:lnSpc>
                <a:spcPct val="100000"/>
              </a:lnSpc>
              <a:spcBef>
                <a:spcPts val="110"/>
              </a:spcBef>
            </a:pPr>
            <a:r>
              <a:rPr dirty="0" sz="1150" spc="5" b="0">
                <a:solidFill>
                  <a:srgbClr val="7E7E7E"/>
                </a:solidFill>
                <a:latin typeface="微软雅黑 Light"/>
                <a:cs typeface="微软雅黑 Light"/>
              </a:rPr>
              <a:t>|</a:t>
            </a:r>
            <a:r>
              <a:rPr dirty="0" sz="1150" spc="210" b="0">
                <a:solidFill>
                  <a:srgbClr val="7E7E7E"/>
                </a:solidFill>
                <a:latin typeface="微软雅黑 Light"/>
                <a:cs typeface="微软雅黑 Light"/>
              </a:rPr>
              <a:t> </a:t>
            </a:r>
            <a:r>
              <a:rPr dirty="0" sz="1150" spc="10" b="0">
                <a:solidFill>
                  <a:srgbClr val="7E7E7E"/>
                </a:solidFill>
                <a:latin typeface="微软雅黑 Light"/>
                <a:cs typeface="微软雅黑 Light"/>
                <a:hlinkClick r:id="rId2"/>
              </a:rPr>
              <a:t>www.ruijie.com.cn</a:t>
            </a:r>
            <a:endParaRPr sz="1150">
              <a:latin typeface="微软雅黑 Light"/>
              <a:cs typeface="微软雅黑 Light"/>
            </a:endParaRPr>
          </a:p>
        </p:txBody>
      </p:sp>
      <p:sp>
        <p:nvSpPr>
          <p:cNvPr id="3" name="object 3"/>
          <p:cNvSpPr/>
          <p:nvPr/>
        </p:nvSpPr>
        <p:spPr>
          <a:xfrm>
            <a:off x="0" y="8013"/>
            <a:ext cx="7553325" cy="5645386"/>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0" y="1074077"/>
            <a:ext cx="4371672" cy="1181746"/>
          </a:xfrm>
          <a:prstGeom prst="rect">
            <a:avLst/>
          </a:prstGeom>
          <a:blipFill>
            <a:blip r:embed="rId4" cstate="print"/>
            <a:stretch>
              <a:fillRect/>
            </a:stretch>
          </a:blipFill>
        </p:spPr>
        <p:txBody>
          <a:bodyPr wrap="square" lIns="0" tIns="0" rIns="0" bIns="0" rtlCol="0"/>
          <a:lstStyle/>
          <a:p/>
        </p:txBody>
      </p:sp>
      <p:sp>
        <p:nvSpPr>
          <p:cNvPr id="5" name="object 5"/>
          <p:cNvSpPr txBox="1">
            <a:spLocks noGrp="1"/>
          </p:cNvSpPr>
          <p:nvPr>
            <p:ph type="title"/>
          </p:nvPr>
        </p:nvSpPr>
        <p:spPr>
          <a:xfrm>
            <a:off x="532725" y="1284496"/>
            <a:ext cx="2058670" cy="432434"/>
          </a:xfrm>
          <a:prstGeom prst="rect"/>
        </p:spPr>
        <p:txBody>
          <a:bodyPr wrap="square" lIns="0" tIns="14604" rIns="0" bIns="0" rtlCol="0" vert="horz">
            <a:spAutoFit/>
          </a:bodyPr>
          <a:lstStyle/>
          <a:p>
            <a:pPr marL="12700">
              <a:lnSpc>
                <a:spcPct val="100000"/>
              </a:lnSpc>
              <a:spcBef>
                <a:spcPts val="114"/>
              </a:spcBef>
            </a:pPr>
            <a:r>
              <a:rPr dirty="0" sz="2650" spc="15" b="0">
                <a:solidFill>
                  <a:srgbClr val="FFFFFF"/>
                </a:solidFill>
                <a:latin typeface="微软雅黑 Light"/>
                <a:cs typeface="微软雅黑 Light"/>
              </a:rPr>
              <a:t>华为控标总结</a:t>
            </a:r>
            <a:endParaRPr sz="2650">
              <a:latin typeface="微软雅黑 Light"/>
              <a:cs typeface="微软雅黑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3" name="object 3"/>
          <p:cNvSpPr/>
          <p:nvPr/>
        </p:nvSpPr>
        <p:spPr>
          <a:xfrm>
            <a:off x="1429677" y="1115390"/>
            <a:ext cx="4925363" cy="108258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297457" y="2660764"/>
            <a:ext cx="5214599" cy="109084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545374" y="3974744"/>
            <a:ext cx="4958419" cy="801608"/>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5"/>
              </a:rPr>
              <a:t>www.ruijie.com.cn</a:t>
            </a:r>
            <a:endParaRPr sz="1150">
              <a:latin typeface="微软雅黑 Light"/>
              <a:cs typeface="微软雅黑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1272" y="933578"/>
            <a:ext cx="5396407" cy="917306"/>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4" name="object 4"/>
          <p:cNvSpPr/>
          <p:nvPr/>
        </p:nvSpPr>
        <p:spPr>
          <a:xfrm>
            <a:off x="801611" y="1950059"/>
            <a:ext cx="5313768" cy="1702384"/>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099121" y="3735095"/>
            <a:ext cx="5016258" cy="1470987"/>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5"/>
              </a:rPr>
              <a:t>www.ruijie.com.cn</a:t>
            </a:r>
            <a:endParaRPr sz="1150">
              <a:latin typeface="微软雅黑 Light"/>
              <a:cs typeface="微软雅黑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063" y="2487218"/>
            <a:ext cx="4826190" cy="801608"/>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4" name="object 4"/>
          <p:cNvSpPr/>
          <p:nvPr/>
        </p:nvSpPr>
        <p:spPr>
          <a:xfrm>
            <a:off x="1223076" y="3611124"/>
            <a:ext cx="4999732" cy="950359"/>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041272" y="999693"/>
            <a:ext cx="4619586" cy="1033001"/>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5"/>
              </a:rPr>
              <a:t>www.ruijie.com.cn</a:t>
            </a:r>
            <a:endParaRPr sz="1150">
              <a:latin typeface="微软雅黑 Light"/>
              <a:cs typeface="微软雅黑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3911" y="950106"/>
            <a:ext cx="5313768" cy="4189862"/>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725" y="962198"/>
            <a:ext cx="1284605" cy="224154"/>
          </a:xfrm>
          <a:prstGeom prst="rect">
            <a:avLst/>
          </a:prstGeom>
        </p:spPr>
        <p:txBody>
          <a:bodyPr wrap="square" lIns="0" tIns="12700" rIns="0" bIns="0" rtlCol="0" vert="horz">
            <a:spAutoFit/>
          </a:bodyPr>
          <a:lstStyle/>
          <a:p>
            <a:pPr marL="12700">
              <a:lnSpc>
                <a:spcPct val="100000"/>
              </a:lnSpc>
              <a:spcBef>
                <a:spcPts val="100"/>
              </a:spcBef>
            </a:pPr>
            <a:r>
              <a:rPr dirty="0" sz="1300" b="1">
                <a:latin typeface="微软雅黑"/>
                <a:cs typeface="微软雅黑"/>
              </a:rPr>
              <a:t>4）机器实物照片</a:t>
            </a:r>
            <a:endParaRPr sz="1300">
              <a:latin typeface="微软雅黑"/>
              <a:cs typeface="微软雅黑"/>
            </a:endParaRPr>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商务技巧控标总结</a:t>
            </a:r>
            <a:endParaRPr sz="1800">
              <a:latin typeface="微软雅黑"/>
              <a:cs typeface="微软雅黑"/>
            </a:endParaRPr>
          </a:p>
        </p:txBody>
      </p:sp>
      <p:sp>
        <p:nvSpPr>
          <p:cNvPr id="4" name="object 4"/>
          <p:cNvSpPr/>
          <p:nvPr/>
        </p:nvSpPr>
        <p:spPr>
          <a:xfrm>
            <a:off x="1041272" y="2140127"/>
            <a:ext cx="4685701" cy="512368"/>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9801" y="5326541"/>
            <a:ext cx="1322705" cy="198120"/>
          </a:xfrm>
          <a:prstGeom prst="rect">
            <a:avLst/>
          </a:prstGeom>
        </p:spPr>
        <p:txBody>
          <a:bodyPr wrap="square" lIns="0" tIns="13970" rIns="0" bIns="0" rtlCol="0" vert="horz">
            <a:spAutoFit/>
          </a:bodyPr>
          <a:lstStyle/>
          <a:p>
            <a:pPr>
              <a:lnSpc>
                <a:spcPct val="100000"/>
              </a:lnSpc>
              <a:spcBef>
                <a:spcPts val="110"/>
              </a:spcBef>
            </a:pPr>
            <a:r>
              <a:rPr dirty="0" sz="1150" spc="5" b="0">
                <a:solidFill>
                  <a:srgbClr val="7E7E7E"/>
                </a:solidFill>
                <a:latin typeface="微软雅黑 Light"/>
                <a:cs typeface="微软雅黑 Light"/>
              </a:rPr>
              <a:t>|</a:t>
            </a:r>
            <a:r>
              <a:rPr dirty="0" sz="1150" spc="210" b="0">
                <a:solidFill>
                  <a:srgbClr val="7E7E7E"/>
                </a:solidFill>
                <a:latin typeface="微软雅黑 Light"/>
                <a:cs typeface="微软雅黑 Light"/>
              </a:rPr>
              <a:t> </a:t>
            </a:r>
            <a:r>
              <a:rPr dirty="0" sz="1150" spc="10" b="0">
                <a:solidFill>
                  <a:srgbClr val="7E7E7E"/>
                </a:solidFill>
                <a:latin typeface="微软雅黑 Light"/>
                <a:cs typeface="微软雅黑 Light"/>
                <a:hlinkClick r:id="rId2"/>
              </a:rPr>
              <a:t>www.ruijie.com.cn</a:t>
            </a:r>
            <a:endParaRPr sz="1150">
              <a:latin typeface="微软雅黑 Light"/>
              <a:cs typeface="微软雅黑 Light"/>
            </a:endParaRPr>
          </a:p>
        </p:txBody>
      </p:sp>
      <p:sp>
        <p:nvSpPr>
          <p:cNvPr id="3" name="object 3"/>
          <p:cNvSpPr/>
          <p:nvPr/>
        </p:nvSpPr>
        <p:spPr>
          <a:xfrm>
            <a:off x="0" y="8013"/>
            <a:ext cx="7553325" cy="5645386"/>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0" y="1074077"/>
            <a:ext cx="4371672" cy="1181746"/>
          </a:xfrm>
          <a:prstGeom prst="rect">
            <a:avLst/>
          </a:prstGeom>
          <a:blipFill>
            <a:blip r:embed="rId4" cstate="print"/>
            <a:stretch>
              <a:fillRect/>
            </a:stretch>
          </a:blipFill>
        </p:spPr>
        <p:txBody>
          <a:bodyPr wrap="square" lIns="0" tIns="0" rIns="0" bIns="0" rtlCol="0"/>
          <a:lstStyle/>
          <a:p/>
        </p:txBody>
      </p:sp>
      <p:sp>
        <p:nvSpPr>
          <p:cNvPr id="5" name="object 5"/>
          <p:cNvSpPr txBox="1">
            <a:spLocks noGrp="1"/>
          </p:cNvSpPr>
          <p:nvPr>
            <p:ph type="title"/>
          </p:nvPr>
        </p:nvSpPr>
        <p:spPr>
          <a:xfrm>
            <a:off x="532725" y="1284496"/>
            <a:ext cx="2058670" cy="432434"/>
          </a:xfrm>
          <a:prstGeom prst="rect"/>
        </p:spPr>
        <p:txBody>
          <a:bodyPr wrap="square" lIns="0" tIns="14604" rIns="0" bIns="0" rtlCol="0" vert="horz">
            <a:spAutoFit/>
          </a:bodyPr>
          <a:lstStyle/>
          <a:p>
            <a:pPr marL="12700">
              <a:lnSpc>
                <a:spcPct val="100000"/>
              </a:lnSpc>
              <a:spcBef>
                <a:spcPts val="114"/>
              </a:spcBef>
            </a:pPr>
            <a:r>
              <a:rPr dirty="0" sz="2650" spc="15" b="0">
                <a:solidFill>
                  <a:srgbClr val="FFFFFF"/>
                </a:solidFill>
                <a:latin typeface="微软雅黑 Light"/>
                <a:cs typeface="微软雅黑 Light"/>
              </a:rPr>
              <a:t>产品资质控标</a:t>
            </a:r>
            <a:endParaRPr sz="2650">
              <a:latin typeface="微软雅黑 Light"/>
              <a:cs typeface="微软雅黑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596" y="168851"/>
            <a:ext cx="1877060" cy="303530"/>
          </a:xfrm>
          <a:prstGeom prst="rect"/>
        </p:spPr>
        <p:txBody>
          <a:bodyPr wrap="square" lIns="0" tIns="15240" rIns="0" bIns="0" rtlCol="0" vert="horz">
            <a:spAutoFit/>
          </a:bodyPr>
          <a:lstStyle/>
          <a:p>
            <a:pPr marL="12700">
              <a:lnSpc>
                <a:spcPct val="100000"/>
              </a:lnSpc>
              <a:spcBef>
                <a:spcPts val="120"/>
              </a:spcBef>
            </a:pPr>
            <a:r>
              <a:rPr dirty="0" sz="1800" spc="20"/>
              <a:t>产品资质控标总结</a:t>
            </a:r>
            <a:endParaRPr sz="1800"/>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2"/>
              </a:rPr>
              <a:t>www.ruijie.com.cn</a:t>
            </a:r>
            <a:endParaRPr sz="1150">
              <a:latin typeface="微软雅黑 Light"/>
              <a:cs typeface="微软雅黑 Light"/>
            </a:endParaRPr>
          </a:p>
        </p:txBody>
      </p:sp>
      <p:sp>
        <p:nvSpPr>
          <p:cNvPr id="3" name="object 3"/>
          <p:cNvSpPr txBox="1"/>
          <p:nvPr/>
        </p:nvSpPr>
        <p:spPr>
          <a:xfrm>
            <a:off x="450085" y="904349"/>
            <a:ext cx="3446779" cy="2562860"/>
          </a:xfrm>
          <a:prstGeom prst="rect">
            <a:avLst/>
          </a:prstGeom>
        </p:spPr>
        <p:txBody>
          <a:bodyPr wrap="square" lIns="0" tIns="12065" rIns="0" bIns="0" rtlCol="0" vert="horz">
            <a:spAutoFit/>
          </a:bodyPr>
          <a:lstStyle/>
          <a:p>
            <a:pPr marL="12700">
              <a:lnSpc>
                <a:spcPct val="100000"/>
              </a:lnSpc>
              <a:spcBef>
                <a:spcPts val="95"/>
              </a:spcBef>
            </a:pPr>
            <a:r>
              <a:rPr dirty="0" sz="1500" spc="-5" b="1">
                <a:latin typeface="微软雅黑"/>
                <a:cs typeface="微软雅黑"/>
              </a:rPr>
              <a:t>华为主要使用如下产品资质控标：</a:t>
            </a:r>
            <a:endParaRPr sz="1500">
              <a:latin typeface="微软雅黑"/>
              <a:cs typeface="微软雅黑"/>
            </a:endParaRPr>
          </a:p>
          <a:p>
            <a:pPr marL="12700" marR="5080">
              <a:lnSpc>
                <a:spcPts val="2600"/>
              </a:lnSpc>
              <a:spcBef>
                <a:spcPts val="225"/>
              </a:spcBef>
            </a:pPr>
            <a:r>
              <a:rPr dirty="0" sz="1300" b="0">
                <a:latin typeface="微软雅黑 Light"/>
                <a:cs typeface="微软雅黑 Light"/>
              </a:rPr>
              <a:t>1、交换机软件支持CC认证，认证等级为</a:t>
            </a:r>
            <a:r>
              <a:rPr dirty="0" sz="1300" spc="-5" b="0">
                <a:latin typeface="微软雅黑 Light"/>
                <a:cs typeface="微软雅黑 Light"/>
              </a:rPr>
              <a:t>EAL3+  </a:t>
            </a:r>
            <a:r>
              <a:rPr dirty="0" sz="1300" spc="-5" b="0">
                <a:latin typeface="微软雅黑 Light"/>
                <a:cs typeface="微软雅黑 Light"/>
              </a:rPr>
              <a:t>2</a:t>
            </a:r>
            <a:r>
              <a:rPr dirty="0" sz="1300" b="0">
                <a:latin typeface="微软雅黑 Light"/>
                <a:cs typeface="微软雅黑 Light"/>
              </a:rPr>
              <a:t>、绿色产品认证-Miercom</a:t>
            </a:r>
            <a:endParaRPr sz="1300">
              <a:latin typeface="微软雅黑 Light"/>
              <a:cs typeface="微软雅黑 Light"/>
            </a:endParaRPr>
          </a:p>
          <a:p>
            <a:pPr marL="12700">
              <a:lnSpc>
                <a:spcPct val="100000"/>
              </a:lnSpc>
              <a:spcBef>
                <a:spcPts val="785"/>
              </a:spcBef>
            </a:pPr>
            <a:r>
              <a:rPr dirty="0" sz="1300" spc="-5" b="0">
                <a:latin typeface="微软雅黑 Light"/>
                <a:cs typeface="微软雅黑 Light"/>
              </a:rPr>
              <a:t>3</a:t>
            </a:r>
            <a:r>
              <a:rPr dirty="0" sz="1300" b="0">
                <a:latin typeface="微软雅黑 Light"/>
                <a:cs typeface="微软雅黑 Light"/>
              </a:rPr>
              <a:t>、 </a:t>
            </a:r>
            <a:r>
              <a:rPr dirty="0" sz="1300" spc="-5" b="0">
                <a:latin typeface="微软雅黑 Light"/>
                <a:cs typeface="微软雅黑 Light"/>
              </a:rPr>
              <a:t>Tolly</a:t>
            </a:r>
            <a:r>
              <a:rPr dirty="0" sz="1300" b="0">
                <a:latin typeface="微软雅黑 Light"/>
                <a:cs typeface="微软雅黑 Light"/>
              </a:rPr>
              <a:t>测试报告</a:t>
            </a:r>
            <a:endParaRPr sz="1300">
              <a:latin typeface="微软雅黑 Light"/>
              <a:cs typeface="微软雅黑 Light"/>
            </a:endParaRPr>
          </a:p>
          <a:p>
            <a:pPr marL="12700">
              <a:lnSpc>
                <a:spcPct val="100000"/>
              </a:lnSpc>
              <a:spcBef>
                <a:spcPts val="1040"/>
              </a:spcBef>
            </a:pPr>
            <a:r>
              <a:rPr dirty="0" sz="1300" spc="-5" b="0">
                <a:latin typeface="微软雅黑 Light"/>
                <a:cs typeface="微软雅黑 Light"/>
              </a:rPr>
              <a:t>4</a:t>
            </a:r>
            <a:r>
              <a:rPr dirty="0" sz="1300" b="0">
                <a:latin typeface="微软雅黑 Light"/>
                <a:cs typeface="微软雅黑 Light"/>
              </a:rPr>
              <a:t>、</a:t>
            </a:r>
            <a:r>
              <a:rPr dirty="0" sz="1300" spc="-5" b="0">
                <a:latin typeface="微软雅黑 Light"/>
                <a:cs typeface="微软雅黑 Light"/>
              </a:rPr>
              <a:t>IPV6</a:t>
            </a:r>
            <a:r>
              <a:rPr dirty="0" sz="1300" b="0">
                <a:latin typeface="微软雅黑 Light"/>
                <a:cs typeface="微软雅黑 Light"/>
              </a:rPr>
              <a:t> Ready认证（我司新品没有）</a:t>
            </a:r>
            <a:endParaRPr sz="1300">
              <a:latin typeface="微软雅黑 Light"/>
              <a:cs typeface="微软雅黑 Light"/>
            </a:endParaRPr>
          </a:p>
          <a:p>
            <a:pPr marL="12700" marR="1515745">
              <a:lnSpc>
                <a:spcPct val="166800"/>
              </a:lnSpc>
            </a:pPr>
            <a:r>
              <a:rPr dirty="0" sz="1300" spc="-5" b="0">
                <a:latin typeface="微软雅黑 Light"/>
                <a:cs typeface="微软雅黑 Light"/>
              </a:rPr>
              <a:t>5</a:t>
            </a:r>
            <a:r>
              <a:rPr dirty="0" sz="1300" b="0">
                <a:latin typeface="微软雅黑 Light"/>
                <a:cs typeface="微软雅黑 Light"/>
              </a:rPr>
              <a:t>、军用信息安全产品认证  </a:t>
            </a:r>
            <a:r>
              <a:rPr dirty="0" sz="1300" spc="-5" b="0">
                <a:latin typeface="微软雅黑 Light"/>
                <a:cs typeface="微软雅黑 Light"/>
              </a:rPr>
              <a:t>6</a:t>
            </a:r>
            <a:r>
              <a:rPr dirty="0" sz="1300" b="0">
                <a:latin typeface="微软雅黑 Light"/>
                <a:cs typeface="微软雅黑 Light"/>
              </a:rPr>
              <a:t>、SDN</a:t>
            </a:r>
            <a:r>
              <a:rPr dirty="0" sz="1300" spc="-5" b="0">
                <a:latin typeface="微软雅黑 Light"/>
                <a:cs typeface="微软雅黑 Light"/>
              </a:rPr>
              <a:t> </a:t>
            </a:r>
            <a:r>
              <a:rPr dirty="0" sz="1300" b="0">
                <a:latin typeface="微软雅黑 Light"/>
                <a:cs typeface="微软雅黑 Light"/>
              </a:rPr>
              <a:t>Ready认证</a:t>
            </a:r>
            <a:endParaRPr sz="1300">
              <a:latin typeface="微软雅黑 Light"/>
              <a:cs typeface="微软雅黑 Light"/>
            </a:endParaRPr>
          </a:p>
          <a:p>
            <a:pPr marL="12700">
              <a:lnSpc>
                <a:spcPct val="100000"/>
              </a:lnSpc>
              <a:spcBef>
                <a:spcPts val="1045"/>
              </a:spcBef>
            </a:pPr>
            <a:r>
              <a:rPr dirty="0" sz="1300" spc="-5" b="0">
                <a:latin typeface="微软雅黑 Light"/>
                <a:cs typeface="微软雅黑 Light"/>
              </a:rPr>
              <a:t>7</a:t>
            </a:r>
            <a:r>
              <a:rPr dirty="0" sz="1300" b="0">
                <a:latin typeface="微软雅黑 Light"/>
                <a:cs typeface="微软雅黑 Light"/>
              </a:rPr>
              <a:t>、</a:t>
            </a:r>
            <a:r>
              <a:rPr dirty="0" sz="1300" spc="-5" b="0">
                <a:latin typeface="微软雅黑 Light"/>
                <a:cs typeface="微软雅黑 Light"/>
              </a:rPr>
              <a:t>RoHS</a:t>
            </a:r>
            <a:r>
              <a:rPr dirty="0" sz="1300" b="0">
                <a:latin typeface="微软雅黑 Light"/>
                <a:cs typeface="微软雅黑 Light"/>
              </a:rPr>
              <a:t>证书</a:t>
            </a:r>
            <a:endParaRPr sz="1300">
              <a:latin typeface="微软雅黑 Light"/>
              <a:cs typeface="微软雅黑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725" y="962198"/>
            <a:ext cx="3531870" cy="224154"/>
          </a:xfrm>
          <a:prstGeom prst="rect">
            <a:avLst/>
          </a:prstGeom>
        </p:spPr>
        <p:txBody>
          <a:bodyPr wrap="square" lIns="0" tIns="12700" rIns="0" bIns="0" rtlCol="0" vert="horz">
            <a:spAutoFit/>
          </a:bodyPr>
          <a:lstStyle/>
          <a:p>
            <a:pPr marL="12700">
              <a:lnSpc>
                <a:spcPct val="100000"/>
              </a:lnSpc>
              <a:spcBef>
                <a:spcPts val="100"/>
              </a:spcBef>
            </a:pPr>
            <a:r>
              <a:rPr dirty="0" sz="1300" b="1">
                <a:latin typeface="微软雅黑"/>
                <a:cs typeface="微软雅黑"/>
              </a:rPr>
              <a:t>1、交换机软件支持</a:t>
            </a:r>
            <a:r>
              <a:rPr dirty="0" sz="1300" spc="-5" b="1">
                <a:latin typeface="微软雅黑"/>
                <a:cs typeface="微软雅黑"/>
              </a:rPr>
              <a:t>CC</a:t>
            </a:r>
            <a:r>
              <a:rPr dirty="0" sz="1300" b="1">
                <a:latin typeface="微软雅黑"/>
                <a:cs typeface="微软雅黑"/>
              </a:rPr>
              <a:t>认证，认证等级为EAL3+</a:t>
            </a:r>
            <a:endParaRPr sz="1300">
              <a:latin typeface="微软雅黑"/>
              <a:cs typeface="微软雅黑"/>
            </a:endParaRPr>
          </a:p>
        </p:txBody>
      </p:sp>
      <p:sp>
        <p:nvSpPr>
          <p:cNvPr id="3" name="object 3"/>
          <p:cNvSpPr txBox="1"/>
          <p:nvPr/>
        </p:nvSpPr>
        <p:spPr>
          <a:xfrm>
            <a:off x="532725" y="2383612"/>
            <a:ext cx="6376670" cy="224154"/>
          </a:xfrm>
          <a:prstGeom prst="rect">
            <a:avLst/>
          </a:prstGeom>
        </p:spPr>
        <p:txBody>
          <a:bodyPr wrap="square" lIns="0" tIns="12700" rIns="0" bIns="0" rtlCol="0" vert="horz">
            <a:spAutoFit/>
          </a:bodyPr>
          <a:lstStyle/>
          <a:p>
            <a:pPr marL="12700">
              <a:lnSpc>
                <a:spcPct val="100000"/>
              </a:lnSpc>
              <a:spcBef>
                <a:spcPts val="100"/>
              </a:spcBef>
            </a:pPr>
            <a:r>
              <a:rPr dirty="0" sz="1300" b="0">
                <a:latin typeface="微软雅黑 Light"/>
                <a:cs typeface="微软雅黑 Light"/>
              </a:rPr>
              <a:t>此认证为华为FusionSphere3.0云操作系统所具备，并非交换机本身功能，我司暂不具备</a:t>
            </a:r>
            <a:endParaRPr sz="1300">
              <a:latin typeface="微软雅黑 Light"/>
              <a:cs typeface="微软雅黑 Light"/>
            </a:endParaRPr>
          </a:p>
        </p:txBody>
      </p:sp>
      <p:sp>
        <p:nvSpPr>
          <p:cNvPr id="4" name="object 4"/>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产品资质控标总结</a:t>
            </a:r>
            <a:endParaRPr sz="1800">
              <a:latin typeface="微软雅黑"/>
              <a:cs typeface="微软雅黑"/>
            </a:endParaRPr>
          </a:p>
        </p:txBody>
      </p:sp>
      <p:sp>
        <p:nvSpPr>
          <p:cNvPr id="5" name="object 5"/>
          <p:cNvSpPr/>
          <p:nvPr/>
        </p:nvSpPr>
        <p:spPr>
          <a:xfrm>
            <a:off x="148755" y="1470740"/>
            <a:ext cx="7255817" cy="727234"/>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619750" y="2718609"/>
            <a:ext cx="4322084" cy="2446150"/>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07328" y="760033"/>
            <a:ext cx="4371672" cy="4702234"/>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产品资质控标总结</a:t>
            </a:r>
            <a:endParaRPr sz="1800">
              <a:latin typeface="微软雅黑"/>
              <a:cs typeface="微软雅黑"/>
            </a:endParaRPr>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2441575" cy="84074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产品资质控标总结</a:t>
            </a:r>
            <a:endParaRPr sz="1800">
              <a:latin typeface="微软雅黑"/>
              <a:cs typeface="微软雅黑"/>
            </a:endParaRPr>
          </a:p>
          <a:p>
            <a:pPr>
              <a:lnSpc>
                <a:spcPct val="100000"/>
              </a:lnSpc>
              <a:spcBef>
                <a:spcPts val="40"/>
              </a:spcBef>
            </a:pPr>
            <a:endParaRPr sz="1300">
              <a:latin typeface="微软雅黑"/>
              <a:cs typeface="微软雅黑"/>
            </a:endParaRPr>
          </a:p>
          <a:p>
            <a:pPr marL="45720">
              <a:lnSpc>
                <a:spcPct val="100000"/>
              </a:lnSpc>
            </a:pPr>
            <a:r>
              <a:rPr dirty="0" sz="1500" spc="-5" b="1">
                <a:latin typeface="微软雅黑"/>
                <a:cs typeface="微软雅黑"/>
              </a:rPr>
              <a:t>2、绿色产品认证</a:t>
            </a:r>
            <a:r>
              <a:rPr dirty="0" sz="1500" spc="-10" b="1">
                <a:latin typeface="微软雅黑"/>
                <a:cs typeface="微软雅黑"/>
              </a:rPr>
              <a:t>-Miercom</a:t>
            </a:r>
            <a:endParaRPr sz="1500">
              <a:latin typeface="微软雅黑"/>
              <a:cs typeface="微软雅黑"/>
            </a:endParaRPr>
          </a:p>
        </p:txBody>
      </p:sp>
      <p:grpSp>
        <p:nvGrpSpPr>
          <p:cNvPr id="3" name="object 3"/>
          <p:cNvGrpSpPr/>
          <p:nvPr/>
        </p:nvGrpSpPr>
        <p:grpSpPr>
          <a:xfrm>
            <a:off x="909043" y="1148448"/>
            <a:ext cx="4834890" cy="4314190"/>
            <a:chOff x="909043" y="1148448"/>
            <a:chExt cx="4834890" cy="4314190"/>
          </a:xfrm>
        </p:grpSpPr>
        <p:sp>
          <p:nvSpPr>
            <p:cNvPr id="4" name="object 4"/>
            <p:cNvSpPr/>
            <p:nvPr/>
          </p:nvSpPr>
          <p:spPr>
            <a:xfrm>
              <a:off x="909043" y="1148448"/>
              <a:ext cx="4793138" cy="462775"/>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909043" y="1644285"/>
              <a:ext cx="4834458" cy="3817982"/>
            </a:xfrm>
            <a:prstGeom prst="rect">
              <a:avLst/>
            </a:prstGeom>
            <a:blipFill>
              <a:blip r:embed="rId3" cstate="print"/>
              <a:stretch>
                <a:fillRect/>
              </a:stretch>
            </a:blipFill>
          </p:spPr>
          <p:txBody>
            <a:bodyPr wrap="square" lIns="0" tIns="0" rIns="0" bIns="0" rtlCol="0"/>
            <a:lstStyle/>
            <a:p/>
          </p:txBody>
        </p:sp>
      </p:gr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1414145"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华为控标总结</a:t>
            </a:r>
            <a:endParaRPr sz="1800">
              <a:latin typeface="微软雅黑"/>
              <a:cs typeface="微软雅黑"/>
            </a:endParaRPr>
          </a:p>
        </p:txBody>
      </p:sp>
      <p:grpSp>
        <p:nvGrpSpPr>
          <p:cNvPr id="3" name="object 3"/>
          <p:cNvGrpSpPr/>
          <p:nvPr/>
        </p:nvGrpSpPr>
        <p:grpSpPr>
          <a:xfrm>
            <a:off x="0" y="545172"/>
            <a:ext cx="7553325" cy="4487545"/>
            <a:chOff x="0" y="545172"/>
            <a:chExt cx="7553325" cy="4487545"/>
          </a:xfrm>
        </p:grpSpPr>
        <p:sp>
          <p:nvSpPr>
            <p:cNvPr id="4" name="object 4"/>
            <p:cNvSpPr/>
            <p:nvPr/>
          </p:nvSpPr>
          <p:spPr>
            <a:xfrm>
              <a:off x="0" y="2834309"/>
              <a:ext cx="3206444" cy="1826346"/>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0" y="900522"/>
              <a:ext cx="3256026" cy="1776764"/>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4065904" y="2966530"/>
              <a:ext cx="3487420" cy="1685860"/>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4008056" y="933578"/>
              <a:ext cx="3545268" cy="1875928"/>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1611486" y="702185"/>
              <a:ext cx="4239441" cy="4239448"/>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3264293" y="4082174"/>
              <a:ext cx="404936" cy="735494"/>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5181549" y="2792985"/>
              <a:ext cx="404926" cy="603273"/>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3884095" y="941844"/>
              <a:ext cx="504105" cy="454519"/>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1884199" y="900522"/>
              <a:ext cx="1950311" cy="1842879"/>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4305560" y="842673"/>
              <a:ext cx="1313973" cy="2066007"/>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1842884" y="2702081"/>
              <a:ext cx="1313975" cy="2066006"/>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2123859" y="545172"/>
              <a:ext cx="1313978" cy="2066003"/>
            </a:xfrm>
            <a:prstGeom prst="rect">
              <a:avLst/>
            </a:prstGeom>
            <a:blipFill>
              <a:blip r:embed="rId11" cstate="print"/>
              <a:stretch>
                <a:fillRect/>
              </a:stretch>
            </a:blipFill>
          </p:spPr>
          <p:txBody>
            <a:bodyPr wrap="square" lIns="0" tIns="0" rIns="0" bIns="0" rtlCol="0"/>
            <a:lstStyle/>
            <a:p/>
          </p:txBody>
        </p:sp>
        <p:sp>
          <p:nvSpPr>
            <p:cNvPr id="16" name="object 16"/>
            <p:cNvSpPr/>
            <p:nvPr/>
          </p:nvSpPr>
          <p:spPr>
            <a:xfrm>
              <a:off x="4024583" y="2966530"/>
              <a:ext cx="1313975" cy="2066007"/>
            </a:xfrm>
            <a:prstGeom prst="rect">
              <a:avLst/>
            </a:prstGeom>
            <a:blipFill>
              <a:blip r:embed="rId11" cstate="print"/>
              <a:stretch>
                <a:fillRect/>
              </a:stretch>
            </a:blipFill>
          </p:spPr>
          <p:txBody>
            <a:bodyPr wrap="square" lIns="0" tIns="0" rIns="0" bIns="0" rtlCol="0"/>
            <a:lstStyle/>
            <a:p/>
          </p:txBody>
        </p:sp>
      </p:grpSp>
      <p:sp>
        <p:nvSpPr>
          <p:cNvPr id="17" name="object 17"/>
          <p:cNvSpPr txBox="1"/>
          <p:nvPr/>
        </p:nvSpPr>
        <p:spPr>
          <a:xfrm>
            <a:off x="2830127" y="1466305"/>
            <a:ext cx="286385" cy="581025"/>
          </a:xfrm>
          <a:prstGeom prst="rect">
            <a:avLst/>
          </a:prstGeom>
        </p:spPr>
        <p:txBody>
          <a:bodyPr wrap="square" lIns="0" tIns="11430" rIns="0" bIns="0" rtlCol="0" vert="horz">
            <a:spAutoFit/>
          </a:bodyPr>
          <a:lstStyle/>
          <a:p>
            <a:pPr marL="12700">
              <a:lnSpc>
                <a:spcPct val="100000"/>
              </a:lnSpc>
              <a:spcBef>
                <a:spcPts val="90"/>
              </a:spcBef>
            </a:pPr>
            <a:r>
              <a:rPr dirty="0" sz="3650" spc="-5" b="0">
                <a:solidFill>
                  <a:srgbClr val="FFFFFF"/>
                </a:solidFill>
                <a:latin typeface="Calibri Light"/>
                <a:cs typeface="Calibri Light"/>
              </a:rPr>
              <a:t>A</a:t>
            </a:r>
            <a:endParaRPr sz="3650">
              <a:latin typeface="Calibri Light"/>
              <a:cs typeface="Calibri Light"/>
            </a:endParaRPr>
          </a:p>
        </p:txBody>
      </p:sp>
      <p:sp>
        <p:nvSpPr>
          <p:cNvPr id="29" name="object 29"/>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13"/>
              </a:rPr>
              <a:t>www.ruijie.com.cn</a:t>
            </a:r>
            <a:endParaRPr sz="1150">
              <a:latin typeface="微软雅黑 Light"/>
              <a:cs typeface="微软雅黑 Light"/>
            </a:endParaRPr>
          </a:p>
        </p:txBody>
      </p:sp>
      <p:sp>
        <p:nvSpPr>
          <p:cNvPr id="18" name="object 18"/>
          <p:cNvSpPr txBox="1"/>
          <p:nvPr/>
        </p:nvSpPr>
        <p:spPr>
          <a:xfrm>
            <a:off x="4590563" y="1706027"/>
            <a:ext cx="273685" cy="581025"/>
          </a:xfrm>
          <a:prstGeom prst="rect">
            <a:avLst/>
          </a:prstGeom>
        </p:spPr>
        <p:txBody>
          <a:bodyPr wrap="square" lIns="0" tIns="11430" rIns="0" bIns="0" rtlCol="0" vert="horz">
            <a:spAutoFit/>
          </a:bodyPr>
          <a:lstStyle/>
          <a:p>
            <a:pPr marL="12700">
              <a:lnSpc>
                <a:spcPct val="100000"/>
              </a:lnSpc>
              <a:spcBef>
                <a:spcPts val="90"/>
              </a:spcBef>
            </a:pPr>
            <a:r>
              <a:rPr dirty="0" sz="3650" spc="-5" b="0">
                <a:solidFill>
                  <a:srgbClr val="FFFFFF"/>
                </a:solidFill>
                <a:latin typeface="Calibri Light"/>
                <a:cs typeface="Calibri Light"/>
              </a:rPr>
              <a:t>B</a:t>
            </a:r>
            <a:endParaRPr sz="3650">
              <a:latin typeface="Calibri Light"/>
              <a:cs typeface="Calibri Light"/>
            </a:endParaRPr>
          </a:p>
        </p:txBody>
      </p:sp>
      <p:sp>
        <p:nvSpPr>
          <p:cNvPr id="19" name="object 19"/>
          <p:cNvSpPr txBox="1"/>
          <p:nvPr/>
        </p:nvSpPr>
        <p:spPr>
          <a:xfrm>
            <a:off x="4326313" y="3458134"/>
            <a:ext cx="273685" cy="581025"/>
          </a:xfrm>
          <a:prstGeom prst="rect">
            <a:avLst/>
          </a:prstGeom>
        </p:spPr>
        <p:txBody>
          <a:bodyPr wrap="square" lIns="0" tIns="11430" rIns="0" bIns="0" rtlCol="0" vert="horz">
            <a:spAutoFit/>
          </a:bodyPr>
          <a:lstStyle/>
          <a:p>
            <a:pPr marL="12700">
              <a:lnSpc>
                <a:spcPct val="100000"/>
              </a:lnSpc>
              <a:spcBef>
                <a:spcPts val="90"/>
              </a:spcBef>
            </a:pPr>
            <a:r>
              <a:rPr dirty="0" sz="3650" spc="-5" b="0">
                <a:solidFill>
                  <a:srgbClr val="FFFFFF"/>
                </a:solidFill>
                <a:latin typeface="Calibri Light"/>
                <a:cs typeface="Calibri Light"/>
              </a:rPr>
              <a:t>C</a:t>
            </a:r>
            <a:endParaRPr sz="3650">
              <a:latin typeface="Calibri Light"/>
              <a:cs typeface="Calibri Light"/>
            </a:endParaRPr>
          </a:p>
        </p:txBody>
      </p:sp>
      <p:sp>
        <p:nvSpPr>
          <p:cNvPr id="20" name="object 20"/>
          <p:cNvSpPr txBox="1"/>
          <p:nvPr/>
        </p:nvSpPr>
        <p:spPr>
          <a:xfrm>
            <a:off x="2673109" y="2598476"/>
            <a:ext cx="2058670" cy="432434"/>
          </a:xfrm>
          <a:prstGeom prst="rect">
            <a:avLst/>
          </a:prstGeom>
        </p:spPr>
        <p:txBody>
          <a:bodyPr wrap="square" lIns="0" tIns="14604" rIns="0" bIns="0" rtlCol="0" vert="horz">
            <a:spAutoFit/>
          </a:bodyPr>
          <a:lstStyle/>
          <a:p>
            <a:pPr marL="12700">
              <a:lnSpc>
                <a:spcPct val="100000"/>
              </a:lnSpc>
              <a:spcBef>
                <a:spcPts val="114"/>
              </a:spcBef>
            </a:pPr>
            <a:r>
              <a:rPr dirty="0" sz="2650" spc="15" b="1">
                <a:solidFill>
                  <a:srgbClr val="3E3051"/>
                </a:solidFill>
                <a:latin typeface="微软雅黑"/>
                <a:cs typeface="微软雅黑"/>
              </a:rPr>
              <a:t>华为控标总结</a:t>
            </a:r>
            <a:endParaRPr sz="2650">
              <a:latin typeface="微软雅黑"/>
              <a:cs typeface="微软雅黑"/>
            </a:endParaRPr>
          </a:p>
        </p:txBody>
      </p:sp>
      <p:sp>
        <p:nvSpPr>
          <p:cNvPr id="21" name="object 21"/>
          <p:cNvSpPr txBox="1"/>
          <p:nvPr/>
        </p:nvSpPr>
        <p:spPr>
          <a:xfrm>
            <a:off x="2375604" y="1458041"/>
            <a:ext cx="1050290" cy="333375"/>
          </a:xfrm>
          <a:prstGeom prst="rect">
            <a:avLst/>
          </a:prstGeom>
        </p:spPr>
        <p:txBody>
          <a:bodyPr wrap="square" lIns="0" tIns="14604" rIns="0" bIns="0" rtlCol="0" vert="horz">
            <a:spAutoFit/>
          </a:bodyPr>
          <a:lstStyle/>
          <a:p>
            <a:pPr marL="12700">
              <a:lnSpc>
                <a:spcPct val="100000"/>
              </a:lnSpc>
              <a:spcBef>
                <a:spcPts val="114"/>
              </a:spcBef>
            </a:pPr>
            <a:r>
              <a:rPr dirty="0" sz="2000" spc="15" b="1">
                <a:solidFill>
                  <a:srgbClr val="FFFFFF"/>
                </a:solidFill>
                <a:latin typeface="微软雅黑"/>
                <a:cs typeface="微软雅黑"/>
              </a:rPr>
              <a:t>商务资质</a:t>
            </a:r>
            <a:endParaRPr sz="2000">
              <a:latin typeface="微软雅黑"/>
              <a:cs typeface="微软雅黑"/>
            </a:endParaRPr>
          </a:p>
        </p:txBody>
      </p:sp>
      <p:sp>
        <p:nvSpPr>
          <p:cNvPr id="22" name="object 22"/>
          <p:cNvSpPr txBox="1"/>
          <p:nvPr/>
        </p:nvSpPr>
        <p:spPr>
          <a:xfrm>
            <a:off x="4251643" y="1672980"/>
            <a:ext cx="1050290" cy="333375"/>
          </a:xfrm>
          <a:prstGeom prst="rect">
            <a:avLst/>
          </a:prstGeom>
        </p:spPr>
        <p:txBody>
          <a:bodyPr wrap="square" lIns="0" tIns="14604" rIns="0" bIns="0" rtlCol="0" vert="horz">
            <a:spAutoFit/>
          </a:bodyPr>
          <a:lstStyle/>
          <a:p>
            <a:pPr marL="12700">
              <a:lnSpc>
                <a:spcPct val="100000"/>
              </a:lnSpc>
              <a:spcBef>
                <a:spcPts val="114"/>
              </a:spcBef>
            </a:pPr>
            <a:r>
              <a:rPr dirty="0" sz="2000" spc="15" b="1">
                <a:solidFill>
                  <a:srgbClr val="FFFFFF"/>
                </a:solidFill>
                <a:latin typeface="微软雅黑"/>
                <a:cs typeface="微软雅黑"/>
              </a:rPr>
              <a:t>商务技巧</a:t>
            </a:r>
            <a:endParaRPr sz="2000">
              <a:latin typeface="微软雅黑"/>
              <a:cs typeface="微软雅黑"/>
            </a:endParaRPr>
          </a:p>
        </p:txBody>
      </p:sp>
      <p:sp>
        <p:nvSpPr>
          <p:cNvPr id="23" name="object 23"/>
          <p:cNvSpPr txBox="1"/>
          <p:nvPr/>
        </p:nvSpPr>
        <p:spPr>
          <a:xfrm>
            <a:off x="4053356" y="3573612"/>
            <a:ext cx="1050290" cy="333375"/>
          </a:xfrm>
          <a:prstGeom prst="rect">
            <a:avLst/>
          </a:prstGeom>
        </p:spPr>
        <p:txBody>
          <a:bodyPr wrap="square" lIns="0" tIns="14604" rIns="0" bIns="0" rtlCol="0" vert="horz">
            <a:spAutoFit/>
          </a:bodyPr>
          <a:lstStyle/>
          <a:p>
            <a:pPr marL="12700">
              <a:lnSpc>
                <a:spcPct val="100000"/>
              </a:lnSpc>
              <a:spcBef>
                <a:spcPts val="114"/>
              </a:spcBef>
            </a:pPr>
            <a:r>
              <a:rPr dirty="0" sz="2000" spc="15" b="1">
                <a:solidFill>
                  <a:srgbClr val="FFFFFF"/>
                </a:solidFill>
                <a:latin typeface="微软雅黑"/>
                <a:cs typeface="微软雅黑"/>
              </a:rPr>
              <a:t>产品资质</a:t>
            </a:r>
            <a:endParaRPr sz="2000">
              <a:latin typeface="微软雅黑"/>
              <a:cs typeface="微软雅黑"/>
            </a:endParaRPr>
          </a:p>
        </p:txBody>
      </p:sp>
      <p:sp>
        <p:nvSpPr>
          <p:cNvPr id="24" name="object 24"/>
          <p:cNvSpPr txBox="1"/>
          <p:nvPr/>
        </p:nvSpPr>
        <p:spPr>
          <a:xfrm>
            <a:off x="2118870" y="3201772"/>
            <a:ext cx="1101090" cy="581025"/>
          </a:xfrm>
          <a:prstGeom prst="rect">
            <a:avLst/>
          </a:prstGeom>
        </p:spPr>
        <p:txBody>
          <a:bodyPr wrap="square" lIns="0" tIns="11430" rIns="0" bIns="0" rtlCol="0" vert="horz">
            <a:spAutoFit/>
          </a:bodyPr>
          <a:lstStyle/>
          <a:p>
            <a:pPr marL="38100">
              <a:lnSpc>
                <a:spcPct val="100000"/>
              </a:lnSpc>
              <a:spcBef>
                <a:spcPts val="90"/>
              </a:spcBef>
            </a:pPr>
            <a:r>
              <a:rPr dirty="0" sz="2000" spc="15" b="1">
                <a:solidFill>
                  <a:srgbClr val="FFFFFF"/>
                </a:solidFill>
                <a:latin typeface="微软雅黑"/>
                <a:cs typeface="微软雅黑"/>
              </a:rPr>
              <a:t>产</a:t>
            </a:r>
            <a:r>
              <a:rPr dirty="0" sz="2000" spc="-114" b="1">
                <a:solidFill>
                  <a:srgbClr val="FFFFFF"/>
                </a:solidFill>
                <a:latin typeface="微软雅黑"/>
                <a:cs typeface="微软雅黑"/>
              </a:rPr>
              <a:t>品</a:t>
            </a:r>
            <a:r>
              <a:rPr dirty="0" baseline="-6849" sz="5475" spc="-3135" b="0">
                <a:solidFill>
                  <a:srgbClr val="FFFFFF"/>
                </a:solidFill>
                <a:latin typeface="Calibri Light"/>
                <a:cs typeface="Calibri Light"/>
              </a:rPr>
              <a:t>D</a:t>
            </a:r>
            <a:r>
              <a:rPr dirty="0" sz="2000" spc="15" b="1">
                <a:solidFill>
                  <a:srgbClr val="FFFFFF"/>
                </a:solidFill>
                <a:latin typeface="微软雅黑"/>
                <a:cs typeface="微软雅黑"/>
              </a:rPr>
              <a:t>技术</a:t>
            </a:r>
            <a:endParaRPr sz="2000">
              <a:latin typeface="微软雅黑"/>
              <a:cs typeface="微软雅黑"/>
            </a:endParaRPr>
          </a:p>
        </p:txBody>
      </p:sp>
      <p:sp>
        <p:nvSpPr>
          <p:cNvPr id="25" name="object 25"/>
          <p:cNvSpPr txBox="1"/>
          <p:nvPr/>
        </p:nvSpPr>
        <p:spPr>
          <a:xfrm>
            <a:off x="5631633" y="1177064"/>
            <a:ext cx="1798320" cy="832485"/>
          </a:xfrm>
          <a:prstGeom prst="rect">
            <a:avLst/>
          </a:prstGeom>
        </p:spPr>
        <p:txBody>
          <a:bodyPr wrap="square" lIns="0" tIns="13335" rIns="0" bIns="0" rtlCol="0" vert="horz">
            <a:spAutoFit/>
          </a:bodyPr>
          <a:lstStyle/>
          <a:p>
            <a:pPr marL="12700">
              <a:lnSpc>
                <a:spcPts val="1280"/>
              </a:lnSpc>
              <a:spcBef>
                <a:spcPts val="105"/>
              </a:spcBef>
            </a:pPr>
            <a:r>
              <a:rPr dirty="0" sz="1100" b="1">
                <a:latin typeface="微软雅黑"/>
                <a:cs typeface="微软雅黑"/>
              </a:rPr>
              <a:t>1</a:t>
            </a:r>
            <a:r>
              <a:rPr dirty="0" sz="1100" spc="5" b="1">
                <a:latin typeface="微软雅黑"/>
                <a:cs typeface="微软雅黑"/>
              </a:rPr>
              <a:t>、统一品牌</a:t>
            </a:r>
            <a:endParaRPr sz="1100">
              <a:latin typeface="微软雅黑"/>
              <a:cs typeface="微软雅黑"/>
            </a:endParaRPr>
          </a:p>
          <a:p>
            <a:pPr marL="12700" marR="5080">
              <a:lnSpc>
                <a:spcPts val="1240"/>
              </a:lnSpc>
              <a:spcBef>
                <a:spcPts val="65"/>
              </a:spcBef>
            </a:pPr>
            <a:r>
              <a:rPr dirty="0" sz="1100" spc="5" b="1">
                <a:latin typeface="微软雅黑"/>
                <a:cs typeface="微软雅黑"/>
              </a:rPr>
              <a:t>2、国产知名（非外资控股） </a:t>
            </a:r>
            <a:r>
              <a:rPr dirty="0" sz="1100" spc="5" b="1">
                <a:latin typeface="微软雅黑"/>
                <a:cs typeface="微软雅黑"/>
              </a:rPr>
              <a:t>品牌</a:t>
            </a:r>
            <a:endParaRPr sz="1100">
              <a:latin typeface="微软雅黑"/>
              <a:cs typeface="微软雅黑"/>
            </a:endParaRPr>
          </a:p>
          <a:p>
            <a:pPr marL="12700">
              <a:lnSpc>
                <a:spcPts val="1170"/>
              </a:lnSpc>
            </a:pPr>
            <a:r>
              <a:rPr dirty="0" sz="1100" b="1">
                <a:latin typeface="微软雅黑"/>
                <a:cs typeface="微软雅黑"/>
              </a:rPr>
              <a:t>3</a:t>
            </a:r>
            <a:r>
              <a:rPr dirty="0" sz="1100" spc="5" b="1">
                <a:latin typeface="微软雅黑"/>
                <a:cs typeface="微软雅黑"/>
              </a:rPr>
              <a:t>、推荐品牌方式</a:t>
            </a:r>
            <a:endParaRPr sz="1100">
              <a:latin typeface="微软雅黑"/>
              <a:cs typeface="微软雅黑"/>
            </a:endParaRPr>
          </a:p>
          <a:p>
            <a:pPr marL="12700">
              <a:lnSpc>
                <a:spcPts val="1345"/>
              </a:lnSpc>
            </a:pPr>
            <a:r>
              <a:rPr dirty="0" sz="1100" b="1">
                <a:latin typeface="微软雅黑"/>
                <a:cs typeface="微软雅黑"/>
              </a:rPr>
              <a:t>4、</a:t>
            </a:r>
            <a:r>
              <a:rPr dirty="0" sz="1150" spc="20" b="1">
                <a:latin typeface="微软雅黑"/>
                <a:cs typeface="微软雅黑"/>
              </a:rPr>
              <a:t>差异化功能落地手段</a:t>
            </a:r>
            <a:endParaRPr sz="1150">
              <a:latin typeface="微软雅黑"/>
              <a:cs typeface="微软雅黑"/>
            </a:endParaRPr>
          </a:p>
        </p:txBody>
      </p:sp>
      <p:sp>
        <p:nvSpPr>
          <p:cNvPr id="26" name="object 26"/>
          <p:cNvSpPr txBox="1"/>
          <p:nvPr/>
        </p:nvSpPr>
        <p:spPr>
          <a:xfrm>
            <a:off x="5631633" y="2995150"/>
            <a:ext cx="1898650" cy="1450975"/>
          </a:xfrm>
          <a:prstGeom prst="rect">
            <a:avLst/>
          </a:prstGeom>
        </p:spPr>
        <p:txBody>
          <a:bodyPr wrap="square" lIns="0" tIns="27305" rIns="0" bIns="0" rtlCol="0" vert="horz">
            <a:spAutoFit/>
          </a:bodyPr>
          <a:lstStyle/>
          <a:p>
            <a:pPr marL="12700" marR="56515">
              <a:lnSpc>
                <a:spcPts val="1240"/>
              </a:lnSpc>
              <a:spcBef>
                <a:spcPts val="215"/>
              </a:spcBef>
            </a:pPr>
            <a:r>
              <a:rPr dirty="0" sz="1100" spc="5" b="1">
                <a:latin typeface="微软雅黑"/>
                <a:cs typeface="微软雅黑"/>
              </a:rPr>
              <a:t>1、交换机软件支持</a:t>
            </a:r>
            <a:r>
              <a:rPr dirty="0" sz="1100" spc="-5" b="1">
                <a:latin typeface="微软雅黑"/>
                <a:cs typeface="微软雅黑"/>
              </a:rPr>
              <a:t>CC</a:t>
            </a:r>
            <a:r>
              <a:rPr dirty="0" sz="1100" spc="5" b="1">
                <a:latin typeface="微软雅黑"/>
                <a:cs typeface="微软雅黑"/>
              </a:rPr>
              <a:t>认证， </a:t>
            </a:r>
            <a:r>
              <a:rPr dirty="0" sz="1100" spc="5" b="1">
                <a:latin typeface="微软雅黑"/>
                <a:cs typeface="微软雅黑"/>
              </a:rPr>
              <a:t>认证等级为</a:t>
            </a:r>
            <a:r>
              <a:rPr dirty="0" sz="1100" b="1">
                <a:latin typeface="微软雅黑"/>
                <a:cs typeface="微软雅黑"/>
              </a:rPr>
              <a:t>EAL3+</a:t>
            </a:r>
            <a:endParaRPr sz="1100">
              <a:latin typeface="微软雅黑"/>
              <a:cs typeface="微软雅黑"/>
            </a:endParaRPr>
          </a:p>
          <a:p>
            <a:pPr marL="12700">
              <a:lnSpc>
                <a:spcPts val="1165"/>
              </a:lnSpc>
            </a:pPr>
            <a:r>
              <a:rPr dirty="0" sz="1100" b="1">
                <a:latin typeface="微软雅黑"/>
                <a:cs typeface="微软雅黑"/>
              </a:rPr>
              <a:t>2</a:t>
            </a:r>
            <a:r>
              <a:rPr dirty="0" sz="1100" spc="5" b="1">
                <a:latin typeface="微软雅黑"/>
                <a:cs typeface="微软雅黑"/>
              </a:rPr>
              <a:t>、绿色产品认证</a:t>
            </a:r>
            <a:r>
              <a:rPr dirty="0" sz="1100" b="1">
                <a:latin typeface="微软雅黑"/>
                <a:cs typeface="微软雅黑"/>
              </a:rPr>
              <a:t>-miercom</a:t>
            </a:r>
            <a:endParaRPr sz="1100">
              <a:latin typeface="微软雅黑"/>
              <a:cs typeface="微软雅黑"/>
            </a:endParaRPr>
          </a:p>
          <a:p>
            <a:pPr marL="12700">
              <a:lnSpc>
                <a:spcPts val="1235"/>
              </a:lnSpc>
            </a:pPr>
            <a:r>
              <a:rPr dirty="0" sz="1100" b="1">
                <a:latin typeface="微软雅黑"/>
                <a:cs typeface="微软雅黑"/>
              </a:rPr>
              <a:t>3</a:t>
            </a:r>
            <a:r>
              <a:rPr dirty="0" sz="1100" spc="5" b="1">
                <a:latin typeface="微软雅黑"/>
                <a:cs typeface="微软雅黑"/>
              </a:rPr>
              <a:t>、</a:t>
            </a:r>
            <a:r>
              <a:rPr dirty="0" sz="1100" spc="-10" b="1">
                <a:latin typeface="微软雅黑"/>
                <a:cs typeface="微软雅黑"/>
              </a:rPr>
              <a:t> </a:t>
            </a:r>
            <a:r>
              <a:rPr dirty="0" sz="1100" spc="-5" b="1">
                <a:latin typeface="微软雅黑"/>
                <a:cs typeface="微软雅黑"/>
              </a:rPr>
              <a:t>Tolly</a:t>
            </a:r>
            <a:r>
              <a:rPr dirty="0" sz="1100" spc="5" b="1">
                <a:latin typeface="微软雅黑"/>
                <a:cs typeface="微软雅黑"/>
              </a:rPr>
              <a:t>测试报告</a:t>
            </a:r>
            <a:endParaRPr sz="1100">
              <a:latin typeface="微软雅黑"/>
              <a:cs typeface="微软雅黑"/>
            </a:endParaRPr>
          </a:p>
          <a:p>
            <a:pPr marL="12700" marR="5080">
              <a:lnSpc>
                <a:spcPts val="1240"/>
              </a:lnSpc>
              <a:spcBef>
                <a:spcPts val="65"/>
              </a:spcBef>
            </a:pPr>
            <a:r>
              <a:rPr dirty="0" sz="1100" b="1">
                <a:latin typeface="微软雅黑"/>
                <a:cs typeface="微软雅黑"/>
              </a:rPr>
              <a:t>4</a:t>
            </a:r>
            <a:r>
              <a:rPr dirty="0" sz="1100" spc="5" b="1">
                <a:latin typeface="微软雅黑"/>
                <a:cs typeface="微软雅黑"/>
              </a:rPr>
              <a:t>、</a:t>
            </a:r>
            <a:r>
              <a:rPr dirty="0" sz="1100" spc="-5" b="1">
                <a:latin typeface="微软雅黑"/>
                <a:cs typeface="微软雅黑"/>
              </a:rPr>
              <a:t>IPV6</a:t>
            </a:r>
            <a:r>
              <a:rPr dirty="0" sz="1100" spc="-50" b="1">
                <a:latin typeface="微软雅黑"/>
                <a:cs typeface="微软雅黑"/>
              </a:rPr>
              <a:t> </a:t>
            </a:r>
            <a:r>
              <a:rPr dirty="0" sz="1100" spc="-5" b="1">
                <a:latin typeface="微软雅黑"/>
                <a:cs typeface="微软雅黑"/>
              </a:rPr>
              <a:t>Ready</a:t>
            </a:r>
            <a:r>
              <a:rPr dirty="0" sz="1100" spc="5" b="1">
                <a:latin typeface="微软雅黑"/>
                <a:cs typeface="微软雅黑"/>
              </a:rPr>
              <a:t>认证（我司新 品没有）</a:t>
            </a:r>
            <a:endParaRPr sz="1100">
              <a:latin typeface="微软雅黑"/>
              <a:cs typeface="微软雅黑"/>
            </a:endParaRPr>
          </a:p>
          <a:p>
            <a:pPr marL="12700">
              <a:lnSpc>
                <a:spcPts val="1165"/>
              </a:lnSpc>
            </a:pPr>
            <a:r>
              <a:rPr dirty="0" sz="1100" b="1">
                <a:latin typeface="微软雅黑"/>
                <a:cs typeface="微软雅黑"/>
              </a:rPr>
              <a:t>5</a:t>
            </a:r>
            <a:r>
              <a:rPr dirty="0" sz="1100" spc="5" b="1">
                <a:latin typeface="微软雅黑"/>
                <a:cs typeface="微软雅黑"/>
              </a:rPr>
              <a:t>、军用信息安全产品认证</a:t>
            </a:r>
            <a:endParaRPr sz="1100">
              <a:latin typeface="微软雅黑"/>
              <a:cs typeface="微软雅黑"/>
            </a:endParaRPr>
          </a:p>
          <a:p>
            <a:pPr marL="12700" marR="578485">
              <a:lnSpc>
                <a:spcPts val="1240"/>
              </a:lnSpc>
              <a:spcBef>
                <a:spcPts val="65"/>
              </a:spcBef>
            </a:pPr>
            <a:r>
              <a:rPr dirty="0" sz="1100" b="1">
                <a:latin typeface="微软雅黑"/>
                <a:cs typeface="微软雅黑"/>
              </a:rPr>
              <a:t>6</a:t>
            </a:r>
            <a:r>
              <a:rPr dirty="0" sz="1100" spc="5" b="1">
                <a:latin typeface="微软雅黑"/>
                <a:cs typeface="微软雅黑"/>
              </a:rPr>
              <a:t>、</a:t>
            </a:r>
            <a:r>
              <a:rPr dirty="0" sz="1100" b="1">
                <a:latin typeface="微软雅黑"/>
                <a:cs typeface="微软雅黑"/>
              </a:rPr>
              <a:t>SDN</a:t>
            </a:r>
            <a:r>
              <a:rPr dirty="0" sz="1100" spc="-60" b="1">
                <a:latin typeface="微软雅黑"/>
                <a:cs typeface="微软雅黑"/>
              </a:rPr>
              <a:t> </a:t>
            </a:r>
            <a:r>
              <a:rPr dirty="0" sz="1100" spc="-5" b="1">
                <a:latin typeface="微软雅黑"/>
                <a:cs typeface="微软雅黑"/>
              </a:rPr>
              <a:t>Ready</a:t>
            </a:r>
            <a:r>
              <a:rPr dirty="0" sz="1100" spc="5" b="1">
                <a:latin typeface="微软雅黑"/>
                <a:cs typeface="微软雅黑"/>
              </a:rPr>
              <a:t>认证 </a:t>
            </a:r>
            <a:r>
              <a:rPr dirty="0" sz="1100" b="1">
                <a:latin typeface="微软雅黑"/>
                <a:cs typeface="微软雅黑"/>
              </a:rPr>
              <a:t>7</a:t>
            </a:r>
            <a:r>
              <a:rPr dirty="0" sz="1100" spc="5" b="1">
                <a:latin typeface="微软雅黑"/>
                <a:cs typeface="微软雅黑"/>
              </a:rPr>
              <a:t>、</a:t>
            </a:r>
            <a:r>
              <a:rPr dirty="0" sz="1100" spc="-5" b="1">
                <a:latin typeface="微软雅黑"/>
                <a:cs typeface="微软雅黑"/>
              </a:rPr>
              <a:t>RoHS</a:t>
            </a:r>
            <a:r>
              <a:rPr dirty="0" sz="1100" spc="5" b="1">
                <a:latin typeface="微软雅黑"/>
                <a:cs typeface="微软雅黑"/>
              </a:rPr>
              <a:t>证书</a:t>
            </a:r>
            <a:endParaRPr sz="1100">
              <a:latin typeface="微软雅黑"/>
              <a:cs typeface="微软雅黑"/>
            </a:endParaRPr>
          </a:p>
        </p:txBody>
      </p:sp>
      <p:sp>
        <p:nvSpPr>
          <p:cNvPr id="27" name="object 27"/>
          <p:cNvSpPr txBox="1"/>
          <p:nvPr/>
        </p:nvSpPr>
        <p:spPr>
          <a:xfrm>
            <a:off x="202164" y="3136060"/>
            <a:ext cx="1517015" cy="838835"/>
          </a:xfrm>
          <a:prstGeom prst="rect">
            <a:avLst/>
          </a:prstGeom>
        </p:spPr>
        <p:txBody>
          <a:bodyPr wrap="square" lIns="0" tIns="13335" rIns="0" bIns="0" rtlCol="0" vert="horz">
            <a:spAutoFit/>
          </a:bodyPr>
          <a:lstStyle/>
          <a:p>
            <a:pPr marL="12700">
              <a:lnSpc>
                <a:spcPts val="1285"/>
              </a:lnSpc>
              <a:spcBef>
                <a:spcPts val="105"/>
              </a:spcBef>
            </a:pPr>
            <a:r>
              <a:rPr dirty="0" sz="1100" b="1">
                <a:latin typeface="微软雅黑"/>
                <a:cs typeface="微软雅黑"/>
              </a:rPr>
              <a:t>1</a:t>
            </a:r>
            <a:r>
              <a:rPr dirty="0" sz="1100" spc="5" b="1">
                <a:latin typeface="微软雅黑"/>
                <a:cs typeface="微软雅黑"/>
              </a:rPr>
              <a:t>、交换网板</a:t>
            </a:r>
            <a:r>
              <a:rPr dirty="0" sz="1100" b="1">
                <a:latin typeface="微软雅黑"/>
                <a:cs typeface="微软雅黑"/>
              </a:rPr>
              <a:t>≥5</a:t>
            </a:r>
            <a:endParaRPr sz="1100">
              <a:latin typeface="微软雅黑"/>
              <a:cs typeface="微软雅黑"/>
            </a:endParaRPr>
          </a:p>
          <a:p>
            <a:pPr marL="12700">
              <a:lnSpc>
                <a:spcPts val="1330"/>
              </a:lnSpc>
            </a:pPr>
            <a:r>
              <a:rPr dirty="0" sz="1100" b="1">
                <a:latin typeface="微软雅黑"/>
                <a:cs typeface="微软雅黑"/>
              </a:rPr>
              <a:t>2、</a:t>
            </a:r>
            <a:r>
              <a:rPr dirty="0" sz="1150" spc="20">
                <a:latin typeface="宋体"/>
                <a:cs typeface="宋体"/>
              </a:rPr>
              <a:t>插槽交换机做汇聚</a:t>
            </a:r>
            <a:endParaRPr sz="1150">
              <a:latin typeface="宋体"/>
              <a:cs typeface="宋体"/>
            </a:endParaRPr>
          </a:p>
          <a:p>
            <a:pPr marL="12700">
              <a:lnSpc>
                <a:spcPts val="1265"/>
              </a:lnSpc>
            </a:pPr>
            <a:r>
              <a:rPr dirty="0" sz="1100" b="1">
                <a:latin typeface="微软雅黑"/>
                <a:cs typeface="微软雅黑"/>
              </a:rPr>
              <a:t>3</a:t>
            </a:r>
            <a:r>
              <a:rPr dirty="0" sz="1100" spc="5" b="1">
                <a:latin typeface="微软雅黑"/>
                <a:cs typeface="微软雅黑"/>
              </a:rPr>
              <a:t>、</a:t>
            </a:r>
            <a:r>
              <a:rPr dirty="0" sz="1100" b="1">
                <a:latin typeface="微软雅黑"/>
                <a:cs typeface="微软雅黑"/>
              </a:rPr>
              <a:t>48</a:t>
            </a:r>
            <a:r>
              <a:rPr dirty="0" sz="1100" spc="5" b="1">
                <a:latin typeface="微软雅黑"/>
                <a:cs typeface="微软雅黑"/>
              </a:rPr>
              <a:t>口二层</a:t>
            </a:r>
            <a:r>
              <a:rPr dirty="0" sz="1100" spc="-5" b="1">
                <a:latin typeface="微软雅黑"/>
                <a:cs typeface="微软雅黑"/>
              </a:rPr>
              <a:t>POE</a:t>
            </a:r>
            <a:endParaRPr sz="1100">
              <a:latin typeface="微软雅黑"/>
              <a:cs typeface="微软雅黑"/>
            </a:endParaRPr>
          </a:p>
          <a:p>
            <a:pPr marL="12700" marR="5080">
              <a:lnSpc>
                <a:spcPts val="1240"/>
              </a:lnSpc>
              <a:spcBef>
                <a:spcPts val="65"/>
              </a:spcBef>
            </a:pPr>
            <a:r>
              <a:rPr dirty="0" sz="1100" spc="5" b="1">
                <a:latin typeface="微软雅黑"/>
                <a:cs typeface="微软雅黑"/>
              </a:rPr>
              <a:t>4、有线无线一体化的接 </a:t>
            </a:r>
            <a:r>
              <a:rPr dirty="0" sz="1100" spc="5" b="1">
                <a:latin typeface="微软雅黑"/>
                <a:cs typeface="微软雅黑"/>
              </a:rPr>
              <a:t>入</a:t>
            </a:r>
            <a:r>
              <a:rPr dirty="0" sz="1100" b="1">
                <a:latin typeface="微软雅黑"/>
                <a:cs typeface="微软雅黑"/>
              </a:rPr>
              <a:t>AC</a:t>
            </a:r>
            <a:endParaRPr sz="1100">
              <a:latin typeface="微软雅黑"/>
              <a:cs typeface="微软雅黑"/>
            </a:endParaRPr>
          </a:p>
        </p:txBody>
      </p:sp>
      <p:sp>
        <p:nvSpPr>
          <p:cNvPr id="28" name="object 28"/>
          <p:cNvSpPr txBox="1"/>
          <p:nvPr/>
        </p:nvSpPr>
        <p:spPr>
          <a:xfrm>
            <a:off x="69965" y="995284"/>
            <a:ext cx="1957705" cy="1450975"/>
          </a:xfrm>
          <a:prstGeom prst="rect">
            <a:avLst/>
          </a:prstGeom>
        </p:spPr>
        <p:txBody>
          <a:bodyPr wrap="square" lIns="0" tIns="13335" rIns="0" bIns="0" rtlCol="0" vert="horz">
            <a:spAutoFit/>
          </a:bodyPr>
          <a:lstStyle/>
          <a:p>
            <a:pPr marL="12700">
              <a:lnSpc>
                <a:spcPts val="1280"/>
              </a:lnSpc>
              <a:spcBef>
                <a:spcPts val="105"/>
              </a:spcBef>
            </a:pPr>
            <a:r>
              <a:rPr dirty="0" sz="1100" b="1">
                <a:latin typeface="微软雅黑"/>
                <a:cs typeface="微软雅黑"/>
              </a:rPr>
              <a:t>1</a:t>
            </a:r>
            <a:r>
              <a:rPr dirty="0" sz="1100" spc="5" b="1">
                <a:latin typeface="微软雅黑"/>
                <a:cs typeface="微软雅黑"/>
              </a:rPr>
              <a:t>、</a:t>
            </a:r>
            <a:r>
              <a:rPr dirty="0" sz="1100" spc="-5" b="1">
                <a:latin typeface="微软雅黑"/>
                <a:cs typeface="微软雅黑"/>
              </a:rPr>
              <a:t>TL9000</a:t>
            </a:r>
            <a:r>
              <a:rPr dirty="0" sz="1100" spc="5" b="1">
                <a:latin typeface="微软雅黑"/>
                <a:cs typeface="微软雅黑"/>
              </a:rPr>
              <a:t>电信质量体系认证</a:t>
            </a:r>
            <a:endParaRPr sz="1100">
              <a:latin typeface="微软雅黑"/>
              <a:cs typeface="微软雅黑"/>
            </a:endParaRPr>
          </a:p>
          <a:p>
            <a:pPr marL="12700" marR="5080">
              <a:lnSpc>
                <a:spcPts val="1240"/>
              </a:lnSpc>
              <a:spcBef>
                <a:spcPts val="65"/>
              </a:spcBef>
            </a:pPr>
            <a:r>
              <a:rPr dirty="0" sz="1100" b="1">
                <a:latin typeface="微软雅黑"/>
                <a:cs typeface="微软雅黑"/>
              </a:rPr>
              <a:t>2</a:t>
            </a:r>
            <a:r>
              <a:rPr dirty="0" sz="1100" spc="5" b="1">
                <a:latin typeface="微软雅黑"/>
                <a:cs typeface="微软雅黑"/>
              </a:rPr>
              <a:t>、</a:t>
            </a:r>
            <a:r>
              <a:rPr dirty="0" sz="1100" spc="-5" b="1">
                <a:latin typeface="微软雅黑"/>
                <a:cs typeface="微软雅黑"/>
              </a:rPr>
              <a:t>ISO27001</a:t>
            </a:r>
            <a:r>
              <a:rPr dirty="0" sz="1100" spc="-45" b="1">
                <a:latin typeface="微软雅黑"/>
                <a:cs typeface="微软雅黑"/>
              </a:rPr>
              <a:t> </a:t>
            </a:r>
            <a:r>
              <a:rPr dirty="0" sz="1100" spc="5" b="1">
                <a:latin typeface="微软雅黑"/>
                <a:cs typeface="微软雅黑"/>
              </a:rPr>
              <a:t>信息安全管理体 系认证</a:t>
            </a:r>
            <a:endParaRPr sz="1100">
              <a:latin typeface="微软雅黑"/>
              <a:cs typeface="微软雅黑"/>
            </a:endParaRPr>
          </a:p>
          <a:p>
            <a:pPr marL="12700">
              <a:lnSpc>
                <a:spcPts val="1165"/>
              </a:lnSpc>
            </a:pPr>
            <a:r>
              <a:rPr dirty="0" sz="1100" spc="5" b="1">
                <a:latin typeface="微软雅黑"/>
                <a:cs typeface="微软雅黑"/>
              </a:rPr>
              <a:t>3、信息安全应急处理服务资质</a:t>
            </a:r>
            <a:endParaRPr sz="1100">
              <a:latin typeface="微软雅黑"/>
              <a:cs typeface="微软雅黑"/>
            </a:endParaRPr>
          </a:p>
          <a:p>
            <a:pPr marL="12700">
              <a:lnSpc>
                <a:spcPts val="1235"/>
              </a:lnSpc>
            </a:pPr>
            <a:r>
              <a:rPr dirty="0" sz="1100" spc="5" b="1">
                <a:latin typeface="微软雅黑"/>
                <a:cs typeface="微软雅黑"/>
              </a:rPr>
              <a:t>4、信息系统安全集成服务资质</a:t>
            </a:r>
            <a:endParaRPr sz="1100">
              <a:latin typeface="微软雅黑"/>
              <a:cs typeface="微软雅黑"/>
            </a:endParaRPr>
          </a:p>
          <a:p>
            <a:pPr marL="12700">
              <a:lnSpc>
                <a:spcPts val="1235"/>
              </a:lnSpc>
            </a:pPr>
            <a:r>
              <a:rPr dirty="0" sz="1100" spc="5" b="1">
                <a:latin typeface="微软雅黑"/>
                <a:cs typeface="微软雅黑"/>
              </a:rPr>
              <a:t>5、信息安全风险评估服务资质</a:t>
            </a:r>
            <a:endParaRPr sz="1100">
              <a:latin typeface="微软雅黑"/>
              <a:cs typeface="微软雅黑"/>
            </a:endParaRPr>
          </a:p>
          <a:p>
            <a:pPr marL="12700">
              <a:lnSpc>
                <a:spcPts val="1235"/>
              </a:lnSpc>
            </a:pPr>
            <a:r>
              <a:rPr dirty="0" sz="1100" b="1">
                <a:latin typeface="微软雅黑"/>
                <a:cs typeface="微软雅黑"/>
              </a:rPr>
              <a:t>6</a:t>
            </a:r>
            <a:r>
              <a:rPr dirty="0" sz="1100" spc="5" b="1">
                <a:latin typeface="微软雅黑"/>
                <a:cs typeface="微软雅黑"/>
              </a:rPr>
              <a:t>、电子信息百强企业</a:t>
            </a:r>
            <a:endParaRPr sz="1100">
              <a:latin typeface="微软雅黑"/>
              <a:cs typeface="微软雅黑"/>
            </a:endParaRPr>
          </a:p>
          <a:p>
            <a:pPr marL="12700">
              <a:lnSpc>
                <a:spcPts val="1235"/>
              </a:lnSpc>
            </a:pPr>
            <a:r>
              <a:rPr dirty="0" sz="1100" b="1">
                <a:latin typeface="微软雅黑"/>
                <a:cs typeface="微软雅黑"/>
              </a:rPr>
              <a:t>7</a:t>
            </a:r>
            <a:r>
              <a:rPr dirty="0" sz="1100" spc="5" b="1">
                <a:latin typeface="微软雅黑"/>
                <a:cs typeface="微软雅黑"/>
              </a:rPr>
              <a:t>、提交信息安全漏洞库厂商</a:t>
            </a:r>
            <a:endParaRPr sz="1100">
              <a:latin typeface="微软雅黑"/>
              <a:cs typeface="微软雅黑"/>
            </a:endParaRPr>
          </a:p>
          <a:p>
            <a:pPr marL="12700">
              <a:lnSpc>
                <a:spcPts val="1280"/>
              </a:lnSpc>
            </a:pPr>
            <a:r>
              <a:rPr dirty="0" sz="1100" b="1">
                <a:latin typeface="微软雅黑"/>
                <a:cs typeface="微软雅黑"/>
              </a:rPr>
              <a:t>8</a:t>
            </a:r>
            <a:r>
              <a:rPr dirty="0" sz="1100" spc="5" b="1">
                <a:latin typeface="微软雅黑"/>
                <a:cs typeface="微软雅黑"/>
              </a:rPr>
              <a:t>、</a:t>
            </a:r>
            <a:r>
              <a:rPr dirty="0" sz="1100" spc="-5" b="1">
                <a:latin typeface="微软雅黑"/>
                <a:cs typeface="微软雅黑"/>
              </a:rPr>
              <a:t>CMM5/CMMI5</a:t>
            </a:r>
            <a:endParaRPr sz="1100">
              <a:latin typeface="微软雅黑"/>
              <a:cs typeface="微软雅黑"/>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22297" y="817881"/>
            <a:ext cx="7223125" cy="4322445"/>
            <a:chOff x="322297" y="817881"/>
            <a:chExt cx="7223125" cy="4322445"/>
          </a:xfrm>
        </p:grpSpPr>
        <p:sp>
          <p:nvSpPr>
            <p:cNvPr id="3" name="object 3"/>
            <p:cNvSpPr/>
            <p:nvPr/>
          </p:nvSpPr>
          <p:spPr>
            <a:xfrm>
              <a:off x="322297" y="941844"/>
              <a:ext cx="3454365" cy="418986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743617" y="817881"/>
              <a:ext cx="3801440" cy="4322087"/>
            </a:xfrm>
            <a:prstGeom prst="rect">
              <a:avLst/>
            </a:prstGeom>
            <a:blipFill>
              <a:blip r:embed="rId3" cstate="print"/>
              <a:stretch>
                <a:fillRect/>
              </a:stretch>
            </a:blipFill>
          </p:spPr>
          <p:txBody>
            <a:bodyPr wrap="square" lIns="0" tIns="0" rIns="0" bIns="0" rtlCol="0"/>
            <a:lstStyle/>
            <a:p/>
          </p:txBody>
        </p:sp>
      </p:grpSp>
      <p:sp>
        <p:nvSpPr>
          <p:cNvPr id="5" name="object 5"/>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产品资质控标总结</a:t>
            </a:r>
            <a:endParaRPr sz="1800">
              <a:latin typeface="微软雅黑"/>
              <a:cs typeface="微软雅黑"/>
            </a:endParaRPr>
          </a:p>
        </p:txBody>
      </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1877060" cy="1030605"/>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产品资质控标总结</a:t>
            </a:r>
            <a:endParaRPr sz="1800">
              <a:latin typeface="微软雅黑"/>
              <a:cs typeface="微软雅黑"/>
            </a:endParaRPr>
          </a:p>
          <a:p>
            <a:pPr>
              <a:lnSpc>
                <a:spcPct val="100000"/>
              </a:lnSpc>
              <a:spcBef>
                <a:spcPts val="60"/>
              </a:spcBef>
            </a:pPr>
            <a:endParaRPr sz="2100">
              <a:latin typeface="微软雅黑"/>
              <a:cs typeface="微软雅黑"/>
            </a:endParaRPr>
          </a:p>
          <a:p>
            <a:pPr marL="70485">
              <a:lnSpc>
                <a:spcPct val="100000"/>
              </a:lnSpc>
            </a:pPr>
            <a:r>
              <a:rPr dirty="0" sz="1500" spc="-5" b="1">
                <a:latin typeface="微软雅黑"/>
                <a:cs typeface="微软雅黑"/>
              </a:rPr>
              <a:t>3、</a:t>
            </a:r>
            <a:r>
              <a:rPr dirty="0" sz="1500" spc="-10" b="1">
                <a:latin typeface="微软雅黑"/>
                <a:cs typeface="微软雅黑"/>
              </a:rPr>
              <a:t>Tolly</a:t>
            </a:r>
            <a:r>
              <a:rPr dirty="0" sz="1500" spc="-5" b="1">
                <a:latin typeface="微软雅黑"/>
                <a:cs typeface="微软雅黑"/>
              </a:rPr>
              <a:t>测试报告</a:t>
            </a:r>
            <a:endParaRPr sz="1500">
              <a:latin typeface="微软雅黑"/>
              <a:cs typeface="微软雅黑"/>
            </a:endParaRPr>
          </a:p>
        </p:txBody>
      </p:sp>
      <p:sp>
        <p:nvSpPr>
          <p:cNvPr id="3" name="object 3"/>
          <p:cNvSpPr/>
          <p:nvPr/>
        </p:nvSpPr>
        <p:spPr>
          <a:xfrm>
            <a:off x="1041272" y="1503796"/>
            <a:ext cx="4603051" cy="63633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074331" y="2602915"/>
            <a:ext cx="4536946" cy="413194"/>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999959" y="3553276"/>
            <a:ext cx="4636109" cy="413200"/>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5"/>
              </a:rPr>
              <a:t>www.ruijie.com.cn</a:t>
            </a:r>
            <a:endParaRPr sz="1150">
              <a:latin typeface="微软雅黑 Light"/>
              <a:cs typeface="微软雅黑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0085" y="887821"/>
            <a:ext cx="6576695" cy="476884"/>
          </a:xfrm>
          <a:prstGeom prst="rect"/>
        </p:spPr>
        <p:txBody>
          <a:bodyPr wrap="square" lIns="0" tIns="23495" rIns="0" bIns="0" rtlCol="0" vert="horz">
            <a:spAutoFit/>
          </a:bodyPr>
          <a:lstStyle/>
          <a:p>
            <a:pPr marL="12700" marR="5080">
              <a:lnSpc>
                <a:spcPts val="1760"/>
              </a:lnSpc>
              <a:spcBef>
                <a:spcPts val="185"/>
              </a:spcBef>
            </a:pPr>
            <a:r>
              <a:rPr dirty="0" spc="-5"/>
              <a:t>4、</a:t>
            </a:r>
            <a:r>
              <a:rPr dirty="0" spc="-10"/>
              <a:t>IPV6</a:t>
            </a:r>
            <a:r>
              <a:rPr dirty="0" spc="-65"/>
              <a:t> </a:t>
            </a:r>
            <a:r>
              <a:rPr dirty="0" spc="-10"/>
              <a:t>Ready</a:t>
            </a:r>
            <a:r>
              <a:rPr dirty="0" spc="-5"/>
              <a:t>第二阶段认证（我司新品像18000、12000、接入一些交换机 都暂时没有办理）</a:t>
            </a:r>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产品资质控标总结</a:t>
            </a:r>
            <a:endParaRPr sz="1800">
              <a:latin typeface="微软雅黑"/>
              <a:cs typeface="微软雅黑"/>
            </a:endParaRPr>
          </a:p>
        </p:txBody>
      </p:sp>
      <p:sp>
        <p:nvSpPr>
          <p:cNvPr id="4" name="object 4"/>
          <p:cNvSpPr/>
          <p:nvPr/>
        </p:nvSpPr>
        <p:spPr>
          <a:xfrm>
            <a:off x="1107389" y="1412892"/>
            <a:ext cx="5189803" cy="3652702"/>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0924" y="1173238"/>
            <a:ext cx="4024576" cy="1768499"/>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产品资质控标总结</a:t>
            </a:r>
            <a:endParaRPr sz="1800">
              <a:latin typeface="微软雅黑"/>
              <a:cs typeface="微软雅黑"/>
            </a:endParaRPr>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8066" y="1198029"/>
            <a:ext cx="6611225" cy="2743656"/>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474878" y="185379"/>
            <a:ext cx="1877060" cy="303530"/>
          </a:xfrm>
          <a:prstGeom prst="rect"/>
        </p:spPr>
        <p:txBody>
          <a:bodyPr wrap="square" lIns="0" tIns="15240" rIns="0" bIns="0" rtlCol="0" vert="horz">
            <a:spAutoFit/>
          </a:bodyPr>
          <a:lstStyle/>
          <a:p>
            <a:pPr marL="12700">
              <a:lnSpc>
                <a:spcPct val="100000"/>
              </a:lnSpc>
              <a:spcBef>
                <a:spcPts val="120"/>
              </a:spcBef>
            </a:pPr>
            <a:r>
              <a:rPr dirty="0" sz="1800" spc="20"/>
              <a:t>产品资质控标总结</a:t>
            </a:r>
            <a:endParaRPr sz="1800"/>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
        <p:nvSpPr>
          <p:cNvPr id="4" name="object 4"/>
          <p:cNvSpPr txBox="1"/>
          <p:nvPr/>
        </p:nvSpPr>
        <p:spPr>
          <a:xfrm>
            <a:off x="747590" y="4449619"/>
            <a:ext cx="5333365" cy="468630"/>
          </a:xfrm>
          <a:prstGeom prst="rect">
            <a:avLst/>
          </a:prstGeom>
        </p:spPr>
        <p:txBody>
          <a:bodyPr wrap="square" lIns="0" tIns="12065" rIns="0" bIns="0" rtlCol="0" vert="horz">
            <a:spAutoFit/>
          </a:bodyPr>
          <a:lstStyle/>
          <a:p>
            <a:pPr marL="12700">
              <a:lnSpc>
                <a:spcPts val="1745"/>
              </a:lnSpc>
              <a:spcBef>
                <a:spcPts val="95"/>
              </a:spcBef>
            </a:pPr>
            <a:r>
              <a:rPr dirty="0" sz="1500" spc="-5">
                <a:latin typeface="宋体"/>
                <a:cs typeface="宋体"/>
              </a:rPr>
              <a:t>华为数通产品资质办理非常齐全</a:t>
            </a:r>
            <a:endParaRPr sz="1500">
              <a:latin typeface="宋体"/>
              <a:cs typeface="宋体"/>
            </a:endParaRPr>
          </a:p>
          <a:p>
            <a:pPr marL="12700">
              <a:lnSpc>
                <a:spcPts val="1745"/>
              </a:lnSpc>
            </a:pPr>
            <a:r>
              <a:rPr dirty="0" sz="1500" spc="-5" b="1">
                <a:latin typeface="Calibri"/>
                <a:cs typeface="Calibri"/>
                <a:hlinkClick r:id="rId3"/>
              </a:rPr>
              <a:t>http://www.ipv6ready.org.cn/index.php/readylogo_search/search</a:t>
            </a:r>
            <a:endParaRPr sz="15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2291715" cy="1030605"/>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产品资质控标总结</a:t>
            </a:r>
            <a:endParaRPr sz="1800">
              <a:latin typeface="微软雅黑"/>
              <a:cs typeface="微软雅黑"/>
            </a:endParaRPr>
          </a:p>
          <a:p>
            <a:pPr>
              <a:lnSpc>
                <a:spcPct val="100000"/>
              </a:lnSpc>
              <a:spcBef>
                <a:spcPts val="60"/>
              </a:spcBef>
            </a:pPr>
            <a:endParaRPr sz="2100">
              <a:latin typeface="微软雅黑"/>
              <a:cs typeface="微软雅黑"/>
            </a:endParaRPr>
          </a:p>
          <a:p>
            <a:pPr marL="70485">
              <a:lnSpc>
                <a:spcPct val="100000"/>
              </a:lnSpc>
            </a:pPr>
            <a:r>
              <a:rPr dirty="0" sz="1500" spc="-5" b="1">
                <a:latin typeface="微软雅黑"/>
                <a:cs typeface="微软雅黑"/>
              </a:rPr>
              <a:t>5、军用信息安全产品认证</a:t>
            </a:r>
            <a:endParaRPr sz="1500">
              <a:latin typeface="微软雅黑"/>
              <a:cs typeface="微软雅黑"/>
            </a:endParaRPr>
          </a:p>
        </p:txBody>
      </p:sp>
      <p:sp>
        <p:nvSpPr>
          <p:cNvPr id="3" name="object 3"/>
          <p:cNvSpPr/>
          <p:nvPr/>
        </p:nvSpPr>
        <p:spPr>
          <a:xfrm>
            <a:off x="1347038" y="1817839"/>
            <a:ext cx="4867513" cy="2057733"/>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725" y="962197"/>
            <a:ext cx="1777364" cy="254000"/>
          </a:xfrm>
          <a:prstGeom prst="rect">
            <a:avLst/>
          </a:prstGeom>
        </p:spPr>
        <p:txBody>
          <a:bodyPr wrap="square" lIns="0" tIns="12065" rIns="0" bIns="0" rtlCol="0" vert="horz">
            <a:spAutoFit/>
          </a:bodyPr>
          <a:lstStyle/>
          <a:p>
            <a:pPr marL="12700">
              <a:lnSpc>
                <a:spcPct val="100000"/>
              </a:lnSpc>
              <a:spcBef>
                <a:spcPts val="95"/>
              </a:spcBef>
            </a:pPr>
            <a:r>
              <a:rPr dirty="0" sz="1500" spc="-5" b="1">
                <a:latin typeface="微软雅黑"/>
                <a:cs typeface="微软雅黑"/>
              </a:rPr>
              <a:t>6、SDN</a:t>
            </a:r>
            <a:r>
              <a:rPr dirty="0" sz="1500" spc="-114" b="1">
                <a:latin typeface="微软雅黑"/>
                <a:cs typeface="微软雅黑"/>
              </a:rPr>
              <a:t> </a:t>
            </a:r>
            <a:r>
              <a:rPr dirty="0" sz="1500" spc="-10" b="1">
                <a:latin typeface="微软雅黑"/>
                <a:cs typeface="微软雅黑"/>
              </a:rPr>
              <a:t>Ready</a:t>
            </a:r>
            <a:r>
              <a:rPr dirty="0" sz="1500" spc="-5" b="1">
                <a:latin typeface="微软雅黑"/>
                <a:cs typeface="微软雅黑"/>
              </a:rPr>
              <a:t>认证</a:t>
            </a:r>
            <a:endParaRPr sz="1500">
              <a:latin typeface="微软雅黑"/>
              <a:cs typeface="微软雅黑"/>
            </a:endParaRPr>
          </a:p>
        </p:txBody>
      </p:sp>
      <p:sp>
        <p:nvSpPr>
          <p:cNvPr id="3" name="object 3"/>
          <p:cNvSpPr txBox="1"/>
          <p:nvPr/>
        </p:nvSpPr>
        <p:spPr>
          <a:xfrm>
            <a:off x="474878" y="177115"/>
            <a:ext cx="2406015" cy="382905"/>
          </a:xfrm>
          <a:prstGeom prst="rect">
            <a:avLst/>
          </a:prstGeom>
        </p:spPr>
        <p:txBody>
          <a:bodyPr wrap="square" lIns="0" tIns="11430" rIns="0" bIns="0" rtlCol="0" vert="horz">
            <a:spAutoFit/>
          </a:bodyPr>
          <a:lstStyle/>
          <a:p>
            <a:pPr marL="12700">
              <a:lnSpc>
                <a:spcPct val="100000"/>
              </a:lnSpc>
              <a:spcBef>
                <a:spcPts val="90"/>
              </a:spcBef>
            </a:pPr>
            <a:r>
              <a:rPr dirty="0" sz="2350" spc="-10" b="1">
                <a:latin typeface="微软雅黑"/>
                <a:cs typeface="微软雅黑"/>
              </a:rPr>
              <a:t>产品资质控标总结</a:t>
            </a:r>
            <a:endParaRPr sz="2350">
              <a:latin typeface="微软雅黑"/>
              <a:cs typeface="微软雅黑"/>
            </a:endParaRPr>
          </a:p>
        </p:txBody>
      </p:sp>
      <p:sp>
        <p:nvSpPr>
          <p:cNvPr id="4" name="object 4"/>
          <p:cNvSpPr/>
          <p:nvPr/>
        </p:nvSpPr>
        <p:spPr>
          <a:xfrm>
            <a:off x="1214818" y="1247622"/>
            <a:ext cx="5272446" cy="4156797"/>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1877060" cy="1030605"/>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产品资质控标总结</a:t>
            </a:r>
            <a:endParaRPr sz="1800">
              <a:latin typeface="微软雅黑"/>
              <a:cs typeface="微软雅黑"/>
            </a:endParaRPr>
          </a:p>
          <a:p>
            <a:pPr>
              <a:lnSpc>
                <a:spcPct val="100000"/>
              </a:lnSpc>
              <a:spcBef>
                <a:spcPts val="60"/>
              </a:spcBef>
            </a:pPr>
            <a:endParaRPr sz="2100">
              <a:latin typeface="微软雅黑"/>
              <a:cs typeface="微软雅黑"/>
            </a:endParaRPr>
          </a:p>
          <a:p>
            <a:pPr marL="70485">
              <a:lnSpc>
                <a:spcPct val="100000"/>
              </a:lnSpc>
            </a:pPr>
            <a:r>
              <a:rPr dirty="0" sz="1500" spc="-5" b="1">
                <a:latin typeface="微软雅黑"/>
                <a:cs typeface="微软雅黑"/>
              </a:rPr>
              <a:t>7、</a:t>
            </a:r>
            <a:r>
              <a:rPr dirty="0" sz="1500" spc="-10" b="1">
                <a:latin typeface="微软雅黑"/>
                <a:cs typeface="微软雅黑"/>
              </a:rPr>
              <a:t>RoHS</a:t>
            </a:r>
            <a:r>
              <a:rPr dirty="0" sz="1500" spc="-5" b="1">
                <a:latin typeface="微软雅黑"/>
                <a:cs typeface="微软雅黑"/>
              </a:rPr>
              <a:t>证书</a:t>
            </a:r>
            <a:endParaRPr sz="1500">
              <a:latin typeface="微软雅黑"/>
              <a:cs typeface="微软雅黑"/>
            </a:endParaRPr>
          </a:p>
        </p:txBody>
      </p:sp>
      <p:sp>
        <p:nvSpPr>
          <p:cNvPr id="3" name="object 3"/>
          <p:cNvSpPr/>
          <p:nvPr/>
        </p:nvSpPr>
        <p:spPr>
          <a:xfrm>
            <a:off x="1338773" y="1710397"/>
            <a:ext cx="5627799" cy="2140381"/>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9801" y="5326541"/>
            <a:ext cx="1322705" cy="198120"/>
          </a:xfrm>
          <a:prstGeom prst="rect">
            <a:avLst/>
          </a:prstGeom>
        </p:spPr>
        <p:txBody>
          <a:bodyPr wrap="square" lIns="0" tIns="13970" rIns="0" bIns="0" rtlCol="0" vert="horz">
            <a:spAutoFit/>
          </a:bodyPr>
          <a:lstStyle/>
          <a:p>
            <a:pPr>
              <a:lnSpc>
                <a:spcPct val="100000"/>
              </a:lnSpc>
              <a:spcBef>
                <a:spcPts val="110"/>
              </a:spcBef>
            </a:pPr>
            <a:r>
              <a:rPr dirty="0" sz="1150" spc="5" b="0">
                <a:solidFill>
                  <a:srgbClr val="7E7E7E"/>
                </a:solidFill>
                <a:latin typeface="微软雅黑 Light"/>
                <a:cs typeface="微软雅黑 Light"/>
              </a:rPr>
              <a:t>|</a:t>
            </a:r>
            <a:r>
              <a:rPr dirty="0" sz="1150" spc="210" b="0">
                <a:solidFill>
                  <a:srgbClr val="7E7E7E"/>
                </a:solidFill>
                <a:latin typeface="微软雅黑 Light"/>
                <a:cs typeface="微软雅黑 Light"/>
              </a:rPr>
              <a:t> </a:t>
            </a:r>
            <a:r>
              <a:rPr dirty="0" sz="1150" spc="10" b="0">
                <a:solidFill>
                  <a:srgbClr val="7E7E7E"/>
                </a:solidFill>
                <a:latin typeface="微软雅黑 Light"/>
                <a:cs typeface="微软雅黑 Light"/>
                <a:hlinkClick r:id="rId2"/>
              </a:rPr>
              <a:t>www.ruijie.com.cn</a:t>
            </a:r>
            <a:endParaRPr sz="1150">
              <a:latin typeface="微软雅黑 Light"/>
              <a:cs typeface="微软雅黑 Light"/>
            </a:endParaRPr>
          </a:p>
        </p:txBody>
      </p:sp>
      <p:sp>
        <p:nvSpPr>
          <p:cNvPr id="3" name="object 3"/>
          <p:cNvSpPr/>
          <p:nvPr/>
        </p:nvSpPr>
        <p:spPr>
          <a:xfrm>
            <a:off x="0" y="8013"/>
            <a:ext cx="7553325" cy="5645386"/>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0" y="1074077"/>
            <a:ext cx="4371672" cy="1181746"/>
          </a:xfrm>
          <a:prstGeom prst="rect">
            <a:avLst/>
          </a:prstGeom>
          <a:blipFill>
            <a:blip r:embed="rId4" cstate="print"/>
            <a:stretch>
              <a:fillRect/>
            </a:stretch>
          </a:blipFill>
        </p:spPr>
        <p:txBody>
          <a:bodyPr wrap="square" lIns="0" tIns="0" rIns="0" bIns="0" rtlCol="0"/>
          <a:lstStyle/>
          <a:p/>
        </p:txBody>
      </p:sp>
      <p:sp>
        <p:nvSpPr>
          <p:cNvPr id="5" name="object 5"/>
          <p:cNvSpPr txBox="1">
            <a:spLocks noGrp="1"/>
          </p:cNvSpPr>
          <p:nvPr>
            <p:ph type="title"/>
          </p:nvPr>
        </p:nvSpPr>
        <p:spPr>
          <a:xfrm>
            <a:off x="532725" y="1284496"/>
            <a:ext cx="2058670" cy="432434"/>
          </a:xfrm>
          <a:prstGeom prst="rect"/>
        </p:spPr>
        <p:txBody>
          <a:bodyPr wrap="square" lIns="0" tIns="14604" rIns="0" bIns="0" rtlCol="0" vert="horz">
            <a:spAutoFit/>
          </a:bodyPr>
          <a:lstStyle/>
          <a:p>
            <a:pPr marL="12700">
              <a:lnSpc>
                <a:spcPct val="100000"/>
              </a:lnSpc>
              <a:spcBef>
                <a:spcPts val="114"/>
              </a:spcBef>
            </a:pPr>
            <a:r>
              <a:rPr dirty="0" sz="2650" spc="15" b="0">
                <a:solidFill>
                  <a:srgbClr val="FFFFFF"/>
                </a:solidFill>
                <a:latin typeface="微软雅黑 Light"/>
                <a:cs typeface="微软雅黑 Light"/>
              </a:rPr>
              <a:t>产品技术控标</a:t>
            </a:r>
            <a:endParaRPr sz="2650">
              <a:latin typeface="微软雅黑 Light"/>
              <a:cs typeface="微软雅黑 Ligh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725" y="953933"/>
            <a:ext cx="6428740" cy="1364615"/>
          </a:xfrm>
          <a:prstGeom prst="rect">
            <a:avLst/>
          </a:prstGeom>
        </p:spPr>
        <p:txBody>
          <a:bodyPr wrap="square" lIns="0" tIns="15875" rIns="0" bIns="0" rtlCol="0" vert="horz">
            <a:spAutoFit/>
          </a:bodyPr>
          <a:lstStyle/>
          <a:p>
            <a:pPr marL="12700">
              <a:lnSpc>
                <a:spcPct val="100000"/>
              </a:lnSpc>
              <a:spcBef>
                <a:spcPts val="125"/>
              </a:spcBef>
            </a:pPr>
            <a:r>
              <a:rPr dirty="0" sz="1600" spc="15" b="1">
                <a:latin typeface="微软雅黑"/>
                <a:cs typeface="微软雅黑"/>
              </a:rPr>
              <a:t>1</a:t>
            </a:r>
            <a:r>
              <a:rPr dirty="0" sz="1600" spc="25" b="1">
                <a:latin typeface="微软雅黑"/>
                <a:cs typeface="微软雅黑"/>
              </a:rPr>
              <a:t>、华为</a:t>
            </a:r>
            <a:r>
              <a:rPr dirty="0" sz="1600" spc="10" b="1">
                <a:latin typeface="微软雅黑"/>
                <a:cs typeface="微软雅黑"/>
              </a:rPr>
              <a:t>CE128</a:t>
            </a:r>
            <a:r>
              <a:rPr dirty="0" sz="1600" spc="25" b="1">
                <a:latin typeface="微软雅黑"/>
                <a:cs typeface="微软雅黑"/>
              </a:rPr>
              <a:t>系列数据中心交换网板控标，我司不满足</a:t>
            </a:r>
            <a:endParaRPr sz="1600">
              <a:latin typeface="微软雅黑"/>
              <a:cs typeface="微软雅黑"/>
            </a:endParaRPr>
          </a:p>
          <a:p>
            <a:pPr>
              <a:lnSpc>
                <a:spcPct val="100000"/>
              </a:lnSpc>
              <a:spcBef>
                <a:spcPts val="70"/>
              </a:spcBef>
            </a:pPr>
            <a:endParaRPr sz="1250">
              <a:latin typeface="微软雅黑"/>
              <a:cs typeface="微软雅黑"/>
            </a:endParaRPr>
          </a:p>
          <a:p>
            <a:pPr marL="12700">
              <a:lnSpc>
                <a:spcPct val="100000"/>
              </a:lnSpc>
            </a:pPr>
            <a:r>
              <a:rPr dirty="0" sz="1600" spc="25" b="0">
                <a:latin typeface="微软雅黑 Light"/>
                <a:cs typeface="微软雅黑 Light"/>
              </a:rPr>
              <a:t>某项目数据中心交换机参数要求</a:t>
            </a:r>
            <a:endParaRPr sz="1600">
              <a:latin typeface="微软雅黑 Light"/>
              <a:cs typeface="微软雅黑 Light"/>
            </a:endParaRPr>
          </a:p>
          <a:p>
            <a:pPr marL="12700" marR="5080">
              <a:lnSpc>
                <a:spcPct val="111800"/>
              </a:lnSpc>
            </a:pPr>
            <a:r>
              <a:rPr dirty="0" sz="1600" spc="20" b="0">
                <a:latin typeface="微软雅黑 Light"/>
                <a:cs typeface="微软雅黑 Light"/>
              </a:rPr>
              <a:t>★采用动态Clos架构，主控交换物理分离，支持独立交换网槽位数≥</a:t>
            </a:r>
            <a:r>
              <a:rPr dirty="0" sz="1600" spc="5" b="0">
                <a:latin typeface="微软雅黑 Light"/>
                <a:cs typeface="微软雅黑 Light"/>
              </a:rPr>
              <a:t>5</a:t>
            </a:r>
            <a:r>
              <a:rPr dirty="0" sz="1600" spc="15" b="0">
                <a:latin typeface="微软雅黑 Light"/>
                <a:cs typeface="微软雅黑 Light"/>
              </a:rPr>
              <a:t>个 </a:t>
            </a:r>
            <a:r>
              <a:rPr dirty="0" sz="1600" spc="25" b="0">
                <a:latin typeface="微软雅黑 Light"/>
                <a:cs typeface="微软雅黑 Light"/>
              </a:rPr>
              <a:t>配置可插拔独立交换网板</a:t>
            </a:r>
            <a:r>
              <a:rPr dirty="0" sz="1600" spc="10" b="0">
                <a:latin typeface="微软雅黑 Light"/>
                <a:cs typeface="微软雅黑 Light"/>
              </a:rPr>
              <a:t>≥5</a:t>
            </a:r>
            <a:r>
              <a:rPr dirty="0" sz="1600" spc="25" b="0">
                <a:latin typeface="微软雅黑 Light"/>
                <a:cs typeface="微软雅黑 Light"/>
              </a:rPr>
              <a:t>块</a:t>
            </a:r>
            <a:endParaRPr sz="1600">
              <a:latin typeface="微软雅黑 Light"/>
              <a:cs typeface="微软雅黑 Light"/>
            </a:endParaRPr>
          </a:p>
        </p:txBody>
      </p:sp>
      <p:sp>
        <p:nvSpPr>
          <p:cNvPr id="3" name="object 3"/>
          <p:cNvSpPr txBox="1"/>
          <p:nvPr/>
        </p:nvSpPr>
        <p:spPr>
          <a:xfrm>
            <a:off x="532725" y="4499207"/>
            <a:ext cx="6113780" cy="496570"/>
          </a:xfrm>
          <a:prstGeom prst="rect">
            <a:avLst/>
          </a:prstGeom>
        </p:spPr>
        <p:txBody>
          <a:bodyPr wrap="square" lIns="0" tIns="15875" rIns="0" bIns="0" rtlCol="0" vert="horz">
            <a:spAutoFit/>
          </a:bodyPr>
          <a:lstStyle/>
          <a:p>
            <a:pPr marL="12700">
              <a:lnSpc>
                <a:spcPts val="1839"/>
              </a:lnSpc>
              <a:spcBef>
                <a:spcPts val="125"/>
              </a:spcBef>
            </a:pPr>
            <a:r>
              <a:rPr dirty="0" sz="1600" spc="25" b="0">
                <a:latin typeface="微软雅黑 Light"/>
                <a:cs typeface="微软雅黑 Light"/>
              </a:rPr>
              <a:t>我司</a:t>
            </a:r>
            <a:r>
              <a:rPr dirty="0" sz="1600" spc="10" b="0">
                <a:latin typeface="微软雅黑 Light"/>
                <a:cs typeface="微软雅黑 Light"/>
              </a:rPr>
              <a:t>18K</a:t>
            </a:r>
            <a:r>
              <a:rPr dirty="0" sz="1600" spc="25" b="0">
                <a:latin typeface="微软雅黑 Light"/>
                <a:cs typeface="微软雅黑 Light"/>
              </a:rPr>
              <a:t>形态为</a:t>
            </a:r>
            <a:r>
              <a:rPr dirty="0" sz="1600" spc="10" b="0">
                <a:latin typeface="微软雅黑 Light"/>
                <a:cs typeface="微软雅黑 Light"/>
              </a:rPr>
              <a:t>4</a:t>
            </a:r>
            <a:r>
              <a:rPr dirty="0" sz="1600" spc="25" b="0">
                <a:latin typeface="微软雅黑 Light"/>
                <a:cs typeface="微软雅黑 Light"/>
              </a:rPr>
              <a:t>个交换网版插槽，业内</a:t>
            </a:r>
            <a:r>
              <a:rPr dirty="0" sz="1600" spc="15" b="0">
                <a:latin typeface="微软雅黑 Light"/>
                <a:cs typeface="微软雅黑 Light"/>
              </a:rPr>
              <a:t>H3C</a:t>
            </a:r>
            <a:r>
              <a:rPr dirty="0" sz="1600" spc="-45" b="0">
                <a:latin typeface="微软雅黑 Light"/>
                <a:cs typeface="微软雅黑 Light"/>
              </a:rPr>
              <a:t> </a:t>
            </a:r>
            <a:r>
              <a:rPr dirty="0" sz="1600" spc="10" b="0">
                <a:latin typeface="微软雅黑 Light"/>
                <a:cs typeface="微软雅黑 Light"/>
              </a:rPr>
              <a:t>12500</a:t>
            </a:r>
            <a:r>
              <a:rPr dirty="0" sz="1600" spc="25" b="0">
                <a:latin typeface="微软雅黑 Light"/>
                <a:cs typeface="微软雅黑 Light"/>
              </a:rPr>
              <a:t>、迪普</a:t>
            </a:r>
            <a:r>
              <a:rPr dirty="0" sz="1600" spc="15" b="0">
                <a:latin typeface="微软雅黑 Light"/>
                <a:cs typeface="微软雅黑 Light"/>
              </a:rPr>
              <a:t>DPX18000</a:t>
            </a:r>
            <a:endParaRPr sz="1600">
              <a:latin typeface="微软雅黑 Light"/>
              <a:cs typeface="微软雅黑 Light"/>
            </a:endParaRPr>
          </a:p>
          <a:p>
            <a:pPr marL="12700">
              <a:lnSpc>
                <a:spcPts val="1839"/>
              </a:lnSpc>
            </a:pPr>
            <a:r>
              <a:rPr dirty="0" sz="1600" spc="25" b="0">
                <a:latin typeface="微软雅黑 Light"/>
                <a:cs typeface="微软雅黑 Light"/>
              </a:rPr>
              <a:t>均能满足要求</a:t>
            </a:r>
            <a:endParaRPr sz="1600">
              <a:latin typeface="微软雅黑 Light"/>
              <a:cs typeface="微软雅黑 Light"/>
            </a:endParaRPr>
          </a:p>
        </p:txBody>
      </p:sp>
      <p:sp>
        <p:nvSpPr>
          <p:cNvPr id="4" name="object 4"/>
          <p:cNvSpPr txBox="1">
            <a:spLocks noGrp="1"/>
          </p:cNvSpPr>
          <p:nvPr>
            <p:ph type="title"/>
          </p:nvPr>
        </p:nvSpPr>
        <p:spPr>
          <a:xfrm>
            <a:off x="474878" y="177115"/>
            <a:ext cx="2406015" cy="382905"/>
          </a:xfrm>
          <a:prstGeom prst="rect"/>
        </p:spPr>
        <p:txBody>
          <a:bodyPr wrap="square" lIns="0" tIns="11430" rIns="0" bIns="0" rtlCol="0" vert="horz">
            <a:spAutoFit/>
          </a:bodyPr>
          <a:lstStyle/>
          <a:p>
            <a:pPr marL="12700">
              <a:lnSpc>
                <a:spcPct val="100000"/>
              </a:lnSpc>
              <a:spcBef>
                <a:spcPts val="90"/>
              </a:spcBef>
            </a:pPr>
            <a:r>
              <a:rPr dirty="0" sz="2350" spc="-10"/>
              <a:t>产品技术控标总结</a:t>
            </a:r>
            <a:endParaRPr sz="2350"/>
          </a:p>
        </p:txBody>
      </p:sp>
      <p:sp>
        <p:nvSpPr>
          <p:cNvPr id="5" name="object 5"/>
          <p:cNvSpPr/>
          <p:nvPr/>
        </p:nvSpPr>
        <p:spPr>
          <a:xfrm>
            <a:off x="801611" y="2487218"/>
            <a:ext cx="5470788" cy="187592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5189816" y="4925105"/>
            <a:ext cx="1082583" cy="728294"/>
          </a:xfrm>
          <a:prstGeom prst="rect">
            <a:avLst/>
          </a:prstGeom>
          <a:blipFill>
            <a:blip r:embed="rId3" cstate="print"/>
            <a:stretch>
              <a:fillRect/>
            </a:stretch>
          </a:blipFill>
        </p:spPr>
        <p:txBody>
          <a:bodyPr wrap="square" lIns="0" tIns="0" rIns="0" bIns="0" rtlCol="0"/>
          <a:lstStyle/>
          <a:p/>
        </p:txBody>
      </p:sp>
      <p:sp>
        <p:nvSpPr>
          <p:cNvPr id="7" name="object 7"/>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9596" y="168851"/>
            <a:ext cx="6555740" cy="9893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商务资质控标总结</a:t>
            </a:r>
            <a:endParaRPr sz="1800">
              <a:latin typeface="微软雅黑"/>
              <a:cs typeface="微软雅黑"/>
            </a:endParaRPr>
          </a:p>
          <a:p>
            <a:pPr>
              <a:lnSpc>
                <a:spcPct val="100000"/>
              </a:lnSpc>
              <a:spcBef>
                <a:spcPts val="10"/>
              </a:spcBef>
            </a:pPr>
            <a:endParaRPr sz="1950">
              <a:latin typeface="微软雅黑"/>
              <a:cs typeface="微软雅黑"/>
            </a:endParaRPr>
          </a:p>
          <a:p>
            <a:pPr marL="153035">
              <a:lnSpc>
                <a:spcPct val="100000"/>
              </a:lnSpc>
            </a:pPr>
            <a:r>
              <a:rPr dirty="0" sz="1500" spc="-5" b="1">
                <a:latin typeface="微软雅黑"/>
                <a:cs typeface="微软雅黑"/>
              </a:rPr>
              <a:t>1、华为利用其在安全领域的一些贡献控标：国家信息安全漏洞库漏洞提交厂</a:t>
            </a:r>
            <a:endParaRPr sz="1500">
              <a:latin typeface="微软雅黑"/>
              <a:cs typeface="微软雅黑"/>
            </a:endParaRPr>
          </a:p>
        </p:txBody>
      </p:sp>
      <p:sp>
        <p:nvSpPr>
          <p:cNvPr id="3" name="object 3"/>
          <p:cNvSpPr/>
          <p:nvPr/>
        </p:nvSpPr>
        <p:spPr>
          <a:xfrm>
            <a:off x="859459" y="1950059"/>
            <a:ext cx="5412940" cy="2437884"/>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519" y="962197"/>
            <a:ext cx="6608445" cy="1661795"/>
          </a:xfrm>
          <a:prstGeom prst="rect">
            <a:avLst/>
          </a:prstGeom>
        </p:spPr>
        <p:txBody>
          <a:bodyPr wrap="square" lIns="0" tIns="15875" rIns="0" bIns="0" rtlCol="0" vert="horz">
            <a:spAutoFit/>
          </a:bodyPr>
          <a:lstStyle/>
          <a:p>
            <a:pPr marL="12700">
              <a:lnSpc>
                <a:spcPct val="100000"/>
              </a:lnSpc>
              <a:spcBef>
                <a:spcPts val="125"/>
              </a:spcBef>
            </a:pPr>
            <a:r>
              <a:rPr dirty="0" sz="1600" spc="15" b="1">
                <a:latin typeface="微软雅黑"/>
                <a:cs typeface="微软雅黑"/>
              </a:rPr>
              <a:t>2</a:t>
            </a:r>
            <a:r>
              <a:rPr dirty="0" sz="1600" spc="25" b="1">
                <a:latin typeface="微软雅黑"/>
                <a:cs typeface="微软雅黑"/>
              </a:rPr>
              <a:t>、华为引导低密度插槽交换机</a:t>
            </a:r>
            <a:r>
              <a:rPr dirty="0" sz="1600" spc="15" b="1">
                <a:latin typeface="微软雅黑"/>
                <a:cs typeface="微软雅黑"/>
              </a:rPr>
              <a:t>7703</a:t>
            </a:r>
            <a:r>
              <a:rPr dirty="0" sz="1600" spc="25" b="1">
                <a:latin typeface="微软雅黑"/>
                <a:cs typeface="微软雅黑"/>
              </a:rPr>
              <a:t>做汇聚抬高我司用</a:t>
            </a:r>
            <a:r>
              <a:rPr dirty="0" sz="1600" spc="10" b="1">
                <a:latin typeface="微软雅黑"/>
                <a:cs typeface="微软雅黑"/>
              </a:rPr>
              <a:t>86/86E</a:t>
            </a:r>
            <a:r>
              <a:rPr dirty="0" sz="1600" spc="25" b="1">
                <a:latin typeface="微软雅黑"/>
                <a:cs typeface="微软雅黑"/>
              </a:rPr>
              <a:t>应对</a:t>
            </a:r>
            <a:endParaRPr sz="1600">
              <a:latin typeface="微软雅黑"/>
              <a:cs typeface="微软雅黑"/>
            </a:endParaRPr>
          </a:p>
          <a:p>
            <a:pPr>
              <a:lnSpc>
                <a:spcPct val="100000"/>
              </a:lnSpc>
            </a:pPr>
            <a:endParaRPr sz="1500">
              <a:latin typeface="微软雅黑"/>
              <a:cs typeface="微软雅黑"/>
            </a:endParaRPr>
          </a:p>
          <a:p>
            <a:pPr marL="12700">
              <a:lnSpc>
                <a:spcPct val="100000"/>
              </a:lnSpc>
            </a:pPr>
            <a:r>
              <a:rPr dirty="0" sz="1600" spc="25" b="0">
                <a:latin typeface="微软雅黑 Light"/>
                <a:cs typeface="微软雅黑 Light"/>
              </a:rPr>
              <a:t>某项目万兆汇聚交换机参数要求</a:t>
            </a:r>
            <a:endParaRPr sz="1600">
              <a:latin typeface="微软雅黑 Light"/>
              <a:cs typeface="微软雅黑 Light"/>
            </a:endParaRPr>
          </a:p>
          <a:p>
            <a:pPr marL="12700">
              <a:lnSpc>
                <a:spcPct val="100000"/>
              </a:lnSpc>
              <a:spcBef>
                <a:spcPts val="425"/>
              </a:spcBef>
            </a:pPr>
            <a:r>
              <a:rPr dirty="0" sz="1600" spc="20" b="0">
                <a:latin typeface="微软雅黑 Light"/>
                <a:cs typeface="微软雅黑 Light"/>
              </a:rPr>
              <a:t>★</a:t>
            </a:r>
            <a:r>
              <a:rPr dirty="0" sz="1600" spc="25" b="0">
                <a:latin typeface="微软雅黑 Light"/>
                <a:cs typeface="微软雅黑 Light"/>
              </a:rPr>
              <a:t>交换容量</a:t>
            </a:r>
            <a:r>
              <a:rPr dirty="0" sz="1600" spc="15" b="0">
                <a:latin typeface="微软雅黑 Light"/>
                <a:cs typeface="微软雅黑 Light"/>
              </a:rPr>
              <a:t>≥1.5Tbps，</a:t>
            </a:r>
            <a:r>
              <a:rPr dirty="0" sz="1600" spc="25" b="0">
                <a:latin typeface="微软雅黑 Light"/>
                <a:cs typeface="微软雅黑 Light"/>
              </a:rPr>
              <a:t>包转发率</a:t>
            </a:r>
            <a:r>
              <a:rPr dirty="0" sz="1600" spc="10" b="0">
                <a:latin typeface="微软雅黑 Light"/>
                <a:cs typeface="微软雅黑 Light"/>
              </a:rPr>
              <a:t>≥550Mpps，</a:t>
            </a:r>
            <a:r>
              <a:rPr dirty="0" sz="1600" spc="25" b="0">
                <a:latin typeface="微软雅黑 Light"/>
                <a:cs typeface="微软雅黑 Light"/>
              </a:rPr>
              <a:t>业务槽位</a:t>
            </a:r>
            <a:r>
              <a:rPr dirty="0" sz="1600" spc="10" b="0">
                <a:latin typeface="微软雅黑 Light"/>
                <a:cs typeface="微软雅黑 Light"/>
              </a:rPr>
              <a:t>≥3</a:t>
            </a:r>
            <a:r>
              <a:rPr dirty="0" sz="1600" spc="25" b="0">
                <a:latin typeface="微软雅黑 Light"/>
                <a:cs typeface="微软雅黑 Light"/>
              </a:rPr>
              <a:t>个，支持</a:t>
            </a:r>
            <a:endParaRPr sz="1600">
              <a:latin typeface="微软雅黑 Light"/>
              <a:cs typeface="微软雅黑 Light"/>
            </a:endParaRPr>
          </a:p>
          <a:p>
            <a:pPr marL="12700" marR="5080">
              <a:lnSpc>
                <a:spcPct val="101699"/>
              </a:lnSpc>
            </a:pPr>
            <a:r>
              <a:rPr dirty="0" sz="1600" spc="10" b="0">
                <a:latin typeface="微软雅黑 Light"/>
                <a:cs typeface="微软雅黑 Light"/>
              </a:rPr>
              <a:t>40G</a:t>
            </a:r>
            <a:r>
              <a:rPr dirty="0" sz="1600" spc="20" b="0">
                <a:latin typeface="微软雅黑 Light"/>
                <a:cs typeface="微软雅黑 Light"/>
              </a:rPr>
              <a:t>E单板，支持颗粒化电源，支持1+</a:t>
            </a:r>
            <a:r>
              <a:rPr dirty="0" sz="1600" spc="5" b="0">
                <a:latin typeface="微软雅黑 Light"/>
                <a:cs typeface="微软雅黑 Light"/>
              </a:rPr>
              <a:t>1</a:t>
            </a:r>
            <a:r>
              <a:rPr dirty="0" sz="1600" spc="25" b="0">
                <a:latin typeface="微软雅黑 Light"/>
                <a:cs typeface="微软雅黑 Light"/>
              </a:rPr>
              <a:t>电源冗余，实配双主控、双电源， </a:t>
            </a:r>
            <a:r>
              <a:rPr dirty="0" sz="1600" spc="25" b="0">
                <a:latin typeface="微软雅黑 Light"/>
                <a:cs typeface="微软雅黑 Light"/>
              </a:rPr>
              <a:t>万兆光口</a:t>
            </a:r>
            <a:r>
              <a:rPr dirty="0" sz="1600" spc="10" b="0">
                <a:latin typeface="微软雅黑 Light"/>
                <a:cs typeface="微软雅黑 Light"/>
              </a:rPr>
              <a:t>≥40</a:t>
            </a:r>
            <a:r>
              <a:rPr dirty="0" sz="1600" spc="25" b="0">
                <a:latin typeface="微软雅黑 Light"/>
                <a:cs typeface="微软雅黑 Light"/>
              </a:rPr>
              <a:t>个</a:t>
            </a:r>
            <a:r>
              <a:rPr dirty="0" sz="1600" spc="15" b="0">
                <a:latin typeface="微软雅黑 Light"/>
                <a:cs typeface="微软雅黑 Light"/>
              </a:rPr>
              <a:t>，40GE</a:t>
            </a:r>
            <a:r>
              <a:rPr dirty="0" sz="1600" spc="25" b="0">
                <a:latin typeface="微软雅黑 Light"/>
                <a:cs typeface="微软雅黑 Light"/>
              </a:rPr>
              <a:t>光口</a:t>
            </a:r>
            <a:r>
              <a:rPr dirty="0" sz="1600" spc="10" b="0">
                <a:latin typeface="微软雅黑 Light"/>
                <a:cs typeface="微软雅黑 Light"/>
              </a:rPr>
              <a:t>≥2</a:t>
            </a:r>
            <a:r>
              <a:rPr dirty="0" sz="1600" spc="25" b="0">
                <a:latin typeface="微软雅黑 Light"/>
                <a:cs typeface="微软雅黑 Light"/>
              </a:rPr>
              <a:t>个</a:t>
            </a:r>
            <a:endParaRPr sz="1600">
              <a:latin typeface="微软雅黑 Light"/>
              <a:cs typeface="微软雅黑 Light"/>
            </a:endParaRPr>
          </a:p>
        </p:txBody>
      </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2"/>
              </a:rPr>
              <a:t>www.ruijie.com.cn</a:t>
            </a:r>
            <a:endParaRPr sz="1150">
              <a:latin typeface="微软雅黑 Light"/>
              <a:cs typeface="微软雅黑 Light"/>
            </a:endParaRPr>
          </a:p>
        </p:txBody>
      </p:sp>
      <p:sp>
        <p:nvSpPr>
          <p:cNvPr id="3" name="object 3"/>
          <p:cNvSpPr txBox="1"/>
          <p:nvPr/>
        </p:nvSpPr>
        <p:spPr>
          <a:xfrm>
            <a:off x="532519" y="4135590"/>
            <a:ext cx="6421120" cy="769620"/>
          </a:xfrm>
          <a:prstGeom prst="rect">
            <a:avLst/>
          </a:prstGeom>
        </p:spPr>
        <p:txBody>
          <a:bodyPr wrap="square" lIns="0" tIns="12065" rIns="0" bIns="0" rtlCol="0" vert="horz">
            <a:spAutoFit/>
          </a:bodyPr>
          <a:lstStyle/>
          <a:p>
            <a:pPr marL="12700" marR="5080">
              <a:lnSpc>
                <a:spcPct val="101699"/>
              </a:lnSpc>
              <a:spcBef>
                <a:spcPts val="95"/>
              </a:spcBef>
            </a:pPr>
            <a:r>
              <a:rPr dirty="0" sz="1600" spc="25" b="0">
                <a:latin typeface="微软雅黑 Light"/>
                <a:cs typeface="微软雅黑 Light"/>
              </a:rPr>
              <a:t>在此配置要求下，我司用</a:t>
            </a:r>
            <a:r>
              <a:rPr dirty="0" sz="1600" spc="5" b="0">
                <a:latin typeface="微软雅黑 Light"/>
                <a:cs typeface="微软雅黑 Light"/>
              </a:rPr>
              <a:t>8605</a:t>
            </a:r>
            <a:r>
              <a:rPr dirty="0" sz="1600" spc="20" b="0">
                <a:latin typeface="微软雅黑 Light"/>
                <a:cs typeface="微软雅黑 Light"/>
              </a:rPr>
              <a:t>E应对华为</a:t>
            </a:r>
            <a:r>
              <a:rPr dirty="0" sz="1600" spc="5" b="0">
                <a:latin typeface="微软雅黑 Light"/>
                <a:cs typeface="微软雅黑 Light"/>
              </a:rPr>
              <a:t>7703</a:t>
            </a:r>
            <a:r>
              <a:rPr dirty="0" sz="1600" spc="25" b="0">
                <a:latin typeface="微软雅黑 Light"/>
                <a:cs typeface="微软雅黑 Light"/>
              </a:rPr>
              <a:t>，不算考虑板卡配置，仅 </a:t>
            </a:r>
            <a:r>
              <a:rPr dirty="0" sz="1600" spc="25" b="0">
                <a:latin typeface="微软雅黑 Light"/>
                <a:cs typeface="微软雅黑 Light"/>
              </a:rPr>
              <a:t>机箱</a:t>
            </a:r>
            <a:r>
              <a:rPr dirty="0" sz="1600" spc="15" b="0">
                <a:latin typeface="微软雅黑 Light"/>
                <a:cs typeface="微软雅黑 Light"/>
              </a:rPr>
              <a:t>+</a:t>
            </a:r>
            <a:r>
              <a:rPr dirty="0" sz="1600" spc="25" b="0">
                <a:latin typeface="微软雅黑 Light"/>
                <a:cs typeface="微软雅黑 Light"/>
              </a:rPr>
              <a:t>双引擎</a:t>
            </a:r>
            <a:r>
              <a:rPr dirty="0" sz="1600" spc="15" b="0">
                <a:latin typeface="微软雅黑 Light"/>
                <a:cs typeface="微软雅黑 Light"/>
              </a:rPr>
              <a:t>+</a:t>
            </a:r>
            <a:r>
              <a:rPr dirty="0" sz="1600" spc="25" b="0">
                <a:latin typeface="微软雅黑 Light"/>
                <a:cs typeface="微软雅黑 Light"/>
              </a:rPr>
              <a:t>双电源的价格差距在</a:t>
            </a:r>
            <a:r>
              <a:rPr dirty="0" sz="1600" spc="10" b="0">
                <a:latin typeface="微软雅黑 Light"/>
                <a:cs typeface="微软雅黑 Light"/>
              </a:rPr>
              <a:t>4</a:t>
            </a:r>
            <a:r>
              <a:rPr dirty="0" sz="1600" spc="25" b="0">
                <a:latin typeface="微软雅黑 Light"/>
                <a:cs typeface="微软雅黑 Light"/>
              </a:rPr>
              <a:t>倍，华为的</a:t>
            </a:r>
            <a:r>
              <a:rPr dirty="0" sz="1600" spc="5" b="0">
                <a:latin typeface="微软雅黑 Light"/>
                <a:cs typeface="微软雅黑 Light"/>
              </a:rPr>
              <a:t>7703</a:t>
            </a:r>
            <a:r>
              <a:rPr dirty="0" sz="1600" spc="25" b="0">
                <a:latin typeface="微软雅黑 Light"/>
                <a:cs typeface="微软雅黑 Light"/>
              </a:rPr>
              <a:t>配置</a:t>
            </a:r>
            <a:r>
              <a:rPr dirty="0" sz="1600" spc="5" b="0">
                <a:latin typeface="微软雅黑 Light"/>
                <a:cs typeface="微软雅黑 Light"/>
              </a:rPr>
              <a:t>list</a:t>
            </a:r>
            <a:r>
              <a:rPr dirty="0" sz="1600" spc="25" b="0">
                <a:latin typeface="微软雅黑 Light"/>
                <a:cs typeface="微软雅黑 Light"/>
              </a:rPr>
              <a:t>价格在 </a:t>
            </a:r>
            <a:r>
              <a:rPr dirty="0" sz="1600" spc="10" b="0">
                <a:latin typeface="微软雅黑 Light"/>
                <a:cs typeface="微软雅黑 Light"/>
              </a:rPr>
              <a:t>12.6</a:t>
            </a:r>
            <a:r>
              <a:rPr dirty="0" sz="1600" spc="25" b="0">
                <a:latin typeface="微软雅黑 Light"/>
                <a:cs typeface="微软雅黑 Light"/>
              </a:rPr>
              <a:t>万</a:t>
            </a:r>
            <a:endParaRPr sz="1600">
              <a:latin typeface="微软雅黑 Light"/>
              <a:cs typeface="微软雅黑 Light"/>
            </a:endParaRPr>
          </a:p>
        </p:txBody>
      </p:sp>
      <p:sp>
        <p:nvSpPr>
          <p:cNvPr id="4" name="object 4"/>
          <p:cNvSpPr txBox="1">
            <a:spLocks noGrp="1"/>
          </p:cNvSpPr>
          <p:nvPr>
            <p:ph type="title"/>
          </p:nvPr>
        </p:nvSpPr>
        <p:spPr>
          <a:xfrm>
            <a:off x="474878" y="177115"/>
            <a:ext cx="2406015" cy="382905"/>
          </a:xfrm>
          <a:prstGeom prst="rect"/>
        </p:spPr>
        <p:txBody>
          <a:bodyPr wrap="square" lIns="0" tIns="11430" rIns="0" bIns="0" rtlCol="0" vert="horz">
            <a:spAutoFit/>
          </a:bodyPr>
          <a:lstStyle/>
          <a:p>
            <a:pPr marL="12700">
              <a:lnSpc>
                <a:spcPct val="100000"/>
              </a:lnSpc>
              <a:spcBef>
                <a:spcPts val="90"/>
              </a:spcBef>
            </a:pPr>
            <a:r>
              <a:rPr dirty="0" sz="2350" spc="-10"/>
              <a:t>产品技术控标总结</a:t>
            </a:r>
            <a:endParaRPr sz="2350"/>
          </a:p>
        </p:txBody>
      </p:sp>
      <p:graphicFrame>
        <p:nvGraphicFramePr>
          <p:cNvPr id="5" name="object 5"/>
          <p:cNvGraphicFramePr>
            <a:graphicFrameLocks noGrp="1"/>
          </p:cNvGraphicFramePr>
          <p:nvPr/>
        </p:nvGraphicFramePr>
        <p:xfrm>
          <a:off x="859459" y="2784716"/>
          <a:ext cx="5607685" cy="1215389"/>
        </p:xfrm>
        <a:graphic>
          <a:graphicData uri="http://schemas.openxmlformats.org/drawingml/2006/table">
            <a:tbl>
              <a:tblPr firstRow="1" bandRow="1">
                <a:tableStyleId>{2D5ABB26-0587-4C30-8999-92F81FD0307C}</a:tableStyleId>
              </a:tblPr>
              <a:tblGrid>
                <a:gridCol w="4413250"/>
                <a:gridCol w="1181735"/>
              </a:tblGrid>
              <a:tr h="256197">
                <a:tc>
                  <a:txBody>
                    <a:bodyPr/>
                    <a:lstStyle/>
                    <a:p>
                      <a:pPr algn="ctr">
                        <a:lnSpc>
                          <a:spcPct val="100000"/>
                        </a:lnSpc>
                        <a:spcBef>
                          <a:spcPts val="250"/>
                        </a:spcBef>
                      </a:pPr>
                      <a:r>
                        <a:rPr dirty="0" sz="1150" spc="20">
                          <a:latin typeface="宋体"/>
                          <a:cs typeface="宋体"/>
                        </a:rPr>
                        <a:t>配置</a:t>
                      </a:r>
                      <a:endParaRPr sz="1150">
                        <a:latin typeface="宋体"/>
                        <a:cs typeface="宋体"/>
                      </a:endParaRPr>
                    </a:p>
                  </a:txBody>
                  <a:tcPr marL="0" marR="0" marB="0" marT="3175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EBEBE"/>
                    </a:solidFill>
                  </a:tcPr>
                </a:tc>
                <a:tc>
                  <a:txBody>
                    <a:bodyPr/>
                    <a:lstStyle/>
                    <a:p>
                      <a:pPr algn="ctr">
                        <a:lnSpc>
                          <a:spcPct val="100000"/>
                        </a:lnSpc>
                        <a:spcBef>
                          <a:spcPts val="250"/>
                        </a:spcBef>
                      </a:pPr>
                      <a:r>
                        <a:rPr dirty="0" sz="1150" spc="20">
                          <a:latin typeface="宋体"/>
                          <a:cs typeface="宋体"/>
                        </a:rPr>
                        <a:t>价格</a:t>
                      </a:r>
                      <a:endParaRPr sz="1150">
                        <a:latin typeface="宋体"/>
                        <a:cs typeface="宋体"/>
                      </a:endParaRPr>
                    </a:p>
                  </a:txBody>
                  <a:tcPr marL="0" marR="0" marB="0" marT="3175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EBEBE"/>
                    </a:solidFill>
                  </a:tcPr>
                </a:tc>
              </a:tr>
              <a:tr h="437984">
                <a:tc>
                  <a:txBody>
                    <a:bodyPr/>
                    <a:lstStyle/>
                    <a:p>
                      <a:pPr marL="12065">
                        <a:lnSpc>
                          <a:spcPts val="1375"/>
                        </a:lnSpc>
                        <a:spcBef>
                          <a:spcPts val="315"/>
                        </a:spcBef>
                      </a:pPr>
                      <a:r>
                        <a:rPr dirty="0" sz="1150" spc="10">
                          <a:latin typeface="Arial"/>
                          <a:cs typeface="Arial"/>
                        </a:rPr>
                        <a:t>S7703</a:t>
                      </a:r>
                      <a:r>
                        <a:rPr dirty="0" sz="1150" spc="20">
                          <a:latin typeface="宋体"/>
                          <a:cs typeface="宋体"/>
                        </a:rPr>
                        <a:t>基本引擎交流组合配置</a:t>
                      </a:r>
                      <a:r>
                        <a:rPr dirty="0" sz="1150" spc="5">
                          <a:latin typeface="Arial"/>
                          <a:cs typeface="Arial"/>
                        </a:rPr>
                        <a:t>(</a:t>
                      </a:r>
                      <a:r>
                        <a:rPr dirty="0" sz="1150" spc="20">
                          <a:latin typeface="宋体"/>
                          <a:cs typeface="宋体"/>
                        </a:rPr>
                        <a:t>含一体化总装机箱</a:t>
                      </a:r>
                      <a:r>
                        <a:rPr dirty="0" sz="1150" spc="10">
                          <a:latin typeface="Arial"/>
                          <a:cs typeface="Arial"/>
                        </a:rPr>
                        <a:t>,MCUA</a:t>
                      </a:r>
                      <a:r>
                        <a:rPr dirty="0" sz="1150" spc="20">
                          <a:latin typeface="宋体"/>
                          <a:cs typeface="宋体"/>
                        </a:rPr>
                        <a:t>主控板</a:t>
                      </a:r>
                      <a:endParaRPr sz="1150">
                        <a:latin typeface="宋体"/>
                        <a:cs typeface="宋体"/>
                      </a:endParaRPr>
                    </a:p>
                    <a:p>
                      <a:pPr marL="12065">
                        <a:lnSpc>
                          <a:spcPts val="1375"/>
                        </a:lnSpc>
                      </a:pPr>
                      <a:r>
                        <a:rPr dirty="0" sz="1150" spc="5">
                          <a:latin typeface="Arial"/>
                          <a:cs typeface="Arial"/>
                        </a:rPr>
                        <a:t>*2,800W</a:t>
                      </a:r>
                      <a:r>
                        <a:rPr dirty="0" sz="1150" spc="20">
                          <a:latin typeface="宋体"/>
                          <a:cs typeface="宋体"/>
                        </a:rPr>
                        <a:t>交流电源</a:t>
                      </a:r>
                      <a:r>
                        <a:rPr dirty="0" sz="1150">
                          <a:latin typeface="Arial"/>
                          <a:cs typeface="Arial"/>
                        </a:rPr>
                        <a:t>*2)</a:t>
                      </a:r>
                      <a:endParaRPr sz="1150">
                        <a:latin typeface="Arial"/>
                        <a:cs typeface="Arial"/>
                      </a:endParaRPr>
                    </a:p>
                  </a:txBody>
                  <a:tcPr marL="0" marR="0" marB="0" marT="40005">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2065">
                        <a:lnSpc>
                          <a:spcPct val="100000"/>
                        </a:lnSpc>
                        <a:spcBef>
                          <a:spcPts val="900"/>
                        </a:spcBef>
                      </a:pPr>
                      <a:r>
                        <a:rPr dirty="0" sz="1150" spc="5">
                          <a:latin typeface="Arial"/>
                          <a:cs typeface="Arial"/>
                        </a:rPr>
                        <a:t>114820</a:t>
                      </a:r>
                      <a:endParaRPr sz="1150">
                        <a:latin typeface="Arial"/>
                        <a:cs typeface="Arial"/>
                      </a:endParaRPr>
                    </a:p>
                  </a:txBody>
                  <a:tcPr marL="0" marR="0" marB="0" marT="11430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56184">
                <a:tc>
                  <a:txBody>
                    <a:bodyPr/>
                    <a:lstStyle/>
                    <a:p>
                      <a:pPr marL="12065">
                        <a:lnSpc>
                          <a:spcPct val="100000"/>
                        </a:lnSpc>
                        <a:spcBef>
                          <a:spcPts val="250"/>
                        </a:spcBef>
                      </a:pPr>
                      <a:r>
                        <a:rPr dirty="0" sz="1150" spc="10">
                          <a:latin typeface="Arial"/>
                          <a:cs typeface="Arial"/>
                        </a:rPr>
                        <a:t>Quidway</a:t>
                      </a:r>
                      <a:r>
                        <a:rPr dirty="0" sz="1150" spc="-70">
                          <a:latin typeface="Arial"/>
                          <a:cs typeface="Arial"/>
                        </a:rPr>
                        <a:t> </a:t>
                      </a:r>
                      <a:r>
                        <a:rPr dirty="0" sz="1150" spc="10">
                          <a:latin typeface="Arial"/>
                          <a:cs typeface="Arial"/>
                        </a:rPr>
                        <a:t>S7700</a:t>
                      </a:r>
                      <a:r>
                        <a:rPr dirty="0" sz="1150" spc="20">
                          <a:latin typeface="宋体"/>
                          <a:cs typeface="宋体"/>
                        </a:rPr>
                        <a:t>基本软件</a:t>
                      </a:r>
                      <a:r>
                        <a:rPr dirty="0" sz="1150" spc="10">
                          <a:latin typeface="Arial"/>
                          <a:cs typeface="Arial"/>
                        </a:rPr>
                        <a:t>,V200R001</a:t>
                      </a:r>
                      <a:endParaRPr sz="1150">
                        <a:latin typeface="Arial"/>
                        <a:cs typeface="Arial"/>
                      </a:endParaRPr>
                    </a:p>
                  </a:txBody>
                  <a:tcPr marL="0" marR="0" marB="0" marT="3175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2065">
                        <a:lnSpc>
                          <a:spcPct val="100000"/>
                        </a:lnSpc>
                        <a:spcBef>
                          <a:spcPts val="180"/>
                        </a:spcBef>
                      </a:pPr>
                      <a:r>
                        <a:rPr dirty="0" sz="1150" spc="5">
                          <a:latin typeface="Arial"/>
                          <a:cs typeface="Arial"/>
                        </a:rPr>
                        <a:t>11000</a:t>
                      </a:r>
                      <a:endParaRPr sz="1150">
                        <a:latin typeface="Arial"/>
                        <a:cs typeface="Arial"/>
                      </a:endParaRPr>
                    </a:p>
                  </a:txBody>
                  <a:tcPr marL="0" marR="0" marB="0" marT="2286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256184">
                <a:tc>
                  <a:txBody>
                    <a:bodyPr/>
                    <a:lstStyle/>
                    <a:p>
                      <a:pPr marL="12065">
                        <a:lnSpc>
                          <a:spcPct val="100000"/>
                        </a:lnSpc>
                        <a:spcBef>
                          <a:spcPts val="250"/>
                        </a:spcBef>
                      </a:pPr>
                      <a:r>
                        <a:rPr dirty="0" sz="1150" spc="20">
                          <a:latin typeface="宋体"/>
                          <a:cs typeface="宋体"/>
                        </a:rPr>
                        <a:t>合计</a:t>
                      </a:r>
                      <a:endParaRPr sz="1150">
                        <a:latin typeface="宋体"/>
                        <a:cs typeface="宋体"/>
                      </a:endParaRPr>
                    </a:p>
                  </a:txBody>
                  <a:tcPr marL="0" marR="0" marB="0" marT="3175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2065">
                        <a:lnSpc>
                          <a:spcPct val="100000"/>
                        </a:lnSpc>
                        <a:spcBef>
                          <a:spcPts val="180"/>
                        </a:spcBef>
                      </a:pPr>
                      <a:r>
                        <a:rPr dirty="0" sz="1150" spc="5" b="1">
                          <a:latin typeface="Arial"/>
                          <a:cs typeface="Arial"/>
                        </a:rPr>
                        <a:t>125820</a:t>
                      </a:r>
                      <a:endParaRPr sz="1150">
                        <a:latin typeface="Arial"/>
                        <a:cs typeface="Arial"/>
                      </a:endParaRPr>
                    </a:p>
                  </a:txBody>
                  <a:tcPr marL="0" marR="0" marB="0" marT="2286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725" y="962197"/>
            <a:ext cx="6207125" cy="273685"/>
          </a:xfrm>
          <a:prstGeom prst="rect">
            <a:avLst/>
          </a:prstGeom>
        </p:spPr>
        <p:txBody>
          <a:bodyPr wrap="square" lIns="0" tIns="15875" rIns="0" bIns="0" rtlCol="0" vert="horz">
            <a:spAutoFit/>
          </a:bodyPr>
          <a:lstStyle/>
          <a:p>
            <a:pPr marL="12700">
              <a:lnSpc>
                <a:spcPct val="100000"/>
              </a:lnSpc>
              <a:spcBef>
                <a:spcPts val="125"/>
              </a:spcBef>
            </a:pPr>
            <a:r>
              <a:rPr dirty="0" sz="1600" spc="15" b="1">
                <a:latin typeface="微软雅黑"/>
                <a:cs typeface="微软雅黑"/>
              </a:rPr>
              <a:t>3</a:t>
            </a:r>
            <a:r>
              <a:rPr dirty="0" sz="1600" spc="25" b="1">
                <a:latin typeface="微软雅黑"/>
                <a:cs typeface="微软雅黑"/>
              </a:rPr>
              <a:t>、华为</a:t>
            </a:r>
            <a:r>
              <a:rPr dirty="0" sz="1600" spc="10" b="1">
                <a:latin typeface="微软雅黑"/>
                <a:cs typeface="微软雅黑"/>
              </a:rPr>
              <a:t>48</a:t>
            </a:r>
            <a:r>
              <a:rPr dirty="0" sz="1600" spc="25" b="1">
                <a:latin typeface="微软雅黑"/>
                <a:cs typeface="微软雅黑"/>
              </a:rPr>
              <a:t>口二层</a:t>
            </a:r>
            <a:r>
              <a:rPr dirty="0" sz="1600" spc="10" b="1">
                <a:latin typeface="微软雅黑"/>
                <a:cs typeface="微软雅黑"/>
              </a:rPr>
              <a:t>POE</a:t>
            </a:r>
            <a:r>
              <a:rPr dirty="0" sz="1600" spc="25" b="1">
                <a:latin typeface="微软雅黑"/>
                <a:cs typeface="微软雅黑"/>
              </a:rPr>
              <a:t>交换机抬高我司到</a:t>
            </a:r>
            <a:r>
              <a:rPr dirty="0" sz="1600" spc="10" b="1">
                <a:latin typeface="微软雅黑"/>
                <a:cs typeface="微软雅黑"/>
              </a:rPr>
              <a:t>RG-S5750-48GT/4SFP-P</a:t>
            </a:r>
            <a:endParaRPr sz="1600">
              <a:latin typeface="微软雅黑"/>
              <a:cs typeface="微软雅黑"/>
            </a:endParaRPr>
          </a:p>
        </p:txBody>
      </p:sp>
      <p:sp>
        <p:nvSpPr>
          <p:cNvPr id="3" name="object 3"/>
          <p:cNvSpPr txBox="1"/>
          <p:nvPr/>
        </p:nvSpPr>
        <p:spPr>
          <a:xfrm>
            <a:off x="532725" y="4234758"/>
            <a:ext cx="5398770" cy="521334"/>
          </a:xfrm>
          <a:prstGeom prst="rect">
            <a:avLst/>
          </a:prstGeom>
        </p:spPr>
        <p:txBody>
          <a:bodyPr wrap="square" lIns="0" tIns="12065" rIns="0" bIns="0" rtlCol="0" vert="horz">
            <a:spAutoFit/>
          </a:bodyPr>
          <a:lstStyle/>
          <a:p>
            <a:pPr marL="12700" marR="5080">
              <a:lnSpc>
                <a:spcPct val="101699"/>
              </a:lnSpc>
              <a:spcBef>
                <a:spcPts val="95"/>
              </a:spcBef>
            </a:pPr>
            <a:r>
              <a:rPr dirty="0" sz="1600" spc="25" b="0">
                <a:latin typeface="微软雅黑 Light"/>
                <a:cs typeface="微软雅黑 Light"/>
              </a:rPr>
              <a:t>华为有二层</a:t>
            </a:r>
            <a:r>
              <a:rPr dirty="0" sz="1600" spc="10" b="0">
                <a:latin typeface="微软雅黑 Light"/>
                <a:cs typeface="微软雅黑 Light"/>
              </a:rPr>
              <a:t>48</a:t>
            </a:r>
            <a:r>
              <a:rPr dirty="0" sz="1600" spc="25" b="0">
                <a:latin typeface="微软雅黑 Light"/>
                <a:cs typeface="微软雅黑 Light"/>
              </a:rPr>
              <a:t>口</a:t>
            </a:r>
            <a:r>
              <a:rPr dirty="0" sz="1600" spc="10" b="0">
                <a:latin typeface="微软雅黑 Light"/>
                <a:cs typeface="微软雅黑 Light"/>
              </a:rPr>
              <a:t>POE</a:t>
            </a:r>
            <a:r>
              <a:rPr dirty="0" sz="1600" spc="25" b="0">
                <a:latin typeface="微软雅黑 Light"/>
                <a:cs typeface="微软雅黑 Light"/>
              </a:rPr>
              <a:t>交换机，我司满足的产品为</a:t>
            </a:r>
            <a:r>
              <a:rPr dirty="0" sz="1600" spc="10" b="0">
                <a:latin typeface="微软雅黑 Light"/>
                <a:cs typeface="微软雅黑 Light"/>
              </a:rPr>
              <a:t>RG-S5750-  48GT/4SFP-P</a:t>
            </a:r>
            <a:r>
              <a:rPr dirty="0" sz="1600" spc="-20" b="0">
                <a:latin typeface="微软雅黑 Light"/>
                <a:cs typeface="微软雅黑 Light"/>
              </a:rPr>
              <a:t> </a:t>
            </a:r>
            <a:r>
              <a:rPr dirty="0" sz="1600" spc="10" b="0">
                <a:latin typeface="微软雅黑 Light"/>
                <a:cs typeface="微软雅黑 Light"/>
              </a:rPr>
              <a:t>LIST</a:t>
            </a:r>
            <a:r>
              <a:rPr dirty="0" sz="1600" spc="25" b="0">
                <a:latin typeface="微软雅黑 Light"/>
                <a:cs typeface="微软雅黑 Light"/>
              </a:rPr>
              <a:t>价格是友商的两倍</a:t>
            </a:r>
            <a:endParaRPr sz="1600">
              <a:latin typeface="微软雅黑 Light"/>
              <a:cs typeface="微软雅黑 Light"/>
            </a:endParaRPr>
          </a:p>
        </p:txBody>
      </p:sp>
      <p:sp>
        <p:nvSpPr>
          <p:cNvPr id="4" name="object 4"/>
          <p:cNvSpPr txBox="1">
            <a:spLocks noGrp="1"/>
          </p:cNvSpPr>
          <p:nvPr>
            <p:ph type="title"/>
          </p:nvPr>
        </p:nvSpPr>
        <p:spPr>
          <a:xfrm>
            <a:off x="474878" y="177115"/>
            <a:ext cx="2406015" cy="382905"/>
          </a:xfrm>
          <a:prstGeom prst="rect"/>
        </p:spPr>
        <p:txBody>
          <a:bodyPr wrap="square" lIns="0" tIns="11430" rIns="0" bIns="0" rtlCol="0" vert="horz">
            <a:spAutoFit/>
          </a:bodyPr>
          <a:lstStyle/>
          <a:p>
            <a:pPr marL="12700">
              <a:lnSpc>
                <a:spcPct val="100000"/>
              </a:lnSpc>
              <a:spcBef>
                <a:spcPts val="90"/>
              </a:spcBef>
            </a:pPr>
            <a:r>
              <a:rPr dirty="0" sz="2350" spc="-10"/>
              <a:t>产品技术控标总结</a:t>
            </a:r>
            <a:endParaRPr sz="2350"/>
          </a:p>
        </p:txBody>
      </p:sp>
      <p:sp>
        <p:nvSpPr>
          <p:cNvPr id="5" name="object 5"/>
          <p:cNvSpPr/>
          <p:nvPr/>
        </p:nvSpPr>
        <p:spPr>
          <a:xfrm>
            <a:off x="561962" y="1412892"/>
            <a:ext cx="5536893" cy="2685804"/>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725" y="962197"/>
            <a:ext cx="6416675" cy="273685"/>
          </a:xfrm>
          <a:prstGeom prst="rect">
            <a:avLst/>
          </a:prstGeom>
        </p:spPr>
        <p:txBody>
          <a:bodyPr wrap="square" lIns="0" tIns="15875" rIns="0" bIns="0" rtlCol="0" vert="horz">
            <a:spAutoFit/>
          </a:bodyPr>
          <a:lstStyle/>
          <a:p>
            <a:pPr marL="12700">
              <a:lnSpc>
                <a:spcPct val="100000"/>
              </a:lnSpc>
              <a:spcBef>
                <a:spcPts val="125"/>
              </a:spcBef>
            </a:pPr>
            <a:r>
              <a:rPr dirty="0" sz="1600" spc="15" b="1">
                <a:latin typeface="微软雅黑"/>
                <a:cs typeface="微软雅黑"/>
              </a:rPr>
              <a:t>4</a:t>
            </a:r>
            <a:r>
              <a:rPr dirty="0" sz="1600" spc="25" b="1">
                <a:latin typeface="微软雅黑"/>
                <a:cs typeface="微软雅黑"/>
              </a:rPr>
              <a:t>、华为</a:t>
            </a:r>
            <a:r>
              <a:rPr dirty="0" sz="1600" spc="15" b="1">
                <a:latin typeface="微软雅黑"/>
                <a:cs typeface="微软雅黑"/>
              </a:rPr>
              <a:t>AC6605</a:t>
            </a:r>
            <a:r>
              <a:rPr dirty="0" sz="1600" spc="25" b="1">
                <a:latin typeface="微软雅黑"/>
                <a:cs typeface="微软雅黑"/>
              </a:rPr>
              <a:t>有线无线一体化的接入</a:t>
            </a:r>
            <a:r>
              <a:rPr dirty="0" sz="1600" spc="15" b="1">
                <a:latin typeface="微软雅黑"/>
                <a:cs typeface="微软雅黑"/>
              </a:rPr>
              <a:t>AC</a:t>
            </a:r>
            <a:r>
              <a:rPr dirty="0" sz="1600" spc="25" b="1">
                <a:latin typeface="微软雅黑"/>
                <a:cs typeface="微软雅黑"/>
              </a:rPr>
              <a:t>抬高我司模块化交换机应对</a:t>
            </a:r>
            <a:endParaRPr sz="1600">
              <a:latin typeface="微软雅黑"/>
              <a:cs typeface="微软雅黑"/>
            </a:endParaRPr>
          </a:p>
        </p:txBody>
      </p:sp>
      <p:sp>
        <p:nvSpPr>
          <p:cNvPr id="3" name="object 3"/>
          <p:cNvSpPr txBox="1"/>
          <p:nvPr/>
        </p:nvSpPr>
        <p:spPr>
          <a:xfrm>
            <a:off x="532725" y="3937253"/>
            <a:ext cx="6137910" cy="521334"/>
          </a:xfrm>
          <a:prstGeom prst="rect">
            <a:avLst/>
          </a:prstGeom>
        </p:spPr>
        <p:txBody>
          <a:bodyPr wrap="square" lIns="0" tIns="15875" rIns="0" bIns="0" rtlCol="0" vert="horz">
            <a:spAutoFit/>
          </a:bodyPr>
          <a:lstStyle/>
          <a:p>
            <a:pPr marL="12700">
              <a:lnSpc>
                <a:spcPct val="100000"/>
              </a:lnSpc>
              <a:spcBef>
                <a:spcPts val="125"/>
              </a:spcBef>
            </a:pPr>
            <a:r>
              <a:rPr dirty="0" sz="1600" spc="25" b="0">
                <a:latin typeface="微软雅黑 Light"/>
                <a:cs typeface="微软雅黑 Light"/>
              </a:rPr>
              <a:t>我司</a:t>
            </a:r>
            <a:r>
              <a:rPr dirty="0" sz="1600" spc="15" b="0">
                <a:latin typeface="微软雅黑 Light"/>
                <a:cs typeface="微软雅黑 Light"/>
              </a:rPr>
              <a:t>WS5708</a:t>
            </a:r>
            <a:r>
              <a:rPr dirty="0" sz="1600" spc="25" b="0">
                <a:latin typeface="微软雅黑 Light"/>
                <a:cs typeface="微软雅黑 Light"/>
              </a:rPr>
              <a:t>不满足只有</a:t>
            </a:r>
            <a:r>
              <a:rPr dirty="0" sz="1600" spc="5" b="0">
                <a:latin typeface="微软雅黑 Light"/>
                <a:cs typeface="微软雅黑 Light"/>
              </a:rPr>
              <a:t>8</a:t>
            </a:r>
            <a:r>
              <a:rPr dirty="0" sz="1600" spc="25" b="0">
                <a:latin typeface="微软雅黑 Light"/>
                <a:cs typeface="微软雅黑 Light"/>
              </a:rPr>
              <a:t>个千兆以太网口，只能用</a:t>
            </a:r>
            <a:r>
              <a:rPr dirty="0" sz="1600" spc="10" b="0">
                <a:latin typeface="微软雅黑 Light"/>
                <a:cs typeface="微软雅黑 Light"/>
              </a:rPr>
              <a:t>86+WS</a:t>
            </a:r>
            <a:r>
              <a:rPr dirty="0" sz="1600" spc="25" b="0">
                <a:latin typeface="微软雅黑 Light"/>
                <a:cs typeface="微软雅黑 Light"/>
              </a:rPr>
              <a:t>板卡或者</a:t>
            </a:r>
            <a:endParaRPr sz="1600">
              <a:latin typeface="微软雅黑 Light"/>
              <a:cs typeface="微软雅黑 Light"/>
            </a:endParaRPr>
          </a:p>
          <a:p>
            <a:pPr marL="12700">
              <a:lnSpc>
                <a:spcPct val="100000"/>
              </a:lnSpc>
              <a:spcBef>
                <a:spcPts val="30"/>
              </a:spcBef>
            </a:pPr>
            <a:r>
              <a:rPr dirty="0" sz="1600" spc="10" b="0">
                <a:latin typeface="微软雅黑 Light"/>
                <a:cs typeface="微软雅黑 Light"/>
              </a:rPr>
              <a:t>5708+29</a:t>
            </a:r>
            <a:r>
              <a:rPr dirty="0" sz="1600" spc="25" b="0">
                <a:latin typeface="微软雅黑 Light"/>
                <a:cs typeface="微软雅黑 Light"/>
              </a:rPr>
              <a:t>交换机风险应标</a:t>
            </a:r>
            <a:endParaRPr sz="1600">
              <a:latin typeface="微软雅黑 Light"/>
              <a:cs typeface="微软雅黑 Light"/>
            </a:endParaRPr>
          </a:p>
        </p:txBody>
      </p:sp>
      <p:sp>
        <p:nvSpPr>
          <p:cNvPr id="4" name="object 4"/>
          <p:cNvSpPr txBox="1">
            <a:spLocks noGrp="1"/>
          </p:cNvSpPr>
          <p:nvPr>
            <p:ph type="title"/>
          </p:nvPr>
        </p:nvSpPr>
        <p:spPr>
          <a:xfrm>
            <a:off x="474878" y="177115"/>
            <a:ext cx="2406015" cy="382905"/>
          </a:xfrm>
          <a:prstGeom prst="rect"/>
        </p:spPr>
        <p:txBody>
          <a:bodyPr wrap="square" lIns="0" tIns="11430" rIns="0" bIns="0" rtlCol="0" vert="horz">
            <a:spAutoFit/>
          </a:bodyPr>
          <a:lstStyle/>
          <a:p>
            <a:pPr marL="12700">
              <a:lnSpc>
                <a:spcPct val="100000"/>
              </a:lnSpc>
              <a:spcBef>
                <a:spcPts val="90"/>
              </a:spcBef>
            </a:pPr>
            <a:r>
              <a:rPr dirty="0" sz="2350" spc="-10"/>
              <a:t>产品技术控标总结</a:t>
            </a:r>
            <a:endParaRPr sz="2350"/>
          </a:p>
        </p:txBody>
      </p:sp>
      <p:sp>
        <p:nvSpPr>
          <p:cNvPr id="5" name="object 5"/>
          <p:cNvSpPr/>
          <p:nvPr/>
        </p:nvSpPr>
        <p:spPr>
          <a:xfrm>
            <a:off x="1223076" y="1826094"/>
            <a:ext cx="4165063" cy="1669326"/>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013"/>
            <a:ext cx="7553325" cy="5645386"/>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xfrm>
            <a:off x="532725" y="1689433"/>
            <a:ext cx="1640839" cy="531495"/>
          </a:xfrm>
          <a:prstGeom prst="rect"/>
        </p:spPr>
        <p:txBody>
          <a:bodyPr wrap="square" lIns="0" tIns="14604" rIns="0" bIns="0" rtlCol="0" vert="horz">
            <a:spAutoFit/>
          </a:bodyPr>
          <a:lstStyle/>
          <a:p>
            <a:pPr marL="12700">
              <a:lnSpc>
                <a:spcPct val="100000"/>
              </a:lnSpc>
              <a:spcBef>
                <a:spcPts val="114"/>
              </a:spcBef>
            </a:pPr>
            <a:r>
              <a:rPr dirty="0" sz="3300" spc="5" b="0">
                <a:latin typeface="微软雅黑 Light"/>
                <a:cs typeface="微软雅黑 Light"/>
              </a:rPr>
              <a:t>THANKS</a:t>
            </a:r>
            <a:endParaRPr sz="3300">
              <a:latin typeface="微软雅黑 Light"/>
              <a:cs typeface="微软雅黑 Light"/>
            </a:endParaRPr>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
        <p:nvSpPr>
          <p:cNvPr id="4" name="object 4"/>
          <p:cNvSpPr txBox="1"/>
          <p:nvPr/>
        </p:nvSpPr>
        <p:spPr>
          <a:xfrm>
            <a:off x="532725" y="2267914"/>
            <a:ext cx="3933825" cy="1141095"/>
          </a:xfrm>
          <a:prstGeom prst="rect">
            <a:avLst/>
          </a:prstGeom>
        </p:spPr>
        <p:txBody>
          <a:bodyPr wrap="square" lIns="0" tIns="90170" rIns="0" bIns="0" rtlCol="0" vert="horz">
            <a:spAutoFit/>
          </a:bodyPr>
          <a:lstStyle/>
          <a:p>
            <a:pPr marL="12700">
              <a:lnSpc>
                <a:spcPct val="100000"/>
              </a:lnSpc>
              <a:spcBef>
                <a:spcPts val="710"/>
              </a:spcBef>
            </a:pPr>
            <a:r>
              <a:rPr dirty="0" sz="950" spc="25" b="0">
                <a:solidFill>
                  <a:srgbClr val="252525"/>
                </a:solidFill>
                <a:latin typeface="微软雅黑 Light"/>
                <a:cs typeface="微软雅黑 Light"/>
              </a:rPr>
              <a:t>星网锐捷网络有限公司</a:t>
            </a:r>
            <a:endParaRPr sz="950">
              <a:latin typeface="微软雅黑 Light"/>
              <a:cs typeface="微软雅黑 Light"/>
            </a:endParaRPr>
          </a:p>
          <a:p>
            <a:pPr marL="12700" marR="5080">
              <a:lnSpc>
                <a:spcPct val="154100"/>
              </a:lnSpc>
              <a:tabLst>
                <a:tab pos="1513205" algn="l"/>
              </a:tabLst>
            </a:pPr>
            <a:r>
              <a:rPr dirty="0" sz="950" spc="25" b="0">
                <a:solidFill>
                  <a:srgbClr val="7E7E7E"/>
                </a:solidFill>
                <a:latin typeface="微软雅黑 Light"/>
                <a:cs typeface="微软雅黑 Light"/>
              </a:rPr>
              <a:t>地址：北京海淀区复兴路</a:t>
            </a:r>
            <a:r>
              <a:rPr dirty="0" sz="950" spc="5" b="0">
                <a:solidFill>
                  <a:srgbClr val="7E7E7E"/>
                </a:solidFill>
                <a:latin typeface="微软雅黑 Light"/>
                <a:cs typeface="微软雅黑 Light"/>
              </a:rPr>
              <a:t>29</a:t>
            </a:r>
            <a:r>
              <a:rPr dirty="0" sz="950" spc="25" b="0">
                <a:solidFill>
                  <a:srgbClr val="7E7E7E"/>
                </a:solidFill>
                <a:latin typeface="微软雅黑 Light"/>
                <a:cs typeface="微软雅黑 Light"/>
              </a:rPr>
              <a:t>号中意鹏奥大厦东塔</a:t>
            </a:r>
            <a:r>
              <a:rPr dirty="0" sz="950" spc="10" b="0">
                <a:solidFill>
                  <a:srgbClr val="7E7E7E"/>
                </a:solidFill>
                <a:latin typeface="微软雅黑 Light"/>
                <a:cs typeface="微软雅黑 Light"/>
              </a:rPr>
              <a:t>A</a:t>
            </a:r>
            <a:r>
              <a:rPr dirty="0" sz="950" spc="25" b="0">
                <a:solidFill>
                  <a:srgbClr val="7E7E7E"/>
                </a:solidFill>
                <a:latin typeface="微软雅黑 Light"/>
                <a:cs typeface="微软雅黑 Light"/>
              </a:rPr>
              <a:t>座</a:t>
            </a:r>
            <a:r>
              <a:rPr dirty="0" sz="950" spc="10" b="0">
                <a:solidFill>
                  <a:srgbClr val="7E7E7E"/>
                </a:solidFill>
                <a:latin typeface="微软雅黑 Light"/>
                <a:cs typeface="微软雅黑 Light"/>
              </a:rPr>
              <a:t>11</a:t>
            </a:r>
            <a:r>
              <a:rPr dirty="0" sz="950" spc="25" b="0">
                <a:solidFill>
                  <a:srgbClr val="7E7E7E"/>
                </a:solidFill>
                <a:latin typeface="微软雅黑 Light"/>
                <a:cs typeface="微软雅黑 Light"/>
              </a:rPr>
              <a:t>层</a:t>
            </a:r>
            <a:r>
              <a:rPr dirty="0" sz="950" spc="130" b="0">
                <a:solidFill>
                  <a:srgbClr val="7E7E7E"/>
                </a:solidFill>
                <a:latin typeface="微软雅黑 Light"/>
                <a:cs typeface="微软雅黑 Light"/>
              </a:rPr>
              <a:t> </a:t>
            </a:r>
            <a:r>
              <a:rPr dirty="0" sz="950" spc="25" b="0">
                <a:solidFill>
                  <a:srgbClr val="7E7E7E"/>
                </a:solidFill>
                <a:latin typeface="微软雅黑 Light"/>
                <a:cs typeface="微软雅黑 Light"/>
              </a:rPr>
              <a:t>邮编</a:t>
            </a:r>
            <a:r>
              <a:rPr dirty="0" sz="950" spc="15" b="0">
                <a:solidFill>
                  <a:srgbClr val="7E7E7E"/>
                </a:solidFill>
                <a:latin typeface="微软雅黑 Light"/>
                <a:cs typeface="微软雅黑 Light"/>
              </a:rPr>
              <a:t>：100036  </a:t>
            </a:r>
            <a:r>
              <a:rPr dirty="0" sz="950" spc="5" b="0">
                <a:solidFill>
                  <a:srgbClr val="7E7E7E"/>
                </a:solidFill>
                <a:latin typeface="微软雅黑 Light"/>
                <a:cs typeface="微软雅黑 Light"/>
              </a:rPr>
              <a:t>Office</a:t>
            </a:r>
            <a:r>
              <a:rPr dirty="0" sz="950" spc="-10" b="0">
                <a:solidFill>
                  <a:srgbClr val="7E7E7E"/>
                </a:solidFill>
                <a:latin typeface="微软雅黑 Light"/>
                <a:cs typeface="微软雅黑 Light"/>
              </a:rPr>
              <a:t> </a:t>
            </a:r>
            <a:r>
              <a:rPr dirty="0" sz="950" spc="5" b="0">
                <a:solidFill>
                  <a:srgbClr val="7E7E7E"/>
                </a:solidFill>
                <a:latin typeface="微软雅黑 Light"/>
                <a:cs typeface="微软雅黑 Light"/>
              </a:rPr>
              <a:t>Tel:</a:t>
            </a:r>
            <a:r>
              <a:rPr dirty="0" sz="950" spc="-10" b="0">
                <a:solidFill>
                  <a:srgbClr val="7E7E7E"/>
                </a:solidFill>
                <a:latin typeface="微软雅黑 Light"/>
                <a:cs typeface="微软雅黑 Light"/>
              </a:rPr>
              <a:t> </a:t>
            </a:r>
            <a:r>
              <a:rPr dirty="0" sz="950" spc="5" b="0">
                <a:solidFill>
                  <a:srgbClr val="7E7E7E"/>
                </a:solidFill>
                <a:latin typeface="微软雅黑 Light"/>
                <a:cs typeface="微软雅黑 Light"/>
              </a:rPr>
              <a:t>010-51715999	</a:t>
            </a:r>
            <a:r>
              <a:rPr dirty="0" sz="950" spc="10" b="0">
                <a:solidFill>
                  <a:srgbClr val="7E7E7E"/>
                </a:solidFill>
                <a:latin typeface="微软雅黑 Light"/>
                <a:cs typeface="微软雅黑 Light"/>
              </a:rPr>
              <a:t>Fax:</a:t>
            </a:r>
            <a:r>
              <a:rPr dirty="0" sz="950" spc="-25" b="0">
                <a:solidFill>
                  <a:srgbClr val="7E7E7E"/>
                </a:solidFill>
                <a:latin typeface="微软雅黑 Light"/>
                <a:cs typeface="微软雅黑 Light"/>
              </a:rPr>
              <a:t> </a:t>
            </a:r>
            <a:r>
              <a:rPr dirty="0" sz="950" spc="5" b="0">
                <a:solidFill>
                  <a:srgbClr val="7E7E7E"/>
                </a:solidFill>
                <a:latin typeface="微软雅黑 Light"/>
                <a:cs typeface="微软雅黑 Light"/>
              </a:rPr>
              <a:t>010-51413399</a:t>
            </a:r>
            <a:endParaRPr sz="950">
              <a:latin typeface="微软雅黑 Light"/>
              <a:cs typeface="微软雅黑 Light"/>
            </a:endParaRPr>
          </a:p>
          <a:p>
            <a:pPr>
              <a:lnSpc>
                <a:spcPct val="100000"/>
              </a:lnSpc>
              <a:spcBef>
                <a:spcPts val="30"/>
              </a:spcBef>
            </a:pPr>
            <a:endParaRPr sz="1300">
              <a:latin typeface="微软雅黑 Light"/>
              <a:cs typeface="微软雅黑 Light"/>
            </a:endParaRPr>
          </a:p>
          <a:p>
            <a:pPr marL="12700">
              <a:lnSpc>
                <a:spcPct val="100000"/>
              </a:lnSpc>
              <a:spcBef>
                <a:spcPts val="5"/>
              </a:spcBef>
            </a:pPr>
            <a:r>
              <a:rPr dirty="0" sz="950" spc="10" b="0">
                <a:solidFill>
                  <a:srgbClr val="7E7E7E"/>
                </a:solidFill>
                <a:latin typeface="微软雅黑 Light"/>
                <a:cs typeface="微软雅黑 Light"/>
                <a:hlinkClick r:id="rId3"/>
              </a:rPr>
              <a:t>www.ruijie.com.cn</a:t>
            </a:r>
            <a:endParaRPr sz="950">
              <a:latin typeface="微软雅黑 Light"/>
              <a:cs typeface="微软雅黑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5713095" cy="1030605"/>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商务资质控标总结</a:t>
            </a:r>
            <a:endParaRPr sz="1800">
              <a:latin typeface="微软雅黑"/>
              <a:cs typeface="微软雅黑"/>
            </a:endParaRPr>
          </a:p>
          <a:p>
            <a:pPr>
              <a:lnSpc>
                <a:spcPct val="100000"/>
              </a:lnSpc>
              <a:spcBef>
                <a:spcPts val="60"/>
              </a:spcBef>
            </a:pPr>
            <a:endParaRPr sz="2100">
              <a:latin typeface="微软雅黑"/>
              <a:cs typeface="微软雅黑"/>
            </a:endParaRPr>
          </a:p>
          <a:p>
            <a:pPr marL="70485">
              <a:lnSpc>
                <a:spcPct val="100000"/>
              </a:lnSpc>
            </a:pPr>
            <a:r>
              <a:rPr dirty="0" sz="1500" spc="-5" b="1" i="1">
                <a:latin typeface="微软雅黑"/>
                <a:cs typeface="微软雅黑"/>
              </a:rPr>
              <a:t>2</a:t>
            </a:r>
            <a:r>
              <a:rPr dirty="0" sz="1500" spc="-5" b="1">
                <a:latin typeface="微软雅黑"/>
                <a:cs typeface="微软雅黑"/>
              </a:rPr>
              <a:t>、华为涉及等保、涉外业务较多，</a:t>
            </a:r>
            <a:r>
              <a:rPr dirty="0" sz="1500" spc="-5" b="1" i="1">
                <a:latin typeface="微软雅黑"/>
                <a:cs typeface="微软雅黑"/>
              </a:rPr>
              <a:t>“</a:t>
            </a:r>
            <a:r>
              <a:rPr dirty="0" sz="1500" spc="-5" b="1">
                <a:latin typeface="微软雅黑"/>
                <a:cs typeface="微软雅黑"/>
              </a:rPr>
              <a:t>信息安全</a:t>
            </a:r>
            <a:r>
              <a:rPr dirty="0" sz="1500" spc="-5" b="1" i="1">
                <a:latin typeface="微软雅黑"/>
                <a:cs typeface="微软雅黑"/>
              </a:rPr>
              <a:t>”</a:t>
            </a:r>
            <a:r>
              <a:rPr dirty="0" sz="1500" spc="-5" b="1">
                <a:latin typeface="微软雅黑"/>
                <a:cs typeface="微软雅黑"/>
              </a:rPr>
              <a:t>相关证书必不可少</a:t>
            </a:r>
            <a:endParaRPr sz="1500">
              <a:latin typeface="微软雅黑"/>
              <a:cs typeface="微软雅黑"/>
            </a:endParaRPr>
          </a:p>
        </p:txBody>
      </p:sp>
      <p:sp>
        <p:nvSpPr>
          <p:cNvPr id="3" name="object 3"/>
          <p:cNvSpPr/>
          <p:nvPr/>
        </p:nvSpPr>
        <p:spPr>
          <a:xfrm>
            <a:off x="958627" y="1652549"/>
            <a:ext cx="5644330" cy="900779"/>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958627" y="3197923"/>
            <a:ext cx="5908782" cy="983411"/>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4"/>
              </a:rPr>
              <a:t>www.ruijie.com.cn</a:t>
            </a:r>
            <a:endParaRPr sz="1150">
              <a:latin typeface="微软雅黑 Light"/>
              <a:cs typeface="微软雅黑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商务资质控标总结</a:t>
            </a:r>
            <a:endParaRPr sz="1800">
              <a:latin typeface="微软雅黑"/>
              <a:cs typeface="微软雅黑"/>
            </a:endParaRPr>
          </a:p>
        </p:txBody>
      </p:sp>
      <p:sp>
        <p:nvSpPr>
          <p:cNvPr id="3" name="object 3"/>
          <p:cNvSpPr/>
          <p:nvPr/>
        </p:nvSpPr>
        <p:spPr>
          <a:xfrm>
            <a:off x="1363565" y="850938"/>
            <a:ext cx="4826186" cy="3974998"/>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商务资质控标总结</a:t>
            </a:r>
            <a:endParaRPr sz="1800">
              <a:latin typeface="微软雅黑"/>
              <a:cs typeface="微软雅黑"/>
            </a:endParaRPr>
          </a:p>
        </p:txBody>
      </p:sp>
      <p:sp>
        <p:nvSpPr>
          <p:cNvPr id="3" name="object 3"/>
          <p:cNvSpPr/>
          <p:nvPr/>
        </p:nvSpPr>
        <p:spPr>
          <a:xfrm>
            <a:off x="330561" y="1826094"/>
            <a:ext cx="6834354" cy="2380030"/>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725" y="962197"/>
            <a:ext cx="6415405" cy="476884"/>
          </a:xfrm>
          <a:prstGeom prst="rect"/>
        </p:spPr>
        <p:txBody>
          <a:bodyPr wrap="square" lIns="0" tIns="23495" rIns="0" bIns="0" rtlCol="0" vert="horz">
            <a:spAutoFit/>
          </a:bodyPr>
          <a:lstStyle/>
          <a:p>
            <a:pPr marL="293370" marR="5080" indent="-281305">
              <a:lnSpc>
                <a:spcPts val="1760"/>
              </a:lnSpc>
              <a:spcBef>
                <a:spcPts val="185"/>
              </a:spcBef>
            </a:pPr>
            <a:r>
              <a:rPr dirty="0" spc="-5"/>
              <a:t>3、华为在运营商市场有很深的根基，是华为的“根据地”，涉及到电信行业 </a:t>
            </a:r>
            <a:r>
              <a:rPr dirty="0" spc="-5"/>
              <a:t>的管理体系认证证书必不可少</a:t>
            </a:r>
            <a:r>
              <a:rPr dirty="0" spc="-10"/>
              <a:t>——TL9000</a:t>
            </a:r>
          </a:p>
        </p:txBody>
      </p:sp>
      <p:sp>
        <p:nvSpPr>
          <p:cNvPr id="3" name="object 3"/>
          <p:cNvSpPr txBox="1"/>
          <p:nvPr/>
        </p:nvSpPr>
        <p:spPr>
          <a:xfrm>
            <a:off x="474878" y="185379"/>
            <a:ext cx="1877060" cy="303530"/>
          </a:xfrm>
          <a:prstGeom prst="rect">
            <a:avLst/>
          </a:prstGeom>
        </p:spPr>
        <p:txBody>
          <a:bodyPr wrap="square" lIns="0" tIns="15240" rIns="0" bIns="0" rtlCol="0" vert="horz">
            <a:spAutoFit/>
          </a:bodyPr>
          <a:lstStyle/>
          <a:p>
            <a:pPr marL="12700">
              <a:lnSpc>
                <a:spcPct val="100000"/>
              </a:lnSpc>
              <a:spcBef>
                <a:spcPts val="120"/>
              </a:spcBef>
            </a:pPr>
            <a:r>
              <a:rPr dirty="0" sz="1800" spc="20" b="1">
                <a:latin typeface="微软雅黑"/>
                <a:cs typeface="微软雅黑"/>
              </a:rPr>
              <a:t>商务资质控标总结</a:t>
            </a:r>
            <a:endParaRPr sz="1800">
              <a:latin typeface="微软雅黑"/>
              <a:cs typeface="微软雅黑"/>
            </a:endParaRPr>
          </a:p>
        </p:txBody>
      </p:sp>
      <p:sp>
        <p:nvSpPr>
          <p:cNvPr id="4" name="object 4"/>
          <p:cNvSpPr/>
          <p:nvPr/>
        </p:nvSpPr>
        <p:spPr>
          <a:xfrm>
            <a:off x="1223076" y="1826094"/>
            <a:ext cx="4892303" cy="2917202"/>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607101" y="5313841"/>
            <a:ext cx="1348105" cy="223520"/>
          </a:xfrm>
          <a:prstGeom prst="rect">
            <a:avLst/>
          </a:prstGeom>
        </p:spPr>
        <p:txBody>
          <a:bodyPr wrap="square" lIns="0" tIns="26670" rIns="0" bIns="0" rtlCol="0" vert="horz">
            <a:spAutoFit/>
          </a:bodyPr>
          <a:lstStyle/>
          <a:p>
            <a:pPr marL="12700">
              <a:lnSpc>
                <a:spcPct val="100000"/>
              </a:lnSpc>
              <a:spcBef>
                <a:spcPts val="210"/>
              </a:spcBef>
            </a:pPr>
            <a:r>
              <a:rPr dirty="0" sz="1150" spc="5" b="0">
                <a:solidFill>
                  <a:srgbClr val="7E7E7E"/>
                </a:solidFill>
                <a:latin typeface="微软雅黑 Light"/>
                <a:cs typeface="微软雅黑 Light"/>
              </a:rPr>
              <a:t>|</a:t>
            </a:r>
            <a:r>
              <a:rPr dirty="0" sz="1150" spc="225" b="0">
                <a:solidFill>
                  <a:srgbClr val="7E7E7E"/>
                </a:solidFill>
                <a:latin typeface="微软雅黑 Light"/>
                <a:cs typeface="微软雅黑 Light"/>
              </a:rPr>
              <a:t> </a:t>
            </a:r>
            <a:r>
              <a:rPr dirty="0" sz="1150" spc="10" b="0">
                <a:solidFill>
                  <a:srgbClr val="7E7E7E"/>
                </a:solidFill>
                <a:latin typeface="微软雅黑 Light"/>
                <a:cs typeface="微软雅黑 Light"/>
                <a:hlinkClick r:id="rId3"/>
              </a:rPr>
              <a:t>www.ruijie.com.cn</a:t>
            </a:r>
            <a:endParaRPr sz="1150">
              <a:latin typeface="微软雅黑 Light"/>
              <a:cs typeface="微软雅黑 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2021-01-12T09:35:52Z</dcterms:created>
  <dcterms:modified xsi:type="dcterms:W3CDTF">2021-01-12T09:35:52Z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2021-01-12T00:00:00Z</vt:filetime>
  </property>
  <property fmtid="{D5CDD505-2E9C-101B-9397-08002B2CF9AE}" pid="3" name="Creator">
    <vt:lpwstr>Adobe Acrobat 20.0</vt:lpwstr>
  </property>
  <property fmtid="{D5CDD505-2E9C-101B-9397-08002B2CF9AE}" pid="4" name="LastSaved">
    <vt:filetime>2021-01-12T00:00:00Z</vt:filetime>
  </property>
</Properties>
</file>