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3"/>
  </p:handoutMasterIdLst>
  <p:sldIdLst>
    <p:sldId id="6916" r:id="rId3"/>
    <p:sldId id="3949" r:id="rId5"/>
    <p:sldId id="7065" r:id="rId6"/>
    <p:sldId id="4088" r:id="rId7"/>
    <p:sldId id="7499" r:id="rId8"/>
    <p:sldId id="7755" r:id="rId9"/>
    <p:sldId id="7609" r:id="rId10"/>
    <p:sldId id="7719" r:id="rId11"/>
    <p:sldId id="7717" r:id="rId12"/>
    <p:sldId id="7733" r:id="rId13"/>
    <p:sldId id="7721" r:id="rId14"/>
    <p:sldId id="7686" r:id="rId15"/>
    <p:sldId id="7687" r:id="rId16"/>
    <p:sldId id="7688" r:id="rId17"/>
    <p:sldId id="7758" r:id="rId18"/>
    <p:sldId id="7691" r:id="rId19"/>
    <p:sldId id="7707" r:id="rId20"/>
    <p:sldId id="7692" r:id="rId21"/>
    <p:sldId id="7694" r:id="rId22"/>
    <p:sldId id="7695" r:id="rId23"/>
    <p:sldId id="7696" r:id="rId24"/>
    <p:sldId id="7759" r:id="rId25"/>
    <p:sldId id="7760" r:id="rId26"/>
    <p:sldId id="7762" r:id="rId27"/>
    <p:sldId id="7739" r:id="rId28"/>
    <p:sldId id="7738" r:id="rId29"/>
    <p:sldId id="7767" r:id="rId30"/>
    <p:sldId id="7768" r:id="rId31"/>
    <p:sldId id="7769" r:id="rId32"/>
    <p:sldId id="7770" r:id="rId33"/>
    <p:sldId id="7771" r:id="rId34"/>
    <p:sldId id="7772" r:id="rId35"/>
    <p:sldId id="7773" r:id="rId36"/>
    <p:sldId id="7775" r:id="rId37"/>
    <p:sldId id="7776" r:id="rId38"/>
    <p:sldId id="7777" r:id="rId39"/>
    <p:sldId id="7778" r:id="rId40"/>
    <p:sldId id="7779" r:id="rId41"/>
    <p:sldId id="7780" r:id="rId42"/>
    <p:sldId id="7781" r:id="rId43"/>
    <p:sldId id="7782" r:id="rId44"/>
    <p:sldId id="7783" r:id="rId45"/>
    <p:sldId id="7784" r:id="rId46"/>
    <p:sldId id="7785" r:id="rId47"/>
    <p:sldId id="7786" r:id="rId48"/>
    <p:sldId id="7787" r:id="rId49"/>
    <p:sldId id="7788" r:id="rId50"/>
    <p:sldId id="7789" r:id="rId51"/>
    <p:sldId id="7790" r:id="rId52"/>
    <p:sldId id="7791" r:id="rId53"/>
    <p:sldId id="7792" r:id="rId54"/>
    <p:sldId id="7793" r:id="rId55"/>
    <p:sldId id="7794" r:id="rId56"/>
    <p:sldId id="7795" r:id="rId57"/>
    <p:sldId id="7796" r:id="rId58"/>
    <p:sldId id="7797" r:id="rId59"/>
    <p:sldId id="7798" r:id="rId60"/>
    <p:sldId id="7763" r:id="rId61"/>
    <p:sldId id="7799" r:id="rId62"/>
    <p:sldId id="7800" r:id="rId63"/>
    <p:sldId id="7801" r:id="rId64"/>
    <p:sldId id="7802" r:id="rId65"/>
    <p:sldId id="7803" r:id="rId66"/>
    <p:sldId id="7805" r:id="rId67"/>
    <p:sldId id="7806" r:id="rId68"/>
    <p:sldId id="7807" r:id="rId69"/>
    <p:sldId id="7808" r:id="rId70"/>
    <p:sldId id="7809" r:id="rId71"/>
    <p:sldId id="429" r:id="rId7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C79684E-AD0E-43C5-830E-C4569794CC59}">
          <p14:sldIdLst>
            <p14:sldId id="6916"/>
            <p14:sldId id="3949"/>
            <p14:sldId id="7065"/>
            <p14:sldId id="4088"/>
            <p14:sldId id="7499"/>
            <p14:sldId id="7755"/>
            <p14:sldId id="7609"/>
            <p14:sldId id="7719"/>
            <p14:sldId id="7717"/>
            <p14:sldId id="7733"/>
          </p14:sldIdLst>
        </p14:section>
        <p14:section name="无标题节" id="{6BADD7F4-2718-45D0-8F4C-D641EC0A5E0E}">
          <p14:sldIdLst>
            <p14:sldId id="7721"/>
            <p14:sldId id="7686"/>
            <p14:sldId id="7687"/>
            <p14:sldId id="7688"/>
            <p14:sldId id="7758"/>
            <p14:sldId id="7691"/>
            <p14:sldId id="7707"/>
            <p14:sldId id="7692"/>
            <p14:sldId id="7694"/>
            <p14:sldId id="7695"/>
            <p14:sldId id="7696"/>
            <p14:sldId id="7759"/>
            <p14:sldId id="7760"/>
            <p14:sldId id="7762"/>
            <p14:sldId id="7739"/>
            <p14:sldId id="7738"/>
            <p14:sldId id="7767"/>
            <p14:sldId id="7768"/>
            <p14:sldId id="7769"/>
            <p14:sldId id="7770"/>
            <p14:sldId id="7771"/>
            <p14:sldId id="7772"/>
            <p14:sldId id="7773"/>
            <p14:sldId id="7775"/>
            <p14:sldId id="7776"/>
            <p14:sldId id="7777"/>
            <p14:sldId id="7778"/>
            <p14:sldId id="7779"/>
            <p14:sldId id="7780"/>
            <p14:sldId id="7781"/>
            <p14:sldId id="7782"/>
            <p14:sldId id="7783"/>
            <p14:sldId id="7784"/>
            <p14:sldId id="7785"/>
            <p14:sldId id="7786"/>
            <p14:sldId id="7787"/>
            <p14:sldId id="7788"/>
            <p14:sldId id="7789"/>
            <p14:sldId id="7790"/>
            <p14:sldId id="7791"/>
            <p14:sldId id="7792"/>
            <p14:sldId id="7793"/>
            <p14:sldId id="7794"/>
            <p14:sldId id="7795"/>
            <p14:sldId id="7796"/>
            <p14:sldId id="7797"/>
            <p14:sldId id="7798"/>
            <p14:sldId id="7763"/>
            <p14:sldId id="7799"/>
            <p14:sldId id="7800"/>
            <p14:sldId id="7801"/>
            <p14:sldId id="7802"/>
            <p14:sldId id="7803"/>
            <p14:sldId id="7805"/>
            <p14:sldId id="7806"/>
            <p14:sldId id="7807"/>
            <p14:sldId id="7808"/>
            <p14:sldId id="7809"/>
            <p14:sldId id="42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于淼" initials="于淼" lastIdx="49" clrIdx="0"/>
  <p:cmAuthor id="1" name="Tian Ran Shi" initials="TRS" lastIdx="2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00"/>
    <a:srgbClr val="0067C5"/>
    <a:srgbClr val="4472C4"/>
    <a:srgbClr val="3B3BFF"/>
    <a:srgbClr val="203864"/>
    <a:srgbClr val="5C28EB"/>
    <a:srgbClr val="2E9AFF"/>
    <a:srgbClr val="BB89E7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65" autoAdjust="0"/>
    <p:restoredTop sz="94238" autoAdjust="0"/>
  </p:normalViewPr>
  <p:slideViewPr>
    <p:cSldViewPr snapToGrid="0">
      <p:cViewPr varScale="1">
        <p:scale>
          <a:sx n="71" d="100"/>
          <a:sy n="71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7" Type="http://schemas.openxmlformats.org/officeDocument/2006/relationships/commentAuthors" Target="commentAuthors.xml"/><Relationship Id="rId76" Type="http://schemas.openxmlformats.org/officeDocument/2006/relationships/tableStyles" Target="tableStyles.xml"/><Relationship Id="rId75" Type="http://schemas.openxmlformats.org/officeDocument/2006/relationships/viewProps" Target="viewProps.xml"/><Relationship Id="rId74" Type="http://schemas.openxmlformats.org/officeDocument/2006/relationships/presProps" Target="presProps.xml"/><Relationship Id="rId73" Type="http://schemas.openxmlformats.org/officeDocument/2006/relationships/handoutMaster" Target="handoutMasters/handoutMaster1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4FBE7-985C-4948-9AF3-4AA335B482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+mn-ea"/>
              </a:rPr>
              <a:t>OnePortal</a:t>
            </a:r>
            <a:r>
              <a:rPr lang="zh-CN" altLang="zh-CN" kern="100" dirty="0">
                <a:latin typeface="+mn-ea"/>
              </a:rPr>
              <a:t>：统一门户，单点登录，统一风格</a:t>
            </a:r>
            <a:endParaRPr lang="zh-CN" altLang="zh-CN" kern="100" dirty="0">
              <a:latin typeface="+mn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+mn-ea"/>
              </a:rPr>
              <a:t>OneID</a:t>
            </a:r>
            <a:r>
              <a:rPr lang="zh-CN" altLang="zh-CN" kern="100" dirty="0">
                <a:latin typeface="+mn-ea"/>
              </a:rPr>
              <a:t>：统一用户体系，用户关联，用户权限</a:t>
            </a:r>
            <a:endParaRPr lang="zh-CN" altLang="zh-CN" kern="100" dirty="0">
              <a:latin typeface="+mn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+mn-ea"/>
              </a:rPr>
              <a:t>OneData</a:t>
            </a:r>
            <a:r>
              <a:rPr lang="zh-CN" altLang="zh-CN" kern="100" dirty="0">
                <a:latin typeface="+mn-ea"/>
              </a:rPr>
              <a:t>：统一数据体系，统一元数据，统一数据权限</a:t>
            </a:r>
            <a:endParaRPr lang="en-US" altLang="zh-CN" kern="100" dirty="0">
              <a:latin typeface="+mn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+mn-ea"/>
              </a:rPr>
              <a:t>OneIDE：统一数据开发平台，插件化管理，研发、测试、发布一体化</a:t>
            </a:r>
            <a:endParaRPr lang="en-US" altLang="zh-CN" kern="100" dirty="0">
              <a:latin typeface="+mn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+mn-ea"/>
              </a:rPr>
              <a:t>OneService</a:t>
            </a:r>
            <a:r>
              <a:rPr lang="zh-CN" altLang="zh-CN" kern="100" dirty="0">
                <a:latin typeface="+mn-ea"/>
              </a:rPr>
              <a:t>：统一服务平台</a:t>
            </a:r>
            <a:endParaRPr lang="en-US" altLang="zh-CN" kern="100" dirty="0">
              <a:latin typeface="+mn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+mn-ea"/>
              </a:rPr>
              <a:t>OneOperation</a:t>
            </a:r>
            <a:r>
              <a:rPr lang="zh-CN" altLang="zh-CN" kern="100" dirty="0">
                <a:latin typeface="+mn-ea"/>
              </a:rPr>
              <a:t>：统一运维平台</a:t>
            </a:r>
            <a:endParaRPr lang="en-US" altLang="zh-CN" kern="100" dirty="0">
              <a:latin typeface="+mn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+mn-ea"/>
              </a:rPr>
              <a:t>OneAnalysis</a:t>
            </a:r>
            <a:r>
              <a:rPr lang="zh-CN" altLang="zh-CN" dirty="0">
                <a:latin typeface="+mn-ea"/>
                <a:cs typeface="宋体" panose="02010600030101010101" pitchFamily="2" charset="-122"/>
              </a:rPr>
              <a:t>：统一分析平台</a:t>
            </a:r>
            <a:endParaRPr lang="en-US" altLang="zh-CN" dirty="0">
              <a:latin typeface="+mn-ea"/>
              <a:cs typeface="宋体" panose="02010600030101010101" pitchFamily="2" charset="-122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+mn-ea"/>
              </a:rPr>
              <a:t>OneManagement</a:t>
            </a:r>
            <a:r>
              <a:rPr lang="zh-CN" altLang="zh-CN" kern="100" dirty="0">
                <a:latin typeface="+mn-ea"/>
              </a:rPr>
              <a:t> </a:t>
            </a:r>
            <a:r>
              <a:rPr lang="zh-CN" altLang="en-US" kern="100" dirty="0">
                <a:latin typeface="+mn-ea"/>
              </a:rPr>
              <a:t>：统一管理</a:t>
            </a:r>
            <a:endParaRPr lang="en-US" altLang="zh-CN" kern="100" dirty="0">
              <a:latin typeface="+mn-ea"/>
            </a:endParaRPr>
          </a:p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>
                <a:latin typeface="+mn-ea"/>
              </a:rPr>
              <a:t>垂直数据中心是    内外部生态数据，公共数据中心是</a:t>
            </a:r>
            <a:r>
              <a:rPr lang="en-US" altLang="zh-CN" kern="100" dirty="0" err="1">
                <a:latin typeface="+mn-ea"/>
              </a:rPr>
              <a:t>ods</a:t>
            </a:r>
            <a:r>
              <a:rPr lang="zh-CN" altLang="en-US" kern="100" dirty="0">
                <a:latin typeface="+mn-ea"/>
              </a:rPr>
              <a:t>和数仓的主题数据，萃取就是 整合多系统，形成一个</a:t>
            </a:r>
            <a:r>
              <a:rPr lang="en-US" altLang="zh-CN" kern="100" dirty="0">
                <a:latin typeface="+mn-ea"/>
              </a:rPr>
              <a:t>ID</a:t>
            </a:r>
            <a:r>
              <a:rPr lang="zh-CN" altLang="en-US" kern="100" dirty="0">
                <a:latin typeface="+mn-ea"/>
              </a:rPr>
              <a:t>识别客户或产品等，</a:t>
            </a:r>
            <a:endParaRPr lang="en-US" altLang="zh-CN" kern="100" dirty="0">
              <a:latin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九大能力构建数据中台，支持建设，每个系统之间统一门户、管理、设计风格一致</a:t>
            </a:r>
            <a:endParaRPr lang="en-US" altLang="zh-CN" dirty="0"/>
          </a:p>
          <a:p>
            <a:r>
              <a:rPr lang="zh-CN" altLang="en-US" dirty="0"/>
              <a:t>数据湖管理：统一管理多元异构数据源</a:t>
            </a:r>
            <a:endParaRPr lang="en-US" altLang="zh-CN" dirty="0"/>
          </a:p>
          <a:p>
            <a:r>
              <a:rPr lang="zh-CN" altLang="en-US" dirty="0"/>
              <a:t>对数据进行配置质量规则</a:t>
            </a:r>
            <a:endParaRPr lang="en-US" altLang="zh-CN" dirty="0"/>
          </a:p>
          <a:p>
            <a:r>
              <a:rPr lang="zh-CN" altLang="en-US" dirty="0"/>
              <a:t>统一元数据、整个过程元数据共享</a:t>
            </a:r>
            <a:endParaRPr lang="en-US" altLang="zh-CN" dirty="0"/>
          </a:p>
          <a:p>
            <a:r>
              <a:rPr lang="zh-CN" altLang="en-US" dirty="0"/>
              <a:t>对异构数据源进行数据资产管理（支持大数据平台和关系型数据基于数据仓库）</a:t>
            </a:r>
            <a:endParaRPr lang="en-US" altLang="zh-CN" dirty="0"/>
          </a:p>
          <a:p>
            <a:r>
              <a:rPr lang="zh-CN" altLang="en-US" dirty="0"/>
              <a:t>数据调度：数据生命周期的管理（根据冷热数据配置策略、到期后进行删除、备份、归档等等）多少天是热数据、多少天冷数据（调度到对象存储）</a:t>
            </a:r>
            <a:endParaRPr lang="en-US" altLang="zh-CN" dirty="0"/>
          </a:p>
          <a:p>
            <a:r>
              <a:rPr lang="zh-CN" altLang="en-US" dirty="0"/>
              <a:t>数据资产管理是全域数据管理（包括大数据平台、</a:t>
            </a:r>
            <a:r>
              <a:rPr lang="en-US" altLang="zh-CN" dirty="0"/>
              <a:t>MPP\</a:t>
            </a:r>
            <a:r>
              <a:rPr lang="zh-CN" altLang="en-US" dirty="0"/>
              <a:t>关系数据库等等，采集域是广泛的）</a:t>
            </a:r>
            <a:endParaRPr lang="en-US" altLang="zh-CN" dirty="0"/>
          </a:p>
          <a:p>
            <a:r>
              <a:rPr lang="zh-CN" altLang="en-US" dirty="0"/>
              <a:t>数据模型是设计态</a:t>
            </a:r>
            <a:r>
              <a:rPr lang="en-US" altLang="zh-CN" dirty="0"/>
              <a:t>-</a:t>
            </a:r>
            <a:r>
              <a:rPr lang="zh-CN" altLang="en-US" dirty="0"/>
              <a:t>测试态</a:t>
            </a:r>
            <a:r>
              <a:rPr lang="en-US" altLang="zh-CN" dirty="0"/>
              <a:t>-</a:t>
            </a:r>
            <a:r>
              <a:rPr lang="zh-CN" altLang="en-US" dirty="0"/>
              <a:t>生产态概念，不是算法，创建库表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九大能力构建数据中台，支持建设，每个系统之间统一门户、管理、设计风格一致</a:t>
            </a:r>
            <a:endParaRPr lang="en-US" altLang="zh-CN" dirty="0"/>
          </a:p>
          <a:p>
            <a:r>
              <a:rPr lang="zh-CN" altLang="en-US" dirty="0"/>
              <a:t>数据湖管理：统一管理多元异构数据源</a:t>
            </a:r>
            <a:endParaRPr lang="en-US" altLang="zh-CN" dirty="0"/>
          </a:p>
          <a:p>
            <a:r>
              <a:rPr lang="zh-CN" altLang="en-US" dirty="0"/>
              <a:t>对数据进行配置质量规则</a:t>
            </a:r>
            <a:endParaRPr lang="en-US" altLang="zh-CN" dirty="0"/>
          </a:p>
          <a:p>
            <a:r>
              <a:rPr lang="zh-CN" altLang="en-US" dirty="0"/>
              <a:t>统一元数据、整个过程元数据共享</a:t>
            </a:r>
            <a:endParaRPr lang="en-US" altLang="zh-CN" dirty="0"/>
          </a:p>
          <a:p>
            <a:r>
              <a:rPr lang="zh-CN" altLang="en-US" dirty="0"/>
              <a:t>对异构数据源进行数据资产管理（支持大数据平台和关系型数据基于数据仓库）</a:t>
            </a:r>
            <a:endParaRPr lang="en-US" altLang="zh-CN" dirty="0"/>
          </a:p>
          <a:p>
            <a:r>
              <a:rPr lang="zh-CN" altLang="en-US" dirty="0"/>
              <a:t>数据调度：数据生命周期的管理（根据冷热数据配置策略、到期后进行删除、备份、归档等等）多少天是热数据、多少天冷数据（调度到对象存储）</a:t>
            </a:r>
            <a:endParaRPr lang="en-US" altLang="zh-CN" dirty="0"/>
          </a:p>
          <a:p>
            <a:r>
              <a:rPr lang="zh-CN" altLang="en-US" dirty="0"/>
              <a:t>数据资产管理是全域数据管理（包括大数据平台、</a:t>
            </a:r>
            <a:r>
              <a:rPr lang="en-US" altLang="zh-CN" dirty="0"/>
              <a:t>MPP\</a:t>
            </a:r>
            <a:r>
              <a:rPr lang="zh-CN" altLang="en-US" dirty="0"/>
              <a:t>关系数据库等等，采集域是广泛的）</a:t>
            </a:r>
            <a:endParaRPr lang="en-US" altLang="zh-CN" dirty="0"/>
          </a:p>
          <a:p>
            <a:r>
              <a:rPr lang="zh-CN" altLang="en-US" dirty="0"/>
              <a:t>数据模型是设计态</a:t>
            </a:r>
            <a:r>
              <a:rPr lang="en-US" altLang="zh-CN" dirty="0"/>
              <a:t>-</a:t>
            </a:r>
            <a:r>
              <a:rPr lang="zh-CN" altLang="en-US" dirty="0"/>
              <a:t>测试态</a:t>
            </a:r>
            <a:r>
              <a:rPr lang="en-US" altLang="zh-CN" dirty="0"/>
              <a:t>-</a:t>
            </a:r>
            <a:r>
              <a:rPr lang="zh-CN" altLang="en-US" dirty="0"/>
              <a:t>生产态概念，不是算法，创建库表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EA5AE-ED54-47C8-BF7D-9EFA4B7708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85140-044B-4E23-AE66-5FEEEE42806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可调度任何任务，包括 </a:t>
            </a:r>
            <a:r>
              <a:rPr kumimoji="1" lang="en-US" altLang="zh-CN" dirty="0"/>
              <a:t>API</a:t>
            </a:r>
            <a:r>
              <a:rPr kumimoji="1" lang="zh-CN" altLang="en-US" dirty="0"/>
              <a:t>、消息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85140-044B-4E23-AE66-5FEEEE42806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>
                <a:solidFill>
                  <a:schemeClr val="tx1"/>
                </a:solidFill>
              </a:rPr>
              <a:t>说明数据采集多渠道采集、多方式采集、结构化和非结构化采集如何支持、与元数据如何打通、如何权限管理、如何管理结构化和非结构化、接入系统监控、接入数据质量统计等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>
                <a:solidFill>
                  <a:schemeClr val="tx1"/>
                </a:solidFill>
              </a:rPr>
              <a:t>可定制化</a:t>
            </a:r>
            <a:r>
              <a:rPr kumimoji="1" lang="en-US" altLang="zh-CN" dirty="0">
                <a:solidFill>
                  <a:schemeClr val="tx1"/>
                </a:solidFill>
              </a:rPr>
              <a:t>agent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dirty="0">
                <a:solidFill>
                  <a:schemeClr val="tx1"/>
                </a:solidFill>
              </a:rPr>
              <a:t>互联网数据采集</a:t>
            </a:r>
            <a:endParaRPr kumimoji="1" lang="en-US" altLang="zh-CN" dirty="0">
              <a:solidFill>
                <a:schemeClr val="tx1"/>
              </a:solidFill>
            </a:endParaRPr>
          </a:p>
          <a:p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85140-044B-4E23-AE66-5FEEEE42806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SYR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85140-044B-4E23-AE66-5FEEEE42806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</a:t>
            </a:r>
            <a:r>
              <a:rPr kumimoji="1" lang="zh-CN" altLang="en-US" dirty="0"/>
              <a:t>、完全自主可控 民主软件 </a:t>
            </a:r>
            <a:endParaRPr kumimoji="1" lang="en-US" altLang="zh-CN" dirty="0"/>
          </a:p>
          <a:p>
            <a:r>
              <a:rPr kumimoji="1" lang="en-US" altLang="zh-CN" dirty="0"/>
              <a:t>2</a:t>
            </a:r>
            <a:r>
              <a:rPr kumimoji="1" lang="zh-CN" altLang="en-US" dirty="0"/>
              <a:t>、猎豹移动是</a:t>
            </a:r>
            <a:r>
              <a:rPr kumimoji="1" lang="en-US" altLang="zh-CN" dirty="0"/>
              <a:t>Ai</a:t>
            </a:r>
            <a:r>
              <a:rPr kumimoji="1" lang="zh-CN" altLang="en-US" dirty="0"/>
              <a:t>机器人领先者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EA5AE-ED54-47C8-BF7D-9EFA4B7708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Jdbc</a:t>
            </a:r>
            <a:r>
              <a:rPr lang="zh-CN" altLang="en-US" dirty="0"/>
              <a:t>连接原始数据库</a:t>
            </a:r>
            <a:r>
              <a:rPr lang="en-US" altLang="zh-CN" dirty="0"/>
              <a:t>,</a:t>
            </a:r>
            <a:r>
              <a:rPr lang="zh-CN" altLang="en-US" dirty="0"/>
              <a:t>去读取客户变化的数据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EA5AE-ED54-47C8-BF7D-9EFA4B7708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KDW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是目前全球最快的新一代分析型数据库引擎，可以实现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PB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级大数据交互式查询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性能比传统数据仓库快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5-10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倍，比其他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 on Hadoop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引擎快几十倍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计算与存储分离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70000"/>
              </a:lnSpc>
              <a:buFont typeface="Helvetica" pitchFamily="34" charset="0"/>
              <a:buChar char="⁃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计算集群之间数据可以方便共享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70000"/>
              </a:lnSpc>
              <a:buFont typeface="Helvetica" pitchFamily="34" charset="0"/>
              <a:buChar char="⁃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相比传统数据库很大的一个优点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弹性扩展架构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70000"/>
              </a:lnSpc>
              <a:buFont typeface="Helvetica" pitchFamily="34" charset="0"/>
              <a:buChar char="⁃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增删节点时无需对数据进行重分布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70000"/>
              </a:lnSpc>
              <a:buFont typeface="Helvetica" pitchFamily="34" charset="0"/>
              <a:buChar char="⁃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系统可用性高，扩展性好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多级资源管理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70000"/>
              </a:lnSpc>
              <a:buFont typeface="Helvetica" pitchFamily="34" charset="0"/>
              <a:buChar char="⁃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支持全局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操作符多级别资源管理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70000"/>
              </a:lnSpc>
              <a:buFont typeface="Helvetica" pitchFamily="34" charset="0"/>
              <a:buChar char="⁃"/>
            </a:pP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Pay-as-you-go</a:t>
            </a: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全球第一个和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PaaS/Docker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云平台原生结合</a:t>
            </a: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70000"/>
              </a:lnSpc>
              <a:buFont typeface="Helvetica" pitchFamily="34" charset="0"/>
              <a:buChar char="⁃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PaaS/CaaS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云平台原生支持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支持与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Apache Hadoop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兼容的各大发行版本：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HDP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CDH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等等</a:t>
            </a: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存储基于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Apache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分布式文件系统</a:t>
            </a: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支持新一代可插拔存储框架，用户可以自己快速扩展新的外部数据源，比如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S3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支持访问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Hive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系统数据</a:t>
            </a: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ORC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外部存储格式，外部存储性能提升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10-50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</a:t>
            </a: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Tableau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生态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Zeppelin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等组件</a:t>
            </a: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Informatica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Kettle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生态主流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ETL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工具</a:t>
            </a: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Hadoop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标准</a:t>
            </a:r>
            <a:r>
              <a:rPr kumimoji="1"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ODPi</a:t>
            </a:r>
            <a:r>
              <a:rPr kumimoji="1"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发起者之一</a:t>
            </a:r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28600" indent="-228600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遵循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ANSI SQL-92, SQL-99, SQL-2003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标准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以及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OLAP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扩展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PostgreSQL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GPDB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语法兼容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支持事务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ACID</a:t>
            </a: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支持标准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JDBC, ODBC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连接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支持存储过程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(PL/</a:t>
            </a:r>
            <a:r>
              <a:rPr kumimoji="1"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pgSQL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PL/python et al)</a:t>
            </a: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支持混合工作负载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提供了存储、查询和修改空间数据的能力</a:t>
            </a: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70000"/>
              </a:lnSpc>
              <a:buFont typeface="Arial" panose="020B0604020202090204" pitchFamily="34" charset="0"/>
              <a:buChar char="•"/>
            </a:pPr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lvl="2" indent="457200" algn="l" defTabSz="913765"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2" indent="457200" algn="l" defTabSz="913765"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>
                <a:sym typeface="微软雅黑" panose="020B0503020204020204" pitchFamily="34" charset="-122"/>
              </a:rPr>
              <a:t>  提供了复杂网络环境下、异构数据源的数据接入和批量同步服务。在向导式，拖式的开发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2" indent="457200" algn="l" defTabSz="913765"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>
                <a:sym typeface="微软雅黑" panose="020B0503020204020204" pitchFamily="34" charset="-122"/>
              </a:rPr>
              <a:t>过程中通过数据清理，数据转换等，加强数据质量管理，最终实现分布在各个不同源中的数据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2" indent="457200" algn="l" defTabSz="913765"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>
                <a:sym typeface="微软雅黑" panose="020B0503020204020204" pitchFamily="34" charset="-122"/>
              </a:rPr>
              <a:t>高质量的汇总。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2" indent="457200" algn="l" defTabSz="913765"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>
                <a:sym typeface="微软雅黑" panose="020B0503020204020204" pitchFamily="34" charset="-122"/>
              </a:rPr>
              <a:t>1.多种不同类型数据源传输，有效整合分散的数据资产，解决数据孤岛问题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2" indent="457200" algn="l" defTabSz="913765"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>
                <a:sym typeface="微软雅黑" panose="020B0503020204020204" pitchFamily="34" charset="-122"/>
              </a:rPr>
              <a:t>2.向导式，拖拽式的开发方式实现数据计算逻辑设计，零代码开发，降低使用门槛，提升 开发效率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2" indent="457200" algn="l" defTabSz="913765"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dirty="0">
                <a:sym typeface="微软雅黑" panose="020B0503020204020204" pitchFamily="34" charset="-122"/>
              </a:rPr>
              <a:t>3.对无效数据，异常数据等脏数据进行清洗，规范化等，有效提成数据质产量 4.丰富的数据脱敏，加密等转换，加强数据安全合规 5.灵活的技术检核与业务检核配置，数据传输过程中进行数据质量全程监控并生成质量报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2" indent="457200" algn="l" defTabSz="913765">
              <a:defRPr sz="1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200" b="1" i="0" kern="1200" dirty="0">
              <a:solidFill>
                <a:schemeClr val="accent4"/>
              </a:solidFill>
              <a:effectLst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85140-044B-4E23-AE66-5FEEEE42806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82B32-881A-4DCD-9C6A-8A1D9FD75A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>
              <a:latin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SYR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85140-044B-4E23-AE66-5FEEEE42806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5D286-9E34-44B3-8E6E-8A2F92A9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SYR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85140-044B-4E23-AE66-5FEEEE42806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BM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8991" y="224483"/>
            <a:ext cx="11776805" cy="720000"/>
          </a:xfrm>
          <a:prstGeom prst="rect">
            <a:avLst/>
          </a:prstGeom>
        </p:spPr>
        <p:txBody>
          <a:bodyPr lIns="90000" numCol="1" spcCol="0" anchor="t">
            <a:no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页标题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495300"/>
            <a:ext cx="10515600" cy="81220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200" b="1" i="0">
                <a:solidFill>
                  <a:srgbClr val="FF0000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点击添加页标题</a:t>
            </a:r>
            <a:r>
              <a:rPr lang="en-US" altLang="zh-CN" dirty="0"/>
              <a:t>-42</a:t>
            </a:r>
            <a:r>
              <a:rPr lang="zh-CN" altLang="en-US" dirty="0"/>
              <a:t>号微软雅黑</a:t>
            </a:r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1" y="6479116"/>
            <a:ext cx="12190415" cy="268817"/>
            <a:chOff x="-1" y="6479116"/>
            <a:chExt cx="12190415" cy="268817"/>
          </a:xfrm>
        </p:grpSpPr>
        <p:sp>
          <p:nvSpPr>
            <p:cNvPr id="10" name="Shape 130"/>
            <p:cNvSpPr/>
            <p:nvPr userDrawn="1"/>
          </p:nvSpPr>
          <p:spPr>
            <a:xfrm>
              <a:off x="-1" y="6610776"/>
              <a:ext cx="12190415" cy="4571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</a:p>
          </p:txBody>
        </p:sp>
        <p:sp>
          <p:nvSpPr>
            <p:cNvPr id="11" name="Shape 131"/>
            <p:cNvSpPr/>
            <p:nvPr userDrawn="1"/>
          </p:nvSpPr>
          <p:spPr>
            <a:xfrm>
              <a:off x="10326506" y="6479116"/>
              <a:ext cx="1090794" cy="26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701" y="0"/>
                  </a:lnTo>
                  <a:lnTo>
                    <a:pt x="21600" y="0"/>
                  </a:lnTo>
                  <a:lnTo>
                    <a:pt x="18899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defRPr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pPr>
            </a:p>
          </p:txBody>
        </p:sp>
        <p:pic>
          <p:nvPicPr>
            <p:cNvPr id="12" name="image4.png" descr="business card2"/>
            <p:cNvPicPr>
              <a:picLocks noChangeAspect="1"/>
            </p:cNvPicPr>
            <p:nvPr userDrawn="1"/>
          </p:nvPicPr>
          <p:blipFill>
            <a:blip r:embed="rId2"/>
            <a:srcRect l="8798" t="60533" r="6259"/>
            <a:stretch>
              <a:fillRect/>
            </a:stretch>
          </p:blipFill>
          <p:spPr>
            <a:xfrm>
              <a:off x="10513574" y="6535463"/>
              <a:ext cx="716658" cy="196345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</p:grp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526890" y="3659254"/>
            <a:ext cx="7138220" cy="701731"/>
          </a:xfrm>
        </p:spPr>
        <p:txBody>
          <a:bodyPr wrap="square" anchor="t" anchorCtr="0">
            <a:spAutoFit/>
          </a:bodyPr>
          <a:lstStyle>
            <a:lvl1pPr algn="ctr">
              <a:defRPr strike="noStrike" spc="300"/>
            </a:lvl1pPr>
          </a:lstStyle>
          <a:p>
            <a:r>
              <a:rPr lang="zh-CN" altLang="en-US" dirty="0"/>
              <a:t>金山云标准演讲模板</a:t>
            </a:r>
            <a:endParaRPr lang="zh-CN" altLang="en-US" dirty="0"/>
          </a:p>
        </p:txBody>
      </p:sp>
      <p:sp>
        <p:nvSpPr>
          <p:cNvPr id="5" name="Freeform 205"/>
          <p:cNvSpPr>
            <a:spLocks noEditPoints="1"/>
          </p:cNvSpPr>
          <p:nvPr userDrawn="1"/>
        </p:nvSpPr>
        <p:spPr bwMode="auto">
          <a:xfrm>
            <a:off x="4459660" y="876249"/>
            <a:ext cx="3272680" cy="2463620"/>
          </a:xfrm>
          <a:custGeom>
            <a:avLst/>
            <a:gdLst>
              <a:gd name="T0" fmla="*/ 658 w 981"/>
              <a:gd name="T1" fmla="*/ 47 h 752"/>
              <a:gd name="T2" fmla="*/ 354 w 981"/>
              <a:gd name="T3" fmla="*/ 44 h 752"/>
              <a:gd name="T4" fmla="*/ 0 w 981"/>
              <a:gd name="T5" fmla="*/ 456 h 752"/>
              <a:gd name="T6" fmla="*/ 365 w 981"/>
              <a:gd name="T7" fmla="*/ 642 h 752"/>
              <a:gd name="T8" fmla="*/ 602 w 981"/>
              <a:gd name="T9" fmla="*/ 752 h 752"/>
              <a:gd name="T10" fmla="*/ 388 w 981"/>
              <a:gd name="T11" fmla="*/ 420 h 752"/>
              <a:gd name="T12" fmla="*/ 333 w 981"/>
              <a:gd name="T13" fmla="*/ 546 h 752"/>
              <a:gd name="T14" fmla="*/ 282 w 981"/>
              <a:gd name="T15" fmla="*/ 307 h 752"/>
              <a:gd name="T16" fmla="*/ 645 w 981"/>
              <a:gd name="T17" fmla="*/ 142 h 752"/>
              <a:gd name="T18" fmla="*/ 860 w 981"/>
              <a:gd name="T19" fmla="*/ 538 h 752"/>
              <a:gd name="T20" fmla="*/ 415 w 981"/>
              <a:gd name="T21" fmla="*/ 422 h 752"/>
              <a:gd name="T22" fmla="*/ 661 w 981"/>
              <a:gd name="T23" fmla="*/ 668 h 752"/>
              <a:gd name="T24" fmla="*/ 828 w 981"/>
              <a:gd name="T25" fmla="*/ 583 h 752"/>
              <a:gd name="T26" fmla="*/ 587 w 981"/>
              <a:gd name="T27" fmla="*/ 499 h 752"/>
              <a:gd name="T28" fmla="*/ 739 w 981"/>
              <a:gd name="T29" fmla="*/ 600 h 752"/>
              <a:gd name="T30" fmla="*/ 655 w 981"/>
              <a:gd name="T31" fmla="*/ 49 h 752"/>
              <a:gd name="T32" fmla="*/ 365 w 981"/>
              <a:gd name="T33" fmla="*/ 463 h 752"/>
              <a:gd name="T34" fmla="*/ 434 w 981"/>
              <a:gd name="T35" fmla="*/ 577 h 752"/>
              <a:gd name="T36" fmla="*/ 535 w 981"/>
              <a:gd name="T37" fmla="*/ 740 h 752"/>
              <a:gd name="T38" fmla="*/ 512 w 981"/>
              <a:gd name="T39" fmla="*/ 669 h 752"/>
              <a:gd name="T40" fmla="*/ 393 w 981"/>
              <a:gd name="T41" fmla="*/ 553 h 752"/>
              <a:gd name="T42" fmla="*/ 377 w 981"/>
              <a:gd name="T43" fmla="*/ 528 h 752"/>
              <a:gd name="T44" fmla="*/ 338 w 981"/>
              <a:gd name="T45" fmla="*/ 549 h 752"/>
              <a:gd name="T46" fmla="*/ 412 w 981"/>
              <a:gd name="T47" fmla="*/ 36 h 752"/>
              <a:gd name="T48" fmla="*/ 355 w 981"/>
              <a:gd name="T49" fmla="*/ 46 h 752"/>
              <a:gd name="T50" fmla="*/ 199 w 981"/>
              <a:gd name="T51" fmla="*/ 280 h 752"/>
              <a:gd name="T52" fmla="*/ 121 w 981"/>
              <a:gd name="T53" fmla="*/ 293 h 752"/>
              <a:gd name="T54" fmla="*/ 66 w 981"/>
              <a:gd name="T55" fmla="*/ 506 h 752"/>
              <a:gd name="T56" fmla="*/ 110 w 981"/>
              <a:gd name="T57" fmla="*/ 589 h 752"/>
              <a:gd name="T58" fmla="*/ 327 w 981"/>
              <a:gd name="T59" fmla="*/ 634 h 752"/>
              <a:gd name="T60" fmla="*/ 324 w 981"/>
              <a:gd name="T61" fmla="*/ 602 h 752"/>
              <a:gd name="T62" fmla="*/ 200 w 981"/>
              <a:gd name="T63" fmla="*/ 652 h 752"/>
              <a:gd name="T64" fmla="*/ 129 w 981"/>
              <a:gd name="T65" fmla="*/ 342 h 752"/>
              <a:gd name="T66" fmla="*/ 292 w 981"/>
              <a:gd name="T67" fmla="*/ 261 h 752"/>
              <a:gd name="T68" fmla="*/ 324 w 981"/>
              <a:gd name="T69" fmla="*/ 92 h 752"/>
              <a:gd name="T70" fmla="*/ 653 w 981"/>
              <a:gd name="T71" fmla="*/ 48 h 752"/>
              <a:gd name="T72" fmla="*/ 952 w 981"/>
              <a:gd name="T73" fmla="*/ 475 h 752"/>
              <a:gd name="T74" fmla="*/ 951 w 981"/>
              <a:gd name="T75" fmla="*/ 486 h 752"/>
              <a:gd name="T76" fmla="*/ 847 w 981"/>
              <a:gd name="T77" fmla="*/ 298 h 752"/>
              <a:gd name="T78" fmla="*/ 717 w 981"/>
              <a:gd name="T79" fmla="*/ 233 h 752"/>
              <a:gd name="T80" fmla="*/ 726 w 981"/>
              <a:gd name="T81" fmla="*/ 187 h 752"/>
              <a:gd name="T82" fmla="*/ 493 w 981"/>
              <a:gd name="T83" fmla="*/ 78 h 752"/>
              <a:gd name="T84" fmla="*/ 506 w 981"/>
              <a:gd name="T85" fmla="*/ 35 h 752"/>
              <a:gd name="T86" fmla="*/ 653 w 981"/>
              <a:gd name="T87" fmla="*/ 147 h 752"/>
              <a:gd name="T88" fmla="*/ 871 w 981"/>
              <a:gd name="T89" fmla="*/ 380 h 752"/>
              <a:gd name="T90" fmla="*/ 863 w 981"/>
              <a:gd name="T91" fmla="*/ 540 h 752"/>
              <a:gd name="T92" fmla="*/ 783 w 981"/>
              <a:gd name="T93" fmla="*/ 634 h 752"/>
              <a:gd name="T94" fmla="*/ 976 w 981"/>
              <a:gd name="T95" fmla="*/ 464 h 752"/>
              <a:gd name="T96" fmla="*/ 786 w 981"/>
              <a:gd name="T97" fmla="*/ 235 h 752"/>
              <a:gd name="T98" fmla="*/ 321 w 981"/>
              <a:gd name="T99" fmla="*/ 89 h 752"/>
              <a:gd name="T100" fmla="*/ 46 w 981"/>
              <a:gd name="T101" fmla="*/ 340 h 752"/>
              <a:gd name="T102" fmla="*/ 107 w 981"/>
              <a:gd name="T103" fmla="*/ 595 h 752"/>
              <a:gd name="T104" fmla="*/ 431 w 981"/>
              <a:gd name="T105" fmla="*/ 591 h 752"/>
              <a:gd name="T106" fmla="*/ 490 w 981"/>
              <a:gd name="T107" fmla="*/ 567 h 752"/>
              <a:gd name="T108" fmla="*/ 340 w 981"/>
              <a:gd name="T109" fmla="*/ 429 h 752"/>
              <a:gd name="T110" fmla="*/ 287 w 981"/>
              <a:gd name="T111" fmla="*/ 578 h 752"/>
              <a:gd name="T112" fmla="*/ 146 w 981"/>
              <a:gd name="T113" fmla="*/ 335 h 752"/>
              <a:gd name="T114" fmla="*/ 314 w 981"/>
              <a:gd name="T115" fmla="*/ 201 h 752"/>
              <a:gd name="T116" fmla="*/ 570 w 981"/>
              <a:gd name="T117" fmla="*/ 104 h 752"/>
              <a:gd name="T118" fmla="*/ 867 w 981"/>
              <a:gd name="T119" fmla="*/ 381 h 752"/>
              <a:gd name="T120" fmla="*/ 655 w 981"/>
              <a:gd name="T121" fmla="*/ 553 h 752"/>
              <a:gd name="T122" fmla="*/ 481 w 981"/>
              <a:gd name="T123" fmla="*/ 439 h 752"/>
              <a:gd name="T124" fmla="*/ 588 w 981"/>
              <a:gd name="T125" fmla="*/ 503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81" h="752">
                <a:moveTo>
                  <a:pt x="981" y="450"/>
                </a:moveTo>
                <a:cubicBezTo>
                  <a:pt x="981" y="448"/>
                  <a:pt x="980" y="447"/>
                  <a:pt x="979" y="447"/>
                </a:cubicBezTo>
                <a:cubicBezTo>
                  <a:pt x="967" y="423"/>
                  <a:pt x="967" y="423"/>
                  <a:pt x="967" y="423"/>
                </a:cubicBezTo>
                <a:cubicBezTo>
                  <a:pt x="968" y="422"/>
                  <a:pt x="968" y="421"/>
                  <a:pt x="968" y="420"/>
                </a:cubicBezTo>
                <a:cubicBezTo>
                  <a:pt x="969" y="418"/>
                  <a:pt x="967" y="416"/>
                  <a:pt x="965" y="416"/>
                </a:cubicBezTo>
                <a:cubicBezTo>
                  <a:pt x="965" y="416"/>
                  <a:pt x="965" y="416"/>
                  <a:pt x="964" y="416"/>
                </a:cubicBezTo>
                <a:cubicBezTo>
                  <a:pt x="936" y="333"/>
                  <a:pt x="936" y="333"/>
                  <a:pt x="936" y="333"/>
                </a:cubicBezTo>
                <a:cubicBezTo>
                  <a:pt x="938" y="332"/>
                  <a:pt x="939" y="330"/>
                  <a:pt x="939" y="328"/>
                </a:cubicBezTo>
                <a:cubicBezTo>
                  <a:pt x="939" y="325"/>
                  <a:pt x="937" y="323"/>
                  <a:pt x="934" y="323"/>
                </a:cubicBezTo>
                <a:cubicBezTo>
                  <a:pt x="933" y="323"/>
                  <a:pt x="932" y="323"/>
                  <a:pt x="931" y="323"/>
                </a:cubicBezTo>
                <a:cubicBezTo>
                  <a:pt x="888" y="274"/>
                  <a:pt x="888" y="274"/>
                  <a:pt x="888" y="274"/>
                </a:cubicBezTo>
                <a:cubicBezTo>
                  <a:pt x="888" y="274"/>
                  <a:pt x="889" y="273"/>
                  <a:pt x="889" y="273"/>
                </a:cubicBezTo>
                <a:cubicBezTo>
                  <a:pt x="889" y="272"/>
                  <a:pt x="888" y="271"/>
                  <a:pt x="887" y="271"/>
                </a:cubicBezTo>
                <a:cubicBezTo>
                  <a:pt x="886" y="271"/>
                  <a:pt x="885" y="271"/>
                  <a:pt x="885" y="272"/>
                </a:cubicBezTo>
                <a:cubicBezTo>
                  <a:pt x="787" y="233"/>
                  <a:pt x="787" y="233"/>
                  <a:pt x="787" y="233"/>
                </a:cubicBezTo>
                <a:cubicBezTo>
                  <a:pt x="787" y="233"/>
                  <a:pt x="787" y="232"/>
                  <a:pt x="787" y="232"/>
                </a:cubicBezTo>
                <a:cubicBezTo>
                  <a:pt x="787" y="229"/>
                  <a:pt x="785" y="226"/>
                  <a:pt x="782" y="226"/>
                </a:cubicBezTo>
                <a:cubicBezTo>
                  <a:pt x="781" y="226"/>
                  <a:pt x="781" y="227"/>
                  <a:pt x="781" y="227"/>
                </a:cubicBezTo>
                <a:cubicBezTo>
                  <a:pt x="735" y="131"/>
                  <a:pt x="735" y="131"/>
                  <a:pt x="735" y="131"/>
                </a:cubicBezTo>
                <a:cubicBezTo>
                  <a:pt x="735" y="130"/>
                  <a:pt x="736" y="130"/>
                  <a:pt x="736" y="129"/>
                </a:cubicBezTo>
                <a:cubicBezTo>
                  <a:pt x="736" y="128"/>
                  <a:pt x="735" y="127"/>
                  <a:pt x="734" y="127"/>
                </a:cubicBezTo>
                <a:cubicBezTo>
                  <a:pt x="733" y="127"/>
                  <a:pt x="733" y="127"/>
                  <a:pt x="732" y="128"/>
                </a:cubicBezTo>
                <a:cubicBezTo>
                  <a:pt x="658" y="48"/>
                  <a:pt x="658" y="48"/>
                  <a:pt x="658" y="48"/>
                </a:cubicBezTo>
                <a:cubicBezTo>
                  <a:pt x="658" y="47"/>
                  <a:pt x="658" y="47"/>
                  <a:pt x="658" y="47"/>
                </a:cubicBezTo>
                <a:cubicBezTo>
                  <a:pt x="658" y="46"/>
                  <a:pt x="657" y="45"/>
                  <a:pt x="656" y="45"/>
                </a:cubicBezTo>
                <a:cubicBezTo>
                  <a:pt x="655" y="45"/>
                  <a:pt x="655" y="45"/>
                  <a:pt x="654" y="45"/>
                </a:cubicBezTo>
                <a:cubicBezTo>
                  <a:pt x="595" y="17"/>
                  <a:pt x="595" y="17"/>
                  <a:pt x="595" y="17"/>
                </a:cubicBezTo>
                <a:cubicBezTo>
                  <a:pt x="595" y="17"/>
                  <a:pt x="595" y="16"/>
                  <a:pt x="595" y="16"/>
                </a:cubicBezTo>
                <a:cubicBezTo>
                  <a:pt x="595" y="13"/>
                  <a:pt x="593" y="11"/>
                  <a:pt x="590" y="10"/>
                </a:cubicBezTo>
                <a:cubicBezTo>
                  <a:pt x="587" y="10"/>
                  <a:pt x="585" y="12"/>
                  <a:pt x="584" y="14"/>
                </a:cubicBezTo>
                <a:cubicBezTo>
                  <a:pt x="474" y="5"/>
                  <a:pt x="474" y="5"/>
                  <a:pt x="474" y="5"/>
                </a:cubicBezTo>
                <a:cubicBezTo>
                  <a:pt x="474" y="2"/>
                  <a:pt x="472" y="0"/>
                  <a:pt x="469" y="0"/>
                </a:cubicBezTo>
                <a:cubicBezTo>
                  <a:pt x="466" y="0"/>
                  <a:pt x="463" y="2"/>
                  <a:pt x="463" y="5"/>
                </a:cubicBezTo>
                <a:cubicBezTo>
                  <a:pt x="463" y="5"/>
                  <a:pt x="463" y="5"/>
                  <a:pt x="463" y="5"/>
                </a:cubicBezTo>
                <a:cubicBezTo>
                  <a:pt x="403" y="15"/>
                  <a:pt x="403" y="15"/>
                  <a:pt x="403" y="15"/>
                </a:cubicBezTo>
                <a:cubicBezTo>
                  <a:pt x="403" y="14"/>
                  <a:pt x="402" y="14"/>
                  <a:pt x="402" y="14"/>
                </a:cubicBezTo>
                <a:cubicBezTo>
                  <a:pt x="401" y="13"/>
                  <a:pt x="400" y="14"/>
                  <a:pt x="400" y="14"/>
                </a:cubicBezTo>
                <a:cubicBezTo>
                  <a:pt x="400" y="14"/>
                  <a:pt x="400" y="14"/>
                  <a:pt x="400" y="14"/>
                </a:cubicBezTo>
                <a:cubicBezTo>
                  <a:pt x="400" y="14"/>
                  <a:pt x="400" y="14"/>
                  <a:pt x="400" y="14"/>
                </a:cubicBezTo>
                <a:cubicBezTo>
                  <a:pt x="400" y="14"/>
                  <a:pt x="399" y="15"/>
                  <a:pt x="399" y="15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57" y="42"/>
                  <a:pt x="357" y="42"/>
                  <a:pt x="357" y="42"/>
                </a:cubicBezTo>
                <a:cubicBezTo>
                  <a:pt x="357" y="42"/>
                  <a:pt x="357" y="42"/>
                  <a:pt x="357" y="42"/>
                </a:cubicBezTo>
                <a:cubicBezTo>
                  <a:pt x="357" y="41"/>
                  <a:pt x="357" y="41"/>
                  <a:pt x="357" y="41"/>
                </a:cubicBezTo>
                <a:cubicBezTo>
                  <a:pt x="356" y="42"/>
                  <a:pt x="356" y="42"/>
                  <a:pt x="356" y="42"/>
                </a:cubicBezTo>
                <a:cubicBezTo>
                  <a:pt x="356" y="42"/>
                  <a:pt x="356" y="41"/>
                  <a:pt x="356" y="41"/>
                </a:cubicBezTo>
                <a:cubicBezTo>
                  <a:pt x="355" y="41"/>
                  <a:pt x="354" y="42"/>
                  <a:pt x="354" y="43"/>
                </a:cubicBezTo>
                <a:cubicBezTo>
                  <a:pt x="354" y="44"/>
                  <a:pt x="354" y="44"/>
                  <a:pt x="354" y="44"/>
                </a:cubicBezTo>
                <a:cubicBezTo>
                  <a:pt x="286" y="97"/>
                  <a:pt x="286" y="97"/>
                  <a:pt x="286" y="97"/>
                </a:cubicBezTo>
                <a:cubicBezTo>
                  <a:pt x="285" y="96"/>
                  <a:pt x="284" y="96"/>
                  <a:pt x="283" y="96"/>
                </a:cubicBezTo>
                <a:cubicBezTo>
                  <a:pt x="280" y="96"/>
                  <a:pt x="278" y="98"/>
                  <a:pt x="278" y="101"/>
                </a:cubicBezTo>
                <a:cubicBezTo>
                  <a:pt x="278" y="102"/>
                  <a:pt x="278" y="103"/>
                  <a:pt x="279" y="104"/>
                </a:cubicBezTo>
                <a:cubicBezTo>
                  <a:pt x="245" y="145"/>
                  <a:pt x="245" y="145"/>
                  <a:pt x="245" y="145"/>
                </a:cubicBezTo>
                <a:cubicBezTo>
                  <a:pt x="244" y="145"/>
                  <a:pt x="243" y="144"/>
                  <a:pt x="242" y="144"/>
                </a:cubicBezTo>
                <a:cubicBezTo>
                  <a:pt x="239" y="144"/>
                  <a:pt x="237" y="147"/>
                  <a:pt x="237" y="150"/>
                </a:cubicBezTo>
                <a:cubicBezTo>
                  <a:pt x="237" y="152"/>
                  <a:pt x="238" y="153"/>
                  <a:pt x="239" y="154"/>
                </a:cubicBezTo>
                <a:cubicBezTo>
                  <a:pt x="222" y="188"/>
                  <a:pt x="222" y="188"/>
                  <a:pt x="222" y="188"/>
                </a:cubicBezTo>
                <a:cubicBezTo>
                  <a:pt x="211" y="213"/>
                  <a:pt x="211" y="213"/>
                  <a:pt x="211" y="213"/>
                </a:cubicBezTo>
                <a:cubicBezTo>
                  <a:pt x="210" y="212"/>
                  <a:pt x="210" y="212"/>
                  <a:pt x="209" y="212"/>
                </a:cubicBezTo>
                <a:cubicBezTo>
                  <a:pt x="206" y="212"/>
                  <a:pt x="204" y="215"/>
                  <a:pt x="204" y="218"/>
                </a:cubicBezTo>
                <a:cubicBezTo>
                  <a:pt x="204" y="218"/>
                  <a:pt x="204" y="218"/>
                  <a:pt x="204" y="219"/>
                </a:cubicBezTo>
                <a:cubicBezTo>
                  <a:pt x="153" y="237"/>
                  <a:pt x="153" y="237"/>
                  <a:pt x="153" y="237"/>
                </a:cubicBezTo>
                <a:cubicBezTo>
                  <a:pt x="152" y="237"/>
                  <a:pt x="152" y="237"/>
                  <a:pt x="151" y="237"/>
                </a:cubicBezTo>
                <a:cubicBezTo>
                  <a:pt x="150" y="236"/>
                  <a:pt x="149" y="237"/>
                  <a:pt x="149" y="238"/>
                </a:cubicBezTo>
                <a:cubicBezTo>
                  <a:pt x="149" y="239"/>
                  <a:pt x="149" y="239"/>
                  <a:pt x="149" y="239"/>
                </a:cubicBezTo>
                <a:cubicBezTo>
                  <a:pt x="50" y="331"/>
                  <a:pt x="50" y="331"/>
                  <a:pt x="50" y="331"/>
                </a:cubicBezTo>
                <a:cubicBezTo>
                  <a:pt x="49" y="330"/>
                  <a:pt x="48" y="330"/>
                  <a:pt x="47" y="330"/>
                </a:cubicBezTo>
                <a:cubicBezTo>
                  <a:pt x="44" y="330"/>
                  <a:pt x="41" y="332"/>
                  <a:pt x="41" y="335"/>
                </a:cubicBezTo>
                <a:cubicBezTo>
                  <a:pt x="41" y="337"/>
                  <a:pt x="43" y="339"/>
                  <a:pt x="44" y="340"/>
                </a:cubicBezTo>
                <a:cubicBezTo>
                  <a:pt x="6" y="450"/>
                  <a:pt x="6" y="450"/>
                  <a:pt x="6" y="450"/>
                </a:cubicBezTo>
                <a:cubicBezTo>
                  <a:pt x="6" y="450"/>
                  <a:pt x="6" y="450"/>
                  <a:pt x="5" y="450"/>
                </a:cubicBezTo>
                <a:cubicBezTo>
                  <a:pt x="2" y="450"/>
                  <a:pt x="0" y="453"/>
                  <a:pt x="0" y="456"/>
                </a:cubicBezTo>
                <a:cubicBezTo>
                  <a:pt x="0" y="458"/>
                  <a:pt x="2" y="461"/>
                  <a:pt x="5" y="461"/>
                </a:cubicBezTo>
                <a:cubicBezTo>
                  <a:pt x="6" y="461"/>
                  <a:pt x="6" y="461"/>
                  <a:pt x="6" y="461"/>
                </a:cubicBezTo>
                <a:cubicBezTo>
                  <a:pt x="27" y="545"/>
                  <a:pt x="27" y="545"/>
                  <a:pt x="27" y="545"/>
                </a:cubicBezTo>
                <a:cubicBezTo>
                  <a:pt x="27" y="545"/>
                  <a:pt x="27" y="545"/>
                  <a:pt x="27" y="545"/>
                </a:cubicBezTo>
                <a:cubicBezTo>
                  <a:pt x="25" y="543"/>
                  <a:pt x="25" y="543"/>
                  <a:pt x="25" y="543"/>
                </a:cubicBezTo>
                <a:cubicBezTo>
                  <a:pt x="27" y="545"/>
                  <a:pt x="27" y="545"/>
                  <a:pt x="27" y="545"/>
                </a:cubicBezTo>
                <a:cubicBezTo>
                  <a:pt x="26" y="545"/>
                  <a:pt x="26" y="546"/>
                  <a:pt x="26" y="546"/>
                </a:cubicBezTo>
                <a:cubicBezTo>
                  <a:pt x="26" y="547"/>
                  <a:pt x="27" y="548"/>
                  <a:pt x="28" y="548"/>
                </a:cubicBezTo>
                <a:cubicBezTo>
                  <a:pt x="29" y="548"/>
                  <a:pt x="29" y="548"/>
                  <a:pt x="29" y="548"/>
                </a:cubicBezTo>
                <a:cubicBezTo>
                  <a:pt x="109" y="642"/>
                  <a:pt x="109" y="642"/>
                  <a:pt x="109" y="642"/>
                </a:cubicBezTo>
                <a:cubicBezTo>
                  <a:pt x="109" y="642"/>
                  <a:pt x="108" y="643"/>
                  <a:pt x="108" y="643"/>
                </a:cubicBezTo>
                <a:cubicBezTo>
                  <a:pt x="108" y="644"/>
                  <a:pt x="109" y="645"/>
                  <a:pt x="110" y="645"/>
                </a:cubicBezTo>
                <a:cubicBezTo>
                  <a:pt x="111" y="645"/>
                  <a:pt x="112" y="645"/>
                  <a:pt x="112" y="644"/>
                </a:cubicBezTo>
                <a:cubicBezTo>
                  <a:pt x="152" y="656"/>
                  <a:pt x="152" y="656"/>
                  <a:pt x="152" y="656"/>
                </a:cubicBezTo>
                <a:cubicBezTo>
                  <a:pt x="152" y="656"/>
                  <a:pt x="152" y="657"/>
                  <a:pt x="152" y="657"/>
                </a:cubicBezTo>
                <a:cubicBezTo>
                  <a:pt x="152" y="660"/>
                  <a:pt x="154" y="662"/>
                  <a:pt x="157" y="662"/>
                </a:cubicBezTo>
                <a:cubicBezTo>
                  <a:pt x="159" y="662"/>
                  <a:pt x="161" y="661"/>
                  <a:pt x="162" y="659"/>
                </a:cubicBezTo>
                <a:cubicBezTo>
                  <a:pt x="265" y="681"/>
                  <a:pt x="265" y="681"/>
                  <a:pt x="265" y="681"/>
                </a:cubicBezTo>
                <a:cubicBezTo>
                  <a:pt x="265" y="681"/>
                  <a:pt x="266" y="681"/>
                  <a:pt x="266" y="682"/>
                </a:cubicBezTo>
                <a:cubicBezTo>
                  <a:pt x="264" y="684"/>
                  <a:pt x="264" y="684"/>
                  <a:pt x="264" y="684"/>
                </a:cubicBezTo>
                <a:cubicBezTo>
                  <a:pt x="266" y="682"/>
                  <a:pt x="266" y="682"/>
                  <a:pt x="266" y="682"/>
                </a:cubicBezTo>
                <a:cubicBezTo>
                  <a:pt x="267" y="682"/>
                  <a:pt x="267" y="682"/>
                  <a:pt x="267" y="683"/>
                </a:cubicBezTo>
                <a:cubicBezTo>
                  <a:pt x="268" y="683"/>
                  <a:pt x="269" y="682"/>
                  <a:pt x="269" y="681"/>
                </a:cubicBezTo>
                <a:cubicBezTo>
                  <a:pt x="365" y="642"/>
                  <a:pt x="365" y="642"/>
                  <a:pt x="365" y="642"/>
                </a:cubicBezTo>
                <a:cubicBezTo>
                  <a:pt x="365" y="643"/>
                  <a:pt x="366" y="643"/>
                  <a:pt x="366" y="643"/>
                </a:cubicBezTo>
                <a:cubicBezTo>
                  <a:pt x="368" y="643"/>
                  <a:pt x="369" y="642"/>
                  <a:pt x="369" y="641"/>
                </a:cubicBezTo>
                <a:cubicBezTo>
                  <a:pt x="369" y="641"/>
                  <a:pt x="369" y="640"/>
                  <a:pt x="368" y="640"/>
                </a:cubicBezTo>
                <a:cubicBezTo>
                  <a:pt x="387" y="600"/>
                  <a:pt x="387" y="600"/>
                  <a:pt x="387" y="600"/>
                </a:cubicBezTo>
                <a:cubicBezTo>
                  <a:pt x="388" y="600"/>
                  <a:pt x="388" y="600"/>
                  <a:pt x="389" y="600"/>
                </a:cubicBezTo>
                <a:cubicBezTo>
                  <a:pt x="392" y="600"/>
                  <a:pt x="394" y="598"/>
                  <a:pt x="394" y="595"/>
                </a:cubicBezTo>
                <a:cubicBezTo>
                  <a:pt x="394" y="593"/>
                  <a:pt x="393" y="591"/>
                  <a:pt x="391" y="590"/>
                </a:cubicBezTo>
                <a:cubicBezTo>
                  <a:pt x="397" y="562"/>
                  <a:pt x="397" y="562"/>
                  <a:pt x="397" y="562"/>
                </a:cubicBezTo>
                <a:cubicBezTo>
                  <a:pt x="397" y="562"/>
                  <a:pt x="397" y="562"/>
                  <a:pt x="397" y="562"/>
                </a:cubicBezTo>
                <a:cubicBezTo>
                  <a:pt x="398" y="562"/>
                  <a:pt x="399" y="561"/>
                  <a:pt x="400" y="561"/>
                </a:cubicBezTo>
                <a:cubicBezTo>
                  <a:pt x="425" y="593"/>
                  <a:pt x="425" y="593"/>
                  <a:pt x="425" y="593"/>
                </a:cubicBezTo>
                <a:cubicBezTo>
                  <a:pt x="423" y="595"/>
                  <a:pt x="422" y="598"/>
                  <a:pt x="422" y="600"/>
                </a:cubicBezTo>
                <a:cubicBezTo>
                  <a:pt x="422" y="606"/>
                  <a:pt x="426" y="610"/>
                  <a:pt x="431" y="610"/>
                </a:cubicBezTo>
                <a:cubicBezTo>
                  <a:pt x="432" y="610"/>
                  <a:pt x="433" y="610"/>
                  <a:pt x="434" y="609"/>
                </a:cubicBezTo>
                <a:cubicBezTo>
                  <a:pt x="462" y="663"/>
                  <a:pt x="462" y="663"/>
                  <a:pt x="462" y="663"/>
                </a:cubicBezTo>
                <a:cubicBezTo>
                  <a:pt x="461" y="664"/>
                  <a:pt x="460" y="666"/>
                  <a:pt x="460" y="668"/>
                </a:cubicBezTo>
                <a:cubicBezTo>
                  <a:pt x="460" y="671"/>
                  <a:pt x="462" y="673"/>
                  <a:pt x="465" y="673"/>
                </a:cubicBezTo>
                <a:cubicBezTo>
                  <a:pt x="466" y="673"/>
                  <a:pt x="467" y="673"/>
                  <a:pt x="468" y="672"/>
                </a:cubicBezTo>
                <a:cubicBezTo>
                  <a:pt x="534" y="741"/>
                  <a:pt x="534" y="741"/>
                  <a:pt x="534" y="741"/>
                </a:cubicBezTo>
                <a:cubicBezTo>
                  <a:pt x="533" y="742"/>
                  <a:pt x="533" y="743"/>
                  <a:pt x="533" y="744"/>
                </a:cubicBezTo>
                <a:cubicBezTo>
                  <a:pt x="533" y="747"/>
                  <a:pt x="535" y="749"/>
                  <a:pt x="538" y="749"/>
                </a:cubicBezTo>
                <a:cubicBezTo>
                  <a:pt x="541" y="749"/>
                  <a:pt x="543" y="747"/>
                  <a:pt x="543" y="745"/>
                </a:cubicBezTo>
                <a:cubicBezTo>
                  <a:pt x="601" y="750"/>
                  <a:pt x="601" y="750"/>
                  <a:pt x="601" y="750"/>
                </a:cubicBezTo>
                <a:cubicBezTo>
                  <a:pt x="601" y="751"/>
                  <a:pt x="602" y="752"/>
                  <a:pt x="602" y="752"/>
                </a:cubicBezTo>
                <a:cubicBezTo>
                  <a:pt x="604" y="752"/>
                  <a:pt x="605" y="751"/>
                  <a:pt x="605" y="750"/>
                </a:cubicBezTo>
                <a:cubicBezTo>
                  <a:pt x="605" y="750"/>
                  <a:pt x="605" y="750"/>
                  <a:pt x="605" y="750"/>
                </a:cubicBezTo>
                <a:cubicBezTo>
                  <a:pt x="684" y="720"/>
                  <a:pt x="684" y="720"/>
                  <a:pt x="684" y="720"/>
                </a:cubicBezTo>
                <a:cubicBezTo>
                  <a:pt x="684" y="720"/>
                  <a:pt x="685" y="720"/>
                  <a:pt x="685" y="720"/>
                </a:cubicBezTo>
                <a:cubicBezTo>
                  <a:pt x="686" y="720"/>
                  <a:pt x="687" y="719"/>
                  <a:pt x="688" y="718"/>
                </a:cubicBezTo>
                <a:cubicBezTo>
                  <a:pt x="688" y="717"/>
                  <a:pt x="687" y="716"/>
                  <a:pt x="686" y="716"/>
                </a:cubicBezTo>
                <a:cubicBezTo>
                  <a:pt x="685" y="716"/>
                  <a:pt x="684" y="716"/>
                  <a:pt x="684" y="717"/>
                </a:cubicBezTo>
                <a:cubicBezTo>
                  <a:pt x="605" y="712"/>
                  <a:pt x="605" y="712"/>
                  <a:pt x="605" y="712"/>
                </a:cubicBezTo>
                <a:cubicBezTo>
                  <a:pt x="605" y="707"/>
                  <a:pt x="601" y="703"/>
                  <a:pt x="595" y="703"/>
                </a:cubicBezTo>
                <a:cubicBezTo>
                  <a:pt x="594" y="703"/>
                  <a:pt x="592" y="703"/>
                  <a:pt x="590" y="704"/>
                </a:cubicBezTo>
                <a:cubicBezTo>
                  <a:pt x="544" y="644"/>
                  <a:pt x="544" y="644"/>
                  <a:pt x="544" y="644"/>
                </a:cubicBezTo>
                <a:cubicBezTo>
                  <a:pt x="545" y="643"/>
                  <a:pt x="546" y="642"/>
                  <a:pt x="546" y="640"/>
                </a:cubicBezTo>
                <a:cubicBezTo>
                  <a:pt x="546" y="637"/>
                  <a:pt x="543" y="635"/>
                  <a:pt x="541" y="635"/>
                </a:cubicBezTo>
                <a:cubicBezTo>
                  <a:pt x="540" y="635"/>
                  <a:pt x="539" y="635"/>
                  <a:pt x="538" y="635"/>
                </a:cubicBezTo>
                <a:cubicBezTo>
                  <a:pt x="493" y="566"/>
                  <a:pt x="493" y="566"/>
                  <a:pt x="493" y="566"/>
                </a:cubicBezTo>
                <a:cubicBezTo>
                  <a:pt x="494" y="565"/>
                  <a:pt x="495" y="564"/>
                  <a:pt x="495" y="562"/>
                </a:cubicBezTo>
                <a:cubicBezTo>
                  <a:pt x="495" y="559"/>
                  <a:pt x="493" y="556"/>
                  <a:pt x="490" y="556"/>
                </a:cubicBezTo>
                <a:cubicBezTo>
                  <a:pt x="489" y="556"/>
                  <a:pt x="488" y="557"/>
                  <a:pt x="487" y="557"/>
                </a:cubicBezTo>
                <a:cubicBezTo>
                  <a:pt x="447" y="495"/>
                  <a:pt x="447" y="495"/>
                  <a:pt x="447" y="495"/>
                </a:cubicBezTo>
                <a:cubicBezTo>
                  <a:pt x="449" y="494"/>
                  <a:pt x="449" y="492"/>
                  <a:pt x="449" y="491"/>
                </a:cubicBezTo>
                <a:cubicBezTo>
                  <a:pt x="449" y="488"/>
                  <a:pt x="447" y="485"/>
                  <a:pt x="444" y="485"/>
                </a:cubicBezTo>
                <a:cubicBezTo>
                  <a:pt x="443" y="485"/>
                  <a:pt x="442" y="486"/>
                  <a:pt x="441" y="486"/>
                </a:cubicBezTo>
                <a:cubicBezTo>
                  <a:pt x="387" y="423"/>
                  <a:pt x="387" y="423"/>
                  <a:pt x="387" y="423"/>
                </a:cubicBezTo>
                <a:cubicBezTo>
                  <a:pt x="387" y="422"/>
                  <a:pt x="388" y="421"/>
                  <a:pt x="388" y="420"/>
                </a:cubicBezTo>
                <a:cubicBezTo>
                  <a:pt x="388" y="418"/>
                  <a:pt x="386" y="416"/>
                  <a:pt x="384" y="416"/>
                </a:cubicBezTo>
                <a:cubicBezTo>
                  <a:pt x="382" y="416"/>
                  <a:pt x="381" y="417"/>
                  <a:pt x="380" y="418"/>
                </a:cubicBezTo>
                <a:cubicBezTo>
                  <a:pt x="366" y="409"/>
                  <a:pt x="366" y="409"/>
                  <a:pt x="366" y="409"/>
                </a:cubicBezTo>
                <a:cubicBezTo>
                  <a:pt x="366" y="409"/>
                  <a:pt x="366" y="409"/>
                  <a:pt x="366" y="409"/>
                </a:cubicBezTo>
                <a:cubicBezTo>
                  <a:pt x="366" y="409"/>
                  <a:pt x="366" y="409"/>
                  <a:pt x="366" y="408"/>
                </a:cubicBezTo>
                <a:cubicBezTo>
                  <a:pt x="366" y="408"/>
                  <a:pt x="366" y="408"/>
                  <a:pt x="366" y="408"/>
                </a:cubicBezTo>
                <a:cubicBezTo>
                  <a:pt x="366" y="408"/>
                  <a:pt x="366" y="408"/>
                  <a:pt x="366" y="408"/>
                </a:cubicBezTo>
                <a:cubicBezTo>
                  <a:pt x="366" y="408"/>
                  <a:pt x="365" y="407"/>
                  <a:pt x="364" y="407"/>
                </a:cubicBezTo>
                <a:cubicBezTo>
                  <a:pt x="363" y="407"/>
                  <a:pt x="363" y="407"/>
                  <a:pt x="362" y="408"/>
                </a:cubicBezTo>
                <a:cubicBezTo>
                  <a:pt x="321" y="408"/>
                  <a:pt x="321" y="408"/>
                  <a:pt x="321" y="408"/>
                </a:cubicBezTo>
                <a:cubicBezTo>
                  <a:pt x="320" y="407"/>
                  <a:pt x="320" y="406"/>
                  <a:pt x="319" y="406"/>
                </a:cubicBezTo>
                <a:cubicBezTo>
                  <a:pt x="318" y="406"/>
                  <a:pt x="317" y="407"/>
                  <a:pt x="317" y="408"/>
                </a:cubicBezTo>
                <a:cubicBezTo>
                  <a:pt x="316" y="409"/>
                  <a:pt x="317" y="410"/>
                  <a:pt x="318" y="410"/>
                </a:cubicBezTo>
                <a:cubicBezTo>
                  <a:pt x="319" y="410"/>
                  <a:pt x="319" y="410"/>
                  <a:pt x="319" y="410"/>
                </a:cubicBezTo>
                <a:cubicBezTo>
                  <a:pt x="333" y="429"/>
                  <a:pt x="333" y="429"/>
                  <a:pt x="333" y="429"/>
                </a:cubicBezTo>
                <a:cubicBezTo>
                  <a:pt x="332" y="430"/>
                  <a:pt x="331" y="431"/>
                  <a:pt x="331" y="433"/>
                </a:cubicBezTo>
                <a:cubicBezTo>
                  <a:pt x="331" y="436"/>
                  <a:pt x="334" y="438"/>
                  <a:pt x="337" y="438"/>
                </a:cubicBezTo>
                <a:cubicBezTo>
                  <a:pt x="337" y="438"/>
                  <a:pt x="337" y="438"/>
                  <a:pt x="338" y="438"/>
                </a:cubicBezTo>
                <a:cubicBezTo>
                  <a:pt x="349" y="465"/>
                  <a:pt x="349" y="465"/>
                  <a:pt x="349" y="465"/>
                </a:cubicBezTo>
                <a:cubicBezTo>
                  <a:pt x="348" y="465"/>
                  <a:pt x="348" y="465"/>
                  <a:pt x="348" y="466"/>
                </a:cubicBezTo>
                <a:cubicBezTo>
                  <a:pt x="348" y="467"/>
                  <a:pt x="348" y="467"/>
                  <a:pt x="349" y="468"/>
                </a:cubicBezTo>
                <a:cubicBezTo>
                  <a:pt x="338" y="539"/>
                  <a:pt x="338" y="539"/>
                  <a:pt x="338" y="539"/>
                </a:cubicBezTo>
                <a:cubicBezTo>
                  <a:pt x="335" y="539"/>
                  <a:pt x="333" y="541"/>
                  <a:pt x="333" y="544"/>
                </a:cubicBezTo>
                <a:cubicBezTo>
                  <a:pt x="333" y="545"/>
                  <a:pt x="333" y="546"/>
                  <a:pt x="333" y="546"/>
                </a:cubicBezTo>
                <a:cubicBezTo>
                  <a:pt x="290" y="575"/>
                  <a:pt x="290" y="575"/>
                  <a:pt x="290" y="575"/>
                </a:cubicBezTo>
                <a:cubicBezTo>
                  <a:pt x="289" y="575"/>
                  <a:pt x="289" y="575"/>
                  <a:pt x="289" y="575"/>
                </a:cubicBezTo>
                <a:cubicBezTo>
                  <a:pt x="287" y="574"/>
                  <a:pt x="286" y="575"/>
                  <a:pt x="286" y="576"/>
                </a:cubicBezTo>
                <a:cubicBezTo>
                  <a:pt x="286" y="576"/>
                  <a:pt x="286" y="576"/>
                  <a:pt x="286" y="576"/>
                </a:cubicBezTo>
                <a:cubicBezTo>
                  <a:pt x="236" y="593"/>
                  <a:pt x="236" y="593"/>
                  <a:pt x="236" y="593"/>
                </a:cubicBezTo>
                <a:cubicBezTo>
                  <a:pt x="235" y="591"/>
                  <a:pt x="233" y="590"/>
                  <a:pt x="231" y="590"/>
                </a:cubicBezTo>
                <a:cubicBezTo>
                  <a:pt x="229" y="590"/>
                  <a:pt x="227" y="591"/>
                  <a:pt x="226" y="593"/>
                </a:cubicBezTo>
                <a:cubicBezTo>
                  <a:pt x="167" y="572"/>
                  <a:pt x="167" y="572"/>
                  <a:pt x="167" y="572"/>
                </a:cubicBezTo>
                <a:cubicBezTo>
                  <a:pt x="168" y="572"/>
                  <a:pt x="168" y="571"/>
                  <a:pt x="168" y="571"/>
                </a:cubicBezTo>
                <a:cubicBezTo>
                  <a:pt x="168" y="568"/>
                  <a:pt x="165" y="566"/>
                  <a:pt x="162" y="566"/>
                </a:cubicBezTo>
                <a:cubicBezTo>
                  <a:pt x="161" y="566"/>
                  <a:pt x="161" y="566"/>
                  <a:pt x="160" y="566"/>
                </a:cubicBezTo>
                <a:cubicBezTo>
                  <a:pt x="98" y="481"/>
                  <a:pt x="98" y="481"/>
                  <a:pt x="98" y="481"/>
                </a:cubicBezTo>
                <a:cubicBezTo>
                  <a:pt x="99" y="481"/>
                  <a:pt x="99" y="480"/>
                  <a:pt x="99" y="480"/>
                </a:cubicBezTo>
                <a:cubicBezTo>
                  <a:pt x="99" y="479"/>
                  <a:pt x="98" y="478"/>
                  <a:pt x="97" y="478"/>
                </a:cubicBezTo>
                <a:cubicBezTo>
                  <a:pt x="95" y="427"/>
                  <a:pt x="95" y="427"/>
                  <a:pt x="95" y="427"/>
                </a:cubicBezTo>
                <a:cubicBezTo>
                  <a:pt x="98" y="426"/>
                  <a:pt x="100" y="424"/>
                  <a:pt x="100" y="421"/>
                </a:cubicBezTo>
                <a:cubicBezTo>
                  <a:pt x="100" y="420"/>
                  <a:pt x="99" y="418"/>
                  <a:pt x="98" y="417"/>
                </a:cubicBezTo>
                <a:cubicBezTo>
                  <a:pt x="135" y="349"/>
                  <a:pt x="135" y="349"/>
                  <a:pt x="135" y="349"/>
                </a:cubicBezTo>
                <a:cubicBezTo>
                  <a:pt x="136" y="350"/>
                  <a:pt x="137" y="350"/>
                  <a:pt x="139" y="350"/>
                </a:cubicBezTo>
                <a:cubicBezTo>
                  <a:pt x="144" y="350"/>
                  <a:pt x="148" y="346"/>
                  <a:pt x="148" y="340"/>
                </a:cubicBezTo>
                <a:cubicBezTo>
                  <a:pt x="148" y="340"/>
                  <a:pt x="148" y="339"/>
                  <a:pt x="148" y="339"/>
                </a:cubicBezTo>
                <a:cubicBezTo>
                  <a:pt x="273" y="305"/>
                  <a:pt x="273" y="305"/>
                  <a:pt x="273" y="305"/>
                </a:cubicBezTo>
                <a:cubicBezTo>
                  <a:pt x="274" y="307"/>
                  <a:pt x="275" y="308"/>
                  <a:pt x="278" y="308"/>
                </a:cubicBezTo>
                <a:cubicBezTo>
                  <a:pt x="279" y="308"/>
                  <a:pt x="281" y="308"/>
                  <a:pt x="282" y="307"/>
                </a:cubicBezTo>
                <a:cubicBezTo>
                  <a:pt x="308" y="324"/>
                  <a:pt x="308" y="324"/>
                  <a:pt x="308" y="324"/>
                </a:cubicBezTo>
                <a:cubicBezTo>
                  <a:pt x="300" y="278"/>
                  <a:pt x="300" y="278"/>
                  <a:pt x="300" y="278"/>
                </a:cubicBezTo>
                <a:cubicBezTo>
                  <a:pt x="304" y="277"/>
                  <a:pt x="307" y="273"/>
                  <a:pt x="307" y="269"/>
                </a:cubicBezTo>
                <a:cubicBezTo>
                  <a:pt x="307" y="264"/>
                  <a:pt x="305" y="261"/>
                  <a:pt x="301" y="260"/>
                </a:cubicBezTo>
                <a:cubicBezTo>
                  <a:pt x="316" y="201"/>
                  <a:pt x="316" y="201"/>
                  <a:pt x="316" y="201"/>
                </a:cubicBezTo>
                <a:cubicBezTo>
                  <a:pt x="316" y="201"/>
                  <a:pt x="316" y="201"/>
                  <a:pt x="317" y="201"/>
                </a:cubicBezTo>
                <a:cubicBezTo>
                  <a:pt x="319" y="201"/>
                  <a:pt x="322" y="199"/>
                  <a:pt x="322" y="196"/>
                </a:cubicBezTo>
                <a:cubicBezTo>
                  <a:pt x="322" y="194"/>
                  <a:pt x="321" y="193"/>
                  <a:pt x="320" y="192"/>
                </a:cubicBezTo>
                <a:cubicBezTo>
                  <a:pt x="348" y="152"/>
                  <a:pt x="348" y="152"/>
                  <a:pt x="348" y="152"/>
                </a:cubicBezTo>
                <a:cubicBezTo>
                  <a:pt x="348" y="152"/>
                  <a:pt x="348" y="152"/>
                  <a:pt x="348" y="152"/>
                </a:cubicBezTo>
                <a:cubicBezTo>
                  <a:pt x="349" y="152"/>
                  <a:pt x="350" y="151"/>
                  <a:pt x="350" y="150"/>
                </a:cubicBezTo>
                <a:cubicBezTo>
                  <a:pt x="350" y="150"/>
                  <a:pt x="350" y="149"/>
                  <a:pt x="350" y="149"/>
                </a:cubicBezTo>
                <a:cubicBezTo>
                  <a:pt x="403" y="105"/>
                  <a:pt x="403" y="105"/>
                  <a:pt x="403" y="105"/>
                </a:cubicBezTo>
                <a:cubicBezTo>
                  <a:pt x="404" y="106"/>
                  <a:pt x="405" y="106"/>
                  <a:pt x="407" y="106"/>
                </a:cubicBezTo>
                <a:cubicBezTo>
                  <a:pt x="409" y="106"/>
                  <a:pt x="412" y="104"/>
                  <a:pt x="412" y="102"/>
                </a:cubicBezTo>
                <a:cubicBezTo>
                  <a:pt x="489" y="85"/>
                  <a:pt x="489" y="85"/>
                  <a:pt x="489" y="85"/>
                </a:cubicBezTo>
                <a:cubicBezTo>
                  <a:pt x="490" y="87"/>
                  <a:pt x="491" y="88"/>
                  <a:pt x="493" y="88"/>
                </a:cubicBezTo>
                <a:cubicBezTo>
                  <a:pt x="495" y="88"/>
                  <a:pt x="497" y="87"/>
                  <a:pt x="498" y="86"/>
                </a:cubicBezTo>
                <a:cubicBezTo>
                  <a:pt x="569" y="106"/>
                  <a:pt x="569" y="106"/>
                  <a:pt x="569" y="106"/>
                </a:cubicBezTo>
                <a:cubicBezTo>
                  <a:pt x="569" y="106"/>
                  <a:pt x="569" y="106"/>
                  <a:pt x="569" y="106"/>
                </a:cubicBezTo>
                <a:cubicBezTo>
                  <a:pt x="569" y="109"/>
                  <a:pt x="571" y="111"/>
                  <a:pt x="574" y="112"/>
                </a:cubicBezTo>
                <a:cubicBezTo>
                  <a:pt x="576" y="112"/>
                  <a:pt x="578" y="111"/>
                  <a:pt x="579" y="109"/>
                </a:cubicBezTo>
                <a:cubicBezTo>
                  <a:pt x="645" y="140"/>
                  <a:pt x="645" y="140"/>
                  <a:pt x="645" y="140"/>
                </a:cubicBezTo>
                <a:cubicBezTo>
                  <a:pt x="645" y="140"/>
                  <a:pt x="645" y="141"/>
                  <a:pt x="645" y="142"/>
                </a:cubicBezTo>
                <a:cubicBezTo>
                  <a:pt x="645" y="144"/>
                  <a:pt x="647" y="147"/>
                  <a:pt x="650" y="147"/>
                </a:cubicBezTo>
                <a:cubicBezTo>
                  <a:pt x="651" y="147"/>
                  <a:pt x="651" y="147"/>
                  <a:pt x="651" y="147"/>
                </a:cubicBezTo>
                <a:cubicBezTo>
                  <a:pt x="681" y="254"/>
                  <a:pt x="681" y="254"/>
                  <a:pt x="681" y="254"/>
                </a:cubicBezTo>
                <a:cubicBezTo>
                  <a:pt x="680" y="255"/>
                  <a:pt x="678" y="257"/>
                  <a:pt x="678" y="259"/>
                </a:cubicBezTo>
                <a:cubicBezTo>
                  <a:pt x="678" y="262"/>
                  <a:pt x="680" y="264"/>
                  <a:pt x="683" y="264"/>
                </a:cubicBezTo>
                <a:cubicBezTo>
                  <a:pt x="678" y="333"/>
                  <a:pt x="678" y="333"/>
                  <a:pt x="678" y="333"/>
                </a:cubicBezTo>
                <a:cubicBezTo>
                  <a:pt x="675" y="333"/>
                  <a:pt x="673" y="336"/>
                  <a:pt x="673" y="338"/>
                </a:cubicBezTo>
                <a:cubicBezTo>
                  <a:pt x="673" y="341"/>
                  <a:pt x="675" y="344"/>
                  <a:pt x="678" y="344"/>
                </a:cubicBezTo>
                <a:cubicBezTo>
                  <a:pt x="681" y="344"/>
                  <a:pt x="684" y="341"/>
                  <a:pt x="684" y="338"/>
                </a:cubicBezTo>
                <a:cubicBezTo>
                  <a:pt x="684" y="338"/>
                  <a:pt x="684" y="338"/>
                  <a:pt x="684" y="338"/>
                </a:cubicBezTo>
                <a:cubicBezTo>
                  <a:pt x="744" y="322"/>
                  <a:pt x="744" y="322"/>
                  <a:pt x="744" y="322"/>
                </a:cubicBezTo>
                <a:cubicBezTo>
                  <a:pt x="744" y="323"/>
                  <a:pt x="745" y="323"/>
                  <a:pt x="745" y="323"/>
                </a:cubicBezTo>
                <a:cubicBezTo>
                  <a:pt x="746" y="323"/>
                  <a:pt x="747" y="323"/>
                  <a:pt x="747" y="322"/>
                </a:cubicBezTo>
                <a:cubicBezTo>
                  <a:pt x="769" y="323"/>
                  <a:pt x="769" y="323"/>
                  <a:pt x="769" y="323"/>
                </a:cubicBezTo>
                <a:cubicBezTo>
                  <a:pt x="770" y="326"/>
                  <a:pt x="772" y="328"/>
                  <a:pt x="775" y="328"/>
                </a:cubicBezTo>
                <a:cubicBezTo>
                  <a:pt x="776" y="328"/>
                  <a:pt x="778" y="327"/>
                  <a:pt x="779" y="326"/>
                </a:cubicBezTo>
                <a:cubicBezTo>
                  <a:pt x="866" y="382"/>
                  <a:pt x="866" y="382"/>
                  <a:pt x="866" y="382"/>
                </a:cubicBezTo>
                <a:cubicBezTo>
                  <a:pt x="866" y="382"/>
                  <a:pt x="866" y="383"/>
                  <a:pt x="865" y="383"/>
                </a:cubicBezTo>
                <a:cubicBezTo>
                  <a:pt x="865" y="385"/>
                  <a:pt x="867" y="387"/>
                  <a:pt x="869" y="387"/>
                </a:cubicBezTo>
                <a:cubicBezTo>
                  <a:pt x="869" y="387"/>
                  <a:pt x="869" y="387"/>
                  <a:pt x="869" y="387"/>
                </a:cubicBezTo>
                <a:cubicBezTo>
                  <a:pt x="887" y="466"/>
                  <a:pt x="887" y="466"/>
                  <a:pt x="887" y="466"/>
                </a:cubicBezTo>
                <a:cubicBezTo>
                  <a:pt x="883" y="467"/>
                  <a:pt x="880" y="471"/>
                  <a:pt x="880" y="475"/>
                </a:cubicBezTo>
                <a:cubicBezTo>
                  <a:pt x="880" y="479"/>
                  <a:pt x="882" y="482"/>
                  <a:pt x="885" y="483"/>
                </a:cubicBezTo>
                <a:cubicBezTo>
                  <a:pt x="860" y="538"/>
                  <a:pt x="860" y="538"/>
                  <a:pt x="860" y="538"/>
                </a:cubicBezTo>
                <a:cubicBezTo>
                  <a:pt x="859" y="538"/>
                  <a:pt x="859" y="538"/>
                  <a:pt x="858" y="538"/>
                </a:cubicBezTo>
                <a:cubicBezTo>
                  <a:pt x="855" y="538"/>
                  <a:pt x="853" y="540"/>
                  <a:pt x="853" y="543"/>
                </a:cubicBezTo>
                <a:cubicBezTo>
                  <a:pt x="853" y="544"/>
                  <a:pt x="853" y="545"/>
                  <a:pt x="854" y="546"/>
                </a:cubicBezTo>
                <a:cubicBezTo>
                  <a:pt x="831" y="567"/>
                  <a:pt x="831" y="567"/>
                  <a:pt x="831" y="567"/>
                </a:cubicBezTo>
                <a:cubicBezTo>
                  <a:pt x="829" y="565"/>
                  <a:pt x="827" y="564"/>
                  <a:pt x="825" y="564"/>
                </a:cubicBezTo>
                <a:cubicBezTo>
                  <a:pt x="819" y="564"/>
                  <a:pt x="815" y="569"/>
                  <a:pt x="815" y="574"/>
                </a:cubicBezTo>
                <a:cubicBezTo>
                  <a:pt x="704" y="584"/>
                  <a:pt x="704" y="584"/>
                  <a:pt x="704" y="584"/>
                </a:cubicBezTo>
                <a:cubicBezTo>
                  <a:pt x="704" y="582"/>
                  <a:pt x="702" y="580"/>
                  <a:pt x="699" y="580"/>
                </a:cubicBezTo>
                <a:cubicBezTo>
                  <a:pt x="697" y="580"/>
                  <a:pt x="696" y="581"/>
                  <a:pt x="695" y="583"/>
                </a:cubicBezTo>
                <a:cubicBezTo>
                  <a:pt x="656" y="551"/>
                  <a:pt x="656" y="551"/>
                  <a:pt x="656" y="551"/>
                </a:cubicBezTo>
                <a:cubicBezTo>
                  <a:pt x="656" y="550"/>
                  <a:pt x="657" y="550"/>
                  <a:pt x="657" y="549"/>
                </a:cubicBezTo>
                <a:cubicBezTo>
                  <a:pt x="657" y="546"/>
                  <a:pt x="654" y="543"/>
                  <a:pt x="651" y="543"/>
                </a:cubicBezTo>
                <a:cubicBezTo>
                  <a:pt x="651" y="543"/>
                  <a:pt x="650" y="544"/>
                  <a:pt x="649" y="544"/>
                </a:cubicBezTo>
                <a:cubicBezTo>
                  <a:pt x="565" y="432"/>
                  <a:pt x="565" y="432"/>
                  <a:pt x="565" y="432"/>
                </a:cubicBezTo>
                <a:cubicBezTo>
                  <a:pt x="566" y="431"/>
                  <a:pt x="567" y="430"/>
                  <a:pt x="567" y="429"/>
                </a:cubicBezTo>
                <a:cubicBezTo>
                  <a:pt x="567" y="426"/>
                  <a:pt x="564" y="423"/>
                  <a:pt x="562" y="423"/>
                </a:cubicBezTo>
                <a:cubicBezTo>
                  <a:pt x="560" y="423"/>
                  <a:pt x="558" y="424"/>
                  <a:pt x="557" y="426"/>
                </a:cubicBezTo>
                <a:cubicBezTo>
                  <a:pt x="513" y="405"/>
                  <a:pt x="513" y="405"/>
                  <a:pt x="513" y="405"/>
                </a:cubicBezTo>
                <a:cubicBezTo>
                  <a:pt x="513" y="404"/>
                  <a:pt x="513" y="403"/>
                  <a:pt x="513" y="402"/>
                </a:cubicBezTo>
                <a:cubicBezTo>
                  <a:pt x="513" y="397"/>
                  <a:pt x="509" y="393"/>
                  <a:pt x="504" y="393"/>
                </a:cubicBezTo>
                <a:cubicBezTo>
                  <a:pt x="498" y="393"/>
                  <a:pt x="494" y="397"/>
                  <a:pt x="494" y="402"/>
                </a:cubicBezTo>
                <a:cubicBezTo>
                  <a:pt x="494" y="403"/>
                  <a:pt x="494" y="403"/>
                  <a:pt x="494" y="404"/>
                </a:cubicBezTo>
                <a:cubicBezTo>
                  <a:pt x="418" y="425"/>
                  <a:pt x="418" y="425"/>
                  <a:pt x="418" y="425"/>
                </a:cubicBezTo>
                <a:cubicBezTo>
                  <a:pt x="418" y="424"/>
                  <a:pt x="416" y="422"/>
                  <a:pt x="415" y="422"/>
                </a:cubicBezTo>
                <a:cubicBezTo>
                  <a:pt x="412" y="422"/>
                  <a:pt x="410" y="424"/>
                  <a:pt x="410" y="427"/>
                </a:cubicBezTo>
                <a:cubicBezTo>
                  <a:pt x="410" y="427"/>
                  <a:pt x="410" y="427"/>
                  <a:pt x="410" y="427"/>
                </a:cubicBezTo>
                <a:cubicBezTo>
                  <a:pt x="410" y="427"/>
                  <a:pt x="410" y="427"/>
                  <a:pt x="410" y="427"/>
                </a:cubicBezTo>
                <a:cubicBezTo>
                  <a:pt x="410" y="427"/>
                  <a:pt x="410" y="427"/>
                  <a:pt x="410" y="427"/>
                </a:cubicBezTo>
                <a:cubicBezTo>
                  <a:pt x="411" y="429"/>
                  <a:pt x="412" y="431"/>
                  <a:pt x="415" y="431"/>
                </a:cubicBezTo>
                <a:cubicBezTo>
                  <a:pt x="416" y="431"/>
                  <a:pt x="418" y="430"/>
                  <a:pt x="418" y="429"/>
                </a:cubicBezTo>
                <a:cubicBezTo>
                  <a:pt x="477" y="439"/>
                  <a:pt x="477" y="439"/>
                  <a:pt x="477" y="439"/>
                </a:cubicBezTo>
                <a:cubicBezTo>
                  <a:pt x="478" y="439"/>
                  <a:pt x="478" y="440"/>
                  <a:pt x="479" y="440"/>
                </a:cubicBezTo>
                <a:cubicBezTo>
                  <a:pt x="480" y="440"/>
                  <a:pt x="480" y="440"/>
                  <a:pt x="480" y="440"/>
                </a:cubicBezTo>
                <a:cubicBezTo>
                  <a:pt x="507" y="467"/>
                  <a:pt x="507" y="467"/>
                  <a:pt x="507" y="467"/>
                </a:cubicBezTo>
                <a:cubicBezTo>
                  <a:pt x="507" y="468"/>
                  <a:pt x="507" y="468"/>
                  <a:pt x="507" y="468"/>
                </a:cubicBezTo>
                <a:cubicBezTo>
                  <a:pt x="507" y="469"/>
                  <a:pt x="508" y="470"/>
                  <a:pt x="509" y="470"/>
                </a:cubicBezTo>
                <a:cubicBezTo>
                  <a:pt x="509" y="470"/>
                  <a:pt x="510" y="470"/>
                  <a:pt x="510" y="470"/>
                </a:cubicBezTo>
                <a:cubicBezTo>
                  <a:pt x="537" y="511"/>
                  <a:pt x="537" y="511"/>
                  <a:pt x="537" y="511"/>
                </a:cubicBezTo>
                <a:cubicBezTo>
                  <a:pt x="536" y="512"/>
                  <a:pt x="535" y="513"/>
                  <a:pt x="535" y="515"/>
                </a:cubicBezTo>
                <a:cubicBezTo>
                  <a:pt x="535" y="518"/>
                  <a:pt x="538" y="520"/>
                  <a:pt x="541" y="520"/>
                </a:cubicBezTo>
                <a:cubicBezTo>
                  <a:pt x="541" y="520"/>
                  <a:pt x="542" y="520"/>
                  <a:pt x="543" y="519"/>
                </a:cubicBezTo>
                <a:cubicBezTo>
                  <a:pt x="603" y="607"/>
                  <a:pt x="603" y="607"/>
                  <a:pt x="603" y="607"/>
                </a:cubicBezTo>
                <a:cubicBezTo>
                  <a:pt x="603" y="607"/>
                  <a:pt x="603" y="607"/>
                  <a:pt x="603" y="608"/>
                </a:cubicBezTo>
                <a:cubicBezTo>
                  <a:pt x="602" y="609"/>
                  <a:pt x="603" y="610"/>
                  <a:pt x="605" y="610"/>
                </a:cubicBezTo>
                <a:cubicBezTo>
                  <a:pt x="605" y="610"/>
                  <a:pt x="605" y="610"/>
                  <a:pt x="606" y="610"/>
                </a:cubicBezTo>
                <a:cubicBezTo>
                  <a:pt x="656" y="659"/>
                  <a:pt x="656" y="659"/>
                  <a:pt x="656" y="659"/>
                </a:cubicBezTo>
                <a:cubicBezTo>
                  <a:pt x="656" y="660"/>
                  <a:pt x="655" y="661"/>
                  <a:pt x="655" y="662"/>
                </a:cubicBezTo>
                <a:cubicBezTo>
                  <a:pt x="655" y="665"/>
                  <a:pt x="658" y="668"/>
                  <a:pt x="661" y="668"/>
                </a:cubicBezTo>
                <a:cubicBezTo>
                  <a:pt x="663" y="668"/>
                  <a:pt x="665" y="666"/>
                  <a:pt x="665" y="665"/>
                </a:cubicBezTo>
                <a:cubicBezTo>
                  <a:pt x="714" y="679"/>
                  <a:pt x="714" y="679"/>
                  <a:pt x="714" y="679"/>
                </a:cubicBezTo>
                <a:cubicBezTo>
                  <a:pt x="714" y="679"/>
                  <a:pt x="714" y="680"/>
                  <a:pt x="714" y="681"/>
                </a:cubicBezTo>
                <a:cubicBezTo>
                  <a:pt x="714" y="686"/>
                  <a:pt x="718" y="690"/>
                  <a:pt x="724" y="690"/>
                </a:cubicBezTo>
                <a:cubicBezTo>
                  <a:pt x="729" y="690"/>
                  <a:pt x="733" y="686"/>
                  <a:pt x="733" y="681"/>
                </a:cubicBezTo>
                <a:cubicBezTo>
                  <a:pt x="770" y="679"/>
                  <a:pt x="770" y="679"/>
                  <a:pt x="770" y="679"/>
                </a:cubicBezTo>
                <a:cubicBezTo>
                  <a:pt x="770" y="682"/>
                  <a:pt x="772" y="684"/>
                  <a:pt x="775" y="684"/>
                </a:cubicBezTo>
                <a:cubicBezTo>
                  <a:pt x="778" y="684"/>
                  <a:pt x="780" y="681"/>
                  <a:pt x="780" y="678"/>
                </a:cubicBezTo>
                <a:cubicBezTo>
                  <a:pt x="780" y="678"/>
                  <a:pt x="780" y="678"/>
                  <a:pt x="780" y="678"/>
                </a:cubicBezTo>
                <a:cubicBezTo>
                  <a:pt x="861" y="655"/>
                  <a:pt x="861" y="655"/>
                  <a:pt x="861" y="655"/>
                </a:cubicBezTo>
                <a:cubicBezTo>
                  <a:pt x="862" y="656"/>
                  <a:pt x="864" y="658"/>
                  <a:pt x="866" y="658"/>
                </a:cubicBezTo>
                <a:cubicBezTo>
                  <a:pt x="869" y="658"/>
                  <a:pt x="871" y="655"/>
                  <a:pt x="871" y="652"/>
                </a:cubicBezTo>
                <a:cubicBezTo>
                  <a:pt x="871" y="651"/>
                  <a:pt x="871" y="650"/>
                  <a:pt x="870" y="649"/>
                </a:cubicBezTo>
                <a:cubicBezTo>
                  <a:pt x="954" y="571"/>
                  <a:pt x="954" y="571"/>
                  <a:pt x="954" y="571"/>
                </a:cubicBezTo>
                <a:cubicBezTo>
                  <a:pt x="954" y="571"/>
                  <a:pt x="954" y="571"/>
                  <a:pt x="955" y="571"/>
                </a:cubicBezTo>
                <a:cubicBezTo>
                  <a:pt x="956" y="571"/>
                  <a:pt x="957" y="571"/>
                  <a:pt x="957" y="569"/>
                </a:cubicBezTo>
                <a:cubicBezTo>
                  <a:pt x="957" y="569"/>
                  <a:pt x="956" y="568"/>
                  <a:pt x="956" y="568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81" y="451"/>
                  <a:pt x="981" y="450"/>
                  <a:pt x="981" y="450"/>
                </a:cubicBezTo>
                <a:close/>
                <a:moveTo>
                  <a:pt x="788" y="634"/>
                </a:moveTo>
                <a:cubicBezTo>
                  <a:pt x="787" y="634"/>
                  <a:pt x="787" y="634"/>
                  <a:pt x="787" y="634"/>
                </a:cubicBezTo>
                <a:cubicBezTo>
                  <a:pt x="819" y="581"/>
                  <a:pt x="819" y="581"/>
                  <a:pt x="819" y="581"/>
                </a:cubicBezTo>
                <a:cubicBezTo>
                  <a:pt x="820" y="583"/>
                  <a:pt x="822" y="583"/>
                  <a:pt x="825" y="583"/>
                </a:cubicBezTo>
                <a:cubicBezTo>
                  <a:pt x="826" y="583"/>
                  <a:pt x="827" y="583"/>
                  <a:pt x="828" y="583"/>
                </a:cubicBezTo>
                <a:cubicBezTo>
                  <a:pt x="863" y="648"/>
                  <a:pt x="863" y="648"/>
                  <a:pt x="863" y="648"/>
                </a:cubicBezTo>
                <a:cubicBezTo>
                  <a:pt x="862" y="649"/>
                  <a:pt x="861" y="650"/>
                  <a:pt x="861" y="650"/>
                </a:cubicBezTo>
                <a:lnTo>
                  <a:pt x="788" y="634"/>
                </a:lnTo>
                <a:close/>
                <a:moveTo>
                  <a:pt x="726" y="672"/>
                </a:moveTo>
                <a:cubicBezTo>
                  <a:pt x="738" y="611"/>
                  <a:pt x="738" y="611"/>
                  <a:pt x="738" y="611"/>
                </a:cubicBezTo>
                <a:cubicBezTo>
                  <a:pt x="738" y="611"/>
                  <a:pt x="738" y="611"/>
                  <a:pt x="739" y="611"/>
                </a:cubicBezTo>
                <a:cubicBezTo>
                  <a:pt x="739" y="611"/>
                  <a:pt x="740" y="611"/>
                  <a:pt x="740" y="611"/>
                </a:cubicBezTo>
                <a:cubicBezTo>
                  <a:pt x="772" y="674"/>
                  <a:pt x="772" y="674"/>
                  <a:pt x="772" y="674"/>
                </a:cubicBezTo>
                <a:cubicBezTo>
                  <a:pt x="770" y="675"/>
                  <a:pt x="770" y="676"/>
                  <a:pt x="769" y="678"/>
                </a:cubicBezTo>
                <a:cubicBezTo>
                  <a:pt x="733" y="679"/>
                  <a:pt x="733" y="679"/>
                  <a:pt x="733" y="679"/>
                </a:cubicBezTo>
                <a:cubicBezTo>
                  <a:pt x="733" y="676"/>
                  <a:pt x="730" y="673"/>
                  <a:pt x="726" y="672"/>
                </a:cubicBezTo>
                <a:close/>
                <a:moveTo>
                  <a:pt x="605" y="606"/>
                </a:moveTo>
                <a:cubicBezTo>
                  <a:pt x="589" y="503"/>
                  <a:pt x="589" y="503"/>
                  <a:pt x="589" y="503"/>
                </a:cubicBezTo>
                <a:cubicBezTo>
                  <a:pt x="647" y="546"/>
                  <a:pt x="647" y="546"/>
                  <a:pt x="647" y="546"/>
                </a:cubicBezTo>
                <a:cubicBezTo>
                  <a:pt x="646" y="547"/>
                  <a:pt x="646" y="548"/>
                  <a:pt x="646" y="549"/>
                </a:cubicBezTo>
                <a:cubicBezTo>
                  <a:pt x="646" y="550"/>
                  <a:pt x="647" y="551"/>
                  <a:pt x="648" y="552"/>
                </a:cubicBezTo>
                <a:cubicBezTo>
                  <a:pt x="605" y="606"/>
                  <a:pt x="605" y="606"/>
                  <a:pt x="605" y="606"/>
                </a:cubicBezTo>
                <a:cubicBezTo>
                  <a:pt x="605" y="606"/>
                  <a:pt x="605" y="606"/>
                  <a:pt x="605" y="606"/>
                </a:cubicBezTo>
                <a:close/>
                <a:moveTo>
                  <a:pt x="545" y="512"/>
                </a:moveTo>
                <a:cubicBezTo>
                  <a:pt x="545" y="511"/>
                  <a:pt x="544" y="510"/>
                  <a:pt x="543" y="510"/>
                </a:cubicBezTo>
                <a:cubicBezTo>
                  <a:pt x="561" y="434"/>
                  <a:pt x="561" y="434"/>
                  <a:pt x="561" y="434"/>
                </a:cubicBezTo>
                <a:cubicBezTo>
                  <a:pt x="561" y="434"/>
                  <a:pt x="561" y="434"/>
                  <a:pt x="562" y="434"/>
                </a:cubicBezTo>
                <a:cubicBezTo>
                  <a:pt x="562" y="434"/>
                  <a:pt x="562" y="434"/>
                  <a:pt x="563" y="434"/>
                </a:cubicBezTo>
                <a:cubicBezTo>
                  <a:pt x="587" y="499"/>
                  <a:pt x="587" y="499"/>
                  <a:pt x="587" y="499"/>
                </a:cubicBezTo>
                <a:cubicBezTo>
                  <a:pt x="587" y="500"/>
                  <a:pt x="586" y="500"/>
                  <a:pt x="586" y="501"/>
                </a:cubicBezTo>
                <a:lnTo>
                  <a:pt x="545" y="512"/>
                </a:lnTo>
                <a:close/>
                <a:moveTo>
                  <a:pt x="607" y="607"/>
                </a:moveTo>
                <a:cubicBezTo>
                  <a:pt x="649" y="553"/>
                  <a:pt x="649" y="553"/>
                  <a:pt x="649" y="553"/>
                </a:cubicBezTo>
                <a:cubicBezTo>
                  <a:pt x="650" y="554"/>
                  <a:pt x="650" y="554"/>
                  <a:pt x="651" y="554"/>
                </a:cubicBezTo>
                <a:cubicBezTo>
                  <a:pt x="659" y="657"/>
                  <a:pt x="659" y="657"/>
                  <a:pt x="659" y="657"/>
                </a:cubicBezTo>
                <a:cubicBezTo>
                  <a:pt x="659" y="657"/>
                  <a:pt x="658" y="658"/>
                  <a:pt x="658" y="658"/>
                </a:cubicBezTo>
                <a:cubicBezTo>
                  <a:pt x="607" y="609"/>
                  <a:pt x="607" y="609"/>
                  <a:pt x="607" y="609"/>
                </a:cubicBezTo>
                <a:cubicBezTo>
                  <a:pt x="607" y="608"/>
                  <a:pt x="607" y="608"/>
                  <a:pt x="607" y="608"/>
                </a:cubicBezTo>
                <a:cubicBezTo>
                  <a:pt x="607" y="608"/>
                  <a:pt x="607" y="607"/>
                  <a:pt x="607" y="607"/>
                </a:cubicBezTo>
                <a:close/>
                <a:moveTo>
                  <a:pt x="664" y="658"/>
                </a:moveTo>
                <a:cubicBezTo>
                  <a:pt x="698" y="590"/>
                  <a:pt x="698" y="590"/>
                  <a:pt x="698" y="590"/>
                </a:cubicBezTo>
                <a:cubicBezTo>
                  <a:pt x="699" y="590"/>
                  <a:pt x="699" y="591"/>
                  <a:pt x="699" y="591"/>
                </a:cubicBezTo>
                <a:cubicBezTo>
                  <a:pt x="701" y="591"/>
                  <a:pt x="703" y="589"/>
                  <a:pt x="704" y="588"/>
                </a:cubicBezTo>
                <a:cubicBezTo>
                  <a:pt x="734" y="604"/>
                  <a:pt x="734" y="604"/>
                  <a:pt x="734" y="604"/>
                </a:cubicBezTo>
                <a:cubicBezTo>
                  <a:pt x="733" y="605"/>
                  <a:pt x="733" y="605"/>
                  <a:pt x="733" y="606"/>
                </a:cubicBezTo>
                <a:cubicBezTo>
                  <a:pt x="733" y="607"/>
                  <a:pt x="733" y="607"/>
                  <a:pt x="734" y="608"/>
                </a:cubicBezTo>
                <a:cubicBezTo>
                  <a:pt x="664" y="659"/>
                  <a:pt x="664" y="659"/>
                  <a:pt x="664" y="659"/>
                </a:cubicBezTo>
                <a:cubicBezTo>
                  <a:pt x="664" y="658"/>
                  <a:pt x="664" y="658"/>
                  <a:pt x="664" y="658"/>
                </a:cubicBezTo>
                <a:close/>
                <a:moveTo>
                  <a:pt x="705" y="586"/>
                </a:moveTo>
                <a:cubicBezTo>
                  <a:pt x="815" y="575"/>
                  <a:pt x="815" y="575"/>
                  <a:pt x="815" y="575"/>
                </a:cubicBezTo>
                <a:cubicBezTo>
                  <a:pt x="815" y="576"/>
                  <a:pt x="815" y="576"/>
                  <a:pt x="815" y="576"/>
                </a:cubicBezTo>
                <a:cubicBezTo>
                  <a:pt x="743" y="603"/>
                  <a:pt x="743" y="603"/>
                  <a:pt x="743" y="603"/>
                </a:cubicBezTo>
                <a:cubicBezTo>
                  <a:pt x="742" y="602"/>
                  <a:pt x="741" y="600"/>
                  <a:pt x="739" y="600"/>
                </a:cubicBezTo>
                <a:cubicBezTo>
                  <a:pt x="737" y="600"/>
                  <a:pt x="735" y="601"/>
                  <a:pt x="734" y="603"/>
                </a:cubicBezTo>
                <a:cubicBezTo>
                  <a:pt x="704" y="586"/>
                  <a:pt x="704" y="586"/>
                  <a:pt x="704" y="586"/>
                </a:cubicBezTo>
                <a:cubicBezTo>
                  <a:pt x="704" y="586"/>
                  <a:pt x="705" y="586"/>
                  <a:pt x="705" y="586"/>
                </a:cubicBezTo>
                <a:close/>
                <a:moveTo>
                  <a:pt x="746" y="319"/>
                </a:moveTo>
                <a:cubicBezTo>
                  <a:pt x="739" y="291"/>
                  <a:pt x="739" y="291"/>
                  <a:pt x="739" y="291"/>
                </a:cubicBezTo>
                <a:cubicBezTo>
                  <a:pt x="742" y="290"/>
                  <a:pt x="745" y="287"/>
                  <a:pt x="745" y="283"/>
                </a:cubicBezTo>
                <a:cubicBezTo>
                  <a:pt x="790" y="280"/>
                  <a:pt x="790" y="280"/>
                  <a:pt x="790" y="280"/>
                </a:cubicBezTo>
                <a:cubicBezTo>
                  <a:pt x="790" y="280"/>
                  <a:pt x="790" y="280"/>
                  <a:pt x="791" y="280"/>
                </a:cubicBezTo>
                <a:cubicBezTo>
                  <a:pt x="776" y="318"/>
                  <a:pt x="776" y="318"/>
                  <a:pt x="776" y="318"/>
                </a:cubicBezTo>
                <a:cubicBezTo>
                  <a:pt x="775" y="317"/>
                  <a:pt x="775" y="317"/>
                  <a:pt x="775" y="317"/>
                </a:cubicBezTo>
                <a:cubicBezTo>
                  <a:pt x="772" y="317"/>
                  <a:pt x="770" y="319"/>
                  <a:pt x="770" y="322"/>
                </a:cubicBezTo>
                <a:cubicBezTo>
                  <a:pt x="748" y="320"/>
                  <a:pt x="748" y="320"/>
                  <a:pt x="748" y="320"/>
                </a:cubicBezTo>
                <a:cubicBezTo>
                  <a:pt x="747" y="320"/>
                  <a:pt x="747" y="319"/>
                  <a:pt x="746" y="319"/>
                </a:cubicBezTo>
                <a:close/>
                <a:moveTo>
                  <a:pt x="681" y="334"/>
                </a:moveTo>
                <a:cubicBezTo>
                  <a:pt x="681" y="334"/>
                  <a:pt x="680" y="334"/>
                  <a:pt x="680" y="333"/>
                </a:cubicBezTo>
                <a:cubicBezTo>
                  <a:pt x="684" y="264"/>
                  <a:pt x="684" y="264"/>
                  <a:pt x="684" y="264"/>
                </a:cubicBezTo>
                <a:cubicBezTo>
                  <a:pt x="686" y="264"/>
                  <a:pt x="687" y="263"/>
                  <a:pt x="688" y="262"/>
                </a:cubicBezTo>
                <a:cubicBezTo>
                  <a:pt x="727" y="279"/>
                  <a:pt x="727" y="279"/>
                  <a:pt x="727" y="279"/>
                </a:cubicBezTo>
                <a:cubicBezTo>
                  <a:pt x="726" y="280"/>
                  <a:pt x="726" y="281"/>
                  <a:pt x="726" y="282"/>
                </a:cubicBezTo>
                <a:cubicBezTo>
                  <a:pt x="726" y="285"/>
                  <a:pt x="727" y="286"/>
                  <a:pt x="728" y="288"/>
                </a:cubicBezTo>
                <a:lnTo>
                  <a:pt x="681" y="334"/>
                </a:lnTo>
                <a:close/>
                <a:moveTo>
                  <a:pt x="580" y="106"/>
                </a:moveTo>
                <a:cubicBezTo>
                  <a:pt x="580" y="105"/>
                  <a:pt x="580" y="104"/>
                  <a:pt x="579" y="104"/>
                </a:cubicBezTo>
                <a:cubicBezTo>
                  <a:pt x="655" y="49"/>
                  <a:pt x="655" y="49"/>
                  <a:pt x="655" y="49"/>
                </a:cubicBezTo>
                <a:cubicBezTo>
                  <a:pt x="655" y="49"/>
                  <a:pt x="655" y="49"/>
                  <a:pt x="656" y="49"/>
                </a:cubicBezTo>
                <a:cubicBezTo>
                  <a:pt x="656" y="49"/>
                  <a:pt x="656" y="49"/>
                  <a:pt x="656" y="49"/>
                </a:cubicBezTo>
                <a:cubicBezTo>
                  <a:pt x="684" y="114"/>
                  <a:pt x="684" y="114"/>
                  <a:pt x="684" y="114"/>
                </a:cubicBezTo>
                <a:cubicBezTo>
                  <a:pt x="684" y="114"/>
                  <a:pt x="684" y="114"/>
                  <a:pt x="683" y="114"/>
                </a:cubicBezTo>
                <a:lnTo>
                  <a:pt x="580" y="106"/>
                </a:lnTo>
                <a:close/>
                <a:moveTo>
                  <a:pt x="157" y="569"/>
                </a:moveTo>
                <a:cubicBezTo>
                  <a:pt x="157" y="570"/>
                  <a:pt x="157" y="570"/>
                  <a:pt x="157" y="571"/>
                </a:cubicBezTo>
                <a:cubicBezTo>
                  <a:pt x="157" y="571"/>
                  <a:pt x="157" y="571"/>
                  <a:pt x="157" y="572"/>
                </a:cubicBezTo>
                <a:cubicBezTo>
                  <a:pt x="110" y="587"/>
                  <a:pt x="110" y="587"/>
                  <a:pt x="110" y="587"/>
                </a:cubicBezTo>
                <a:cubicBezTo>
                  <a:pt x="109" y="586"/>
                  <a:pt x="107" y="584"/>
                  <a:pt x="105" y="584"/>
                </a:cubicBezTo>
                <a:cubicBezTo>
                  <a:pt x="105" y="584"/>
                  <a:pt x="105" y="584"/>
                  <a:pt x="105" y="584"/>
                </a:cubicBezTo>
                <a:cubicBezTo>
                  <a:pt x="98" y="543"/>
                  <a:pt x="98" y="543"/>
                  <a:pt x="98" y="543"/>
                </a:cubicBezTo>
                <a:cubicBezTo>
                  <a:pt x="98" y="543"/>
                  <a:pt x="98" y="542"/>
                  <a:pt x="98" y="542"/>
                </a:cubicBezTo>
                <a:lnTo>
                  <a:pt x="157" y="569"/>
                </a:lnTo>
                <a:close/>
                <a:moveTo>
                  <a:pt x="323" y="600"/>
                </a:moveTo>
                <a:cubicBezTo>
                  <a:pt x="323" y="600"/>
                  <a:pt x="323" y="600"/>
                  <a:pt x="323" y="600"/>
                </a:cubicBezTo>
                <a:cubicBezTo>
                  <a:pt x="323" y="601"/>
                  <a:pt x="323" y="601"/>
                  <a:pt x="323" y="601"/>
                </a:cubicBezTo>
                <a:cubicBezTo>
                  <a:pt x="291" y="642"/>
                  <a:pt x="291" y="642"/>
                  <a:pt x="291" y="642"/>
                </a:cubicBezTo>
                <a:cubicBezTo>
                  <a:pt x="290" y="641"/>
                  <a:pt x="290" y="641"/>
                  <a:pt x="289" y="641"/>
                </a:cubicBezTo>
                <a:cubicBezTo>
                  <a:pt x="289" y="579"/>
                  <a:pt x="289" y="579"/>
                  <a:pt x="289" y="579"/>
                </a:cubicBezTo>
                <a:cubicBezTo>
                  <a:pt x="289" y="579"/>
                  <a:pt x="289" y="578"/>
                  <a:pt x="290" y="578"/>
                </a:cubicBezTo>
                <a:lnTo>
                  <a:pt x="323" y="600"/>
                </a:lnTo>
                <a:close/>
                <a:moveTo>
                  <a:pt x="352" y="466"/>
                </a:moveTo>
                <a:cubicBezTo>
                  <a:pt x="365" y="463"/>
                  <a:pt x="365" y="463"/>
                  <a:pt x="365" y="463"/>
                </a:cubicBezTo>
                <a:cubicBezTo>
                  <a:pt x="365" y="463"/>
                  <a:pt x="366" y="463"/>
                  <a:pt x="366" y="464"/>
                </a:cubicBezTo>
                <a:cubicBezTo>
                  <a:pt x="375" y="524"/>
                  <a:pt x="375" y="524"/>
                  <a:pt x="375" y="524"/>
                </a:cubicBezTo>
                <a:cubicBezTo>
                  <a:pt x="351" y="468"/>
                  <a:pt x="351" y="468"/>
                  <a:pt x="351" y="468"/>
                </a:cubicBezTo>
                <a:cubicBezTo>
                  <a:pt x="352" y="467"/>
                  <a:pt x="352" y="467"/>
                  <a:pt x="352" y="466"/>
                </a:cubicBezTo>
                <a:close/>
                <a:moveTo>
                  <a:pt x="341" y="430"/>
                </a:moveTo>
                <a:cubicBezTo>
                  <a:pt x="363" y="411"/>
                  <a:pt x="363" y="411"/>
                  <a:pt x="363" y="411"/>
                </a:cubicBezTo>
                <a:cubicBezTo>
                  <a:pt x="363" y="411"/>
                  <a:pt x="363" y="411"/>
                  <a:pt x="363" y="411"/>
                </a:cubicBezTo>
                <a:cubicBezTo>
                  <a:pt x="366" y="460"/>
                  <a:pt x="366" y="460"/>
                  <a:pt x="366" y="460"/>
                </a:cubicBezTo>
                <a:cubicBezTo>
                  <a:pt x="341" y="436"/>
                  <a:pt x="341" y="436"/>
                  <a:pt x="341" y="436"/>
                </a:cubicBezTo>
                <a:cubicBezTo>
                  <a:pt x="341" y="435"/>
                  <a:pt x="342" y="434"/>
                  <a:pt x="342" y="433"/>
                </a:cubicBezTo>
                <a:cubicBezTo>
                  <a:pt x="342" y="432"/>
                  <a:pt x="342" y="431"/>
                  <a:pt x="341" y="430"/>
                </a:cubicBezTo>
                <a:close/>
                <a:moveTo>
                  <a:pt x="384" y="424"/>
                </a:moveTo>
                <a:cubicBezTo>
                  <a:pt x="384" y="424"/>
                  <a:pt x="385" y="424"/>
                  <a:pt x="386" y="424"/>
                </a:cubicBezTo>
                <a:cubicBezTo>
                  <a:pt x="440" y="487"/>
                  <a:pt x="440" y="487"/>
                  <a:pt x="440" y="487"/>
                </a:cubicBezTo>
                <a:cubicBezTo>
                  <a:pt x="440" y="487"/>
                  <a:pt x="440" y="488"/>
                  <a:pt x="439" y="488"/>
                </a:cubicBezTo>
                <a:cubicBezTo>
                  <a:pt x="369" y="462"/>
                  <a:pt x="369" y="462"/>
                  <a:pt x="369" y="462"/>
                </a:cubicBezTo>
                <a:cubicBezTo>
                  <a:pt x="369" y="461"/>
                  <a:pt x="368" y="461"/>
                  <a:pt x="368" y="460"/>
                </a:cubicBezTo>
                <a:cubicBezTo>
                  <a:pt x="383" y="424"/>
                  <a:pt x="383" y="424"/>
                  <a:pt x="383" y="424"/>
                </a:cubicBezTo>
                <a:cubicBezTo>
                  <a:pt x="383" y="424"/>
                  <a:pt x="383" y="424"/>
                  <a:pt x="384" y="424"/>
                </a:cubicBezTo>
                <a:close/>
                <a:moveTo>
                  <a:pt x="485" y="564"/>
                </a:moveTo>
                <a:cubicBezTo>
                  <a:pt x="485" y="564"/>
                  <a:pt x="485" y="564"/>
                  <a:pt x="485" y="564"/>
                </a:cubicBezTo>
                <a:cubicBezTo>
                  <a:pt x="438" y="595"/>
                  <a:pt x="438" y="595"/>
                  <a:pt x="438" y="595"/>
                </a:cubicBezTo>
                <a:cubicBezTo>
                  <a:pt x="437" y="593"/>
                  <a:pt x="435" y="592"/>
                  <a:pt x="433" y="591"/>
                </a:cubicBezTo>
                <a:cubicBezTo>
                  <a:pt x="434" y="577"/>
                  <a:pt x="434" y="577"/>
                  <a:pt x="434" y="577"/>
                </a:cubicBezTo>
                <a:cubicBezTo>
                  <a:pt x="435" y="576"/>
                  <a:pt x="435" y="576"/>
                  <a:pt x="435" y="575"/>
                </a:cubicBezTo>
                <a:lnTo>
                  <a:pt x="485" y="564"/>
                </a:lnTo>
                <a:close/>
                <a:moveTo>
                  <a:pt x="586" y="713"/>
                </a:moveTo>
                <a:cubicBezTo>
                  <a:pt x="586" y="714"/>
                  <a:pt x="586" y="715"/>
                  <a:pt x="587" y="716"/>
                </a:cubicBezTo>
                <a:cubicBezTo>
                  <a:pt x="543" y="741"/>
                  <a:pt x="543" y="741"/>
                  <a:pt x="543" y="741"/>
                </a:cubicBezTo>
                <a:cubicBezTo>
                  <a:pt x="542" y="739"/>
                  <a:pt x="540" y="739"/>
                  <a:pt x="539" y="739"/>
                </a:cubicBezTo>
                <a:cubicBezTo>
                  <a:pt x="536" y="714"/>
                  <a:pt x="536" y="714"/>
                  <a:pt x="536" y="714"/>
                </a:cubicBezTo>
                <a:cubicBezTo>
                  <a:pt x="537" y="714"/>
                  <a:pt x="537" y="713"/>
                  <a:pt x="537" y="713"/>
                </a:cubicBezTo>
                <a:lnTo>
                  <a:pt x="586" y="713"/>
                </a:lnTo>
                <a:close/>
                <a:moveTo>
                  <a:pt x="603" y="747"/>
                </a:moveTo>
                <a:cubicBezTo>
                  <a:pt x="598" y="721"/>
                  <a:pt x="598" y="721"/>
                  <a:pt x="598" y="721"/>
                </a:cubicBezTo>
                <a:cubicBezTo>
                  <a:pt x="602" y="720"/>
                  <a:pt x="604" y="717"/>
                  <a:pt x="605" y="714"/>
                </a:cubicBezTo>
                <a:cubicBezTo>
                  <a:pt x="682" y="719"/>
                  <a:pt x="682" y="719"/>
                  <a:pt x="682" y="719"/>
                </a:cubicBezTo>
                <a:cubicBezTo>
                  <a:pt x="604" y="748"/>
                  <a:pt x="604" y="748"/>
                  <a:pt x="604" y="748"/>
                </a:cubicBezTo>
                <a:cubicBezTo>
                  <a:pt x="604" y="748"/>
                  <a:pt x="603" y="748"/>
                  <a:pt x="603" y="747"/>
                </a:cubicBezTo>
                <a:close/>
                <a:moveTo>
                  <a:pt x="601" y="749"/>
                </a:moveTo>
                <a:cubicBezTo>
                  <a:pt x="544" y="743"/>
                  <a:pt x="544" y="743"/>
                  <a:pt x="544" y="743"/>
                </a:cubicBezTo>
                <a:cubicBezTo>
                  <a:pt x="544" y="743"/>
                  <a:pt x="543" y="742"/>
                  <a:pt x="543" y="742"/>
                </a:cubicBezTo>
                <a:cubicBezTo>
                  <a:pt x="588" y="717"/>
                  <a:pt x="588" y="717"/>
                  <a:pt x="588" y="717"/>
                </a:cubicBezTo>
                <a:cubicBezTo>
                  <a:pt x="589" y="720"/>
                  <a:pt x="592" y="722"/>
                  <a:pt x="595" y="722"/>
                </a:cubicBezTo>
                <a:cubicBezTo>
                  <a:pt x="596" y="722"/>
                  <a:pt x="596" y="722"/>
                  <a:pt x="596" y="722"/>
                </a:cubicBezTo>
                <a:cubicBezTo>
                  <a:pt x="601" y="748"/>
                  <a:pt x="601" y="748"/>
                  <a:pt x="601" y="748"/>
                </a:cubicBezTo>
                <a:cubicBezTo>
                  <a:pt x="601" y="748"/>
                  <a:pt x="601" y="748"/>
                  <a:pt x="601" y="749"/>
                </a:cubicBezTo>
                <a:close/>
                <a:moveTo>
                  <a:pt x="535" y="740"/>
                </a:moveTo>
                <a:cubicBezTo>
                  <a:pt x="470" y="672"/>
                  <a:pt x="470" y="672"/>
                  <a:pt x="470" y="672"/>
                </a:cubicBezTo>
                <a:cubicBezTo>
                  <a:pt x="533" y="712"/>
                  <a:pt x="533" y="712"/>
                  <a:pt x="533" y="712"/>
                </a:cubicBezTo>
                <a:cubicBezTo>
                  <a:pt x="533" y="712"/>
                  <a:pt x="533" y="712"/>
                  <a:pt x="533" y="712"/>
                </a:cubicBezTo>
                <a:cubicBezTo>
                  <a:pt x="533" y="713"/>
                  <a:pt x="534" y="714"/>
                  <a:pt x="535" y="714"/>
                </a:cubicBezTo>
                <a:cubicBezTo>
                  <a:pt x="537" y="739"/>
                  <a:pt x="537" y="739"/>
                  <a:pt x="537" y="739"/>
                </a:cubicBezTo>
                <a:cubicBezTo>
                  <a:pt x="536" y="739"/>
                  <a:pt x="536" y="739"/>
                  <a:pt x="535" y="740"/>
                </a:cubicBezTo>
                <a:close/>
                <a:moveTo>
                  <a:pt x="511" y="674"/>
                </a:moveTo>
                <a:cubicBezTo>
                  <a:pt x="511" y="676"/>
                  <a:pt x="513" y="678"/>
                  <a:pt x="516" y="678"/>
                </a:cubicBezTo>
                <a:cubicBezTo>
                  <a:pt x="517" y="678"/>
                  <a:pt x="517" y="678"/>
                  <a:pt x="517" y="678"/>
                </a:cubicBezTo>
                <a:cubicBezTo>
                  <a:pt x="533" y="710"/>
                  <a:pt x="533" y="710"/>
                  <a:pt x="533" y="710"/>
                </a:cubicBezTo>
                <a:cubicBezTo>
                  <a:pt x="470" y="670"/>
                  <a:pt x="470" y="670"/>
                  <a:pt x="470" y="670"/>
                </a:cubicBezTo>
                <a:cubicBezTo>
                  <a:pt x="470" y="670"/>
                  <a:pt x="470" y="669"/>
                  <a:pt x="470" y="669"/>
                </a:cubicBezTo>
                <a:lnTo>
                  <a:pt x="511" y="674"/>
                </a:lnTo>
                <a:close/>
                <a:moveTo>
                  <a:pt x="535" y="709"/>
                </a:moveTo>
                <a:cubicBezTo>
                  <a:pt x="519" y="677"/>
                  <a:pt x="519" y="677"/>
                  <a:pt x="519" y="677"/>
                </a:cubicBezTo>
                <a:cubicBezTo>
                  <a:pt x="520" y="676"/>
                  <a:pt x="521" y="675"/>
                  <a:pt x="521" y="673"/>
                </a:cubicBezTo>
                <a:cubicBezTo>
                  <a:pt x="521" y="672"/>
                  <a:pt x="521" y="670"/>
                  <a:pt x="520" y="669"/>
                </a:cubicBezTo>
                <a:cubicBezTo>
                  <a:pt x="538" y="645"/>
                  <a:pt x="538" y="645"/>
                  <a:pt x="538" y="645"/>
                </a:cubicBezTo>
                <a:cubicBezTo>
                  <a:pt x="538" y="645"/>
                  <a:pt x="539" y="645"/>
                  <a:pt x="539" y="645"/>
                </a:cubicBezTo>
                <a:lnTo>
                  <a:pt x="535" y="709"/>
                </a:lnTo>
                <a:close/>
                <a:moveTo>
                  <a:pt x="537" y="644"/>
                </a:moveTo>
                <a:cubicBezTo>
                  <a:pt x="519" y="668"/>
                  <a:pt x="519" y="668"/>
                  <a:pt x="519" y="668"/>
                </a:cubicBezTo>
                <a:cubicBezTo>
                  <a:pt x="518" y="668"/>
                  <a:pt x="517" y="668"/>
                  <a:pt x="516" y="668"/>
                </a:cubicBezTo>
                <a:cubicBezTo>
                  <a:pt x="515" y="668"/>
                  <a:pt x="513" y="668"/>
                  <a:pt x="512" y="669"/>
                </a:cubicBezTo>
                <a:cubicBezTo>
                  <a:pt x="439" y="606"/>
                  <a:pt x="439" y="606"/>
                  <a:pt x="439" y="606"/>
                </a:cubicBezTo>
                <a:cubicBezTo>
                  <a:pt x="439" y="606"/>
                  <a:pt x="439" y="605"/>
                  <a:pt x="439" y="605"/>
                </a:cubicBezTo>
                <a:cubicBezTo>
                  <a:pt x="535" y="639"/>
                  <a:pt x="535" y="639"/>
                  <a:pt x="535" y="639"/>
                </a:cubicBezTo>
                <a:cubicBezTo>
                  <a:pt x="535" y="639"/>
                  <a:pt x="535" y="640"/>
                  <a:pt x="535" y="640"/>
                </a:cubicBezTo>
                <a:cubicBezTo>
                  <a:pt x="535" y="642"/>
                  <a:pt x="536" y="643"/>
                  <a:pt x="537" y="644"/>
                </a:cubicBezTo>
                <a:close/>
                <a:moveTo>
                  <a:pt x="433" y="573"/>
                </a:moveTo>
                <a:cubicBezTo>
                  <a:pt x="432" y="573"/>
                  <a:pt x="432" y="573"/>
                  <a:pt x="432" y="573"/>
                </a:cubicBezTo>
                <a:cubicBezTo>
                  <a:pt x="402" y="558"/>
                  <a:pt x="402" y="558"/>
                  <a:pt x="402" y="558"/>
                </a:cubicBezTo>
                <a:cubicBezTo>
                  <a:pt x="403" y="558"/>
                  <a:pt x="403" y="557"/>
                  <a:pt x="403" y="556"/>
                </a:cubicBezTo>
                <a:cubicBezTo>
                  <a:pt x="403" y="555"/>
                  <a:pt x="402" y="554"/>
                  <a:pt x="401" y="553"/>
                </a:cubicBezTo>
                <a:cubicBezTo>
                  <a:pt x="442" y="495"/>
                  <a:pt x="442" y="495"/>
                  <a:pt x="442" y="495"/>
                </a:cubicBezTo>
                <a:cubicBezTo>
                  <a:pt x="442" y="496"/>
                  <a:pt x="442" y="496"/>
                  <a:pt x="443" y="496"/>
                </a:cubicBezTo>
                <a:lnTo>
                  <a:pt x="433" y="573"/>
                </a:lnTo>
                <a:close/>
                <a:moveTo>
                  <a:pt x="383" y="595"/>
                </a:moveTo>
                <a:cubicBezTo>
                  <a:pt x="355" y="597"/>
                  <a:pt x="355" y="597"/>
                  <a:pt x="355" y="597"/>
                </a:cubicBezTo>
                <a:cubicBezTo>
                  <a:pt x="340" y="549"/>
                  <a:pt x="340" y="549"/>
                  <a:pt x="340" y="549"/>
                </a:cubicBezTo>
                <a:cubicBezTo>
                  <a:pt x="341" y="549"/>
                  <a:pt x="341" y="548"/>
                  <a:pt x="341" y="548"/>
                </a:cubicBezTo>
                <a:cubicBezTo>
                  <a:pt x="384" y="592"/>
                  <a:pt x="384" y="592"/>
                  <a:pt x="384" y="592"/>
                </a:cubicBezTo>
                <a:cubicBezTo>
                  <a:pt x="384" y="593"/>
                  <a:pt x="383" y="594"/>
                  <a:pt x="383" y="595"/>
                </a:cubicBezTo>
                <a:close/>
                <a:moveTo>
                  <a:pt x="343" y="543"/>
                </a:moveTo>
                <a:cubicBezTo>
                  <a:pt x="375" y="532"/>
                  <a:pt x="375" y="532"/>
                  <a:pt x="375" y="532"/>
                </a:cubicBezTo>
                <a:cubicBezTo>
                  <a:pt x="375" y="532"/>
                  <a:pt x="376" y="532"/>
                  <a:pt x="376" y="533"/>
                </a:cubicBezTo>
                <a:cubicBezTo>
                  <a:pt x="376" y="533"/>
                  <a:pt x="377" y="532"/>
                  <a:pt x="377" y="532"/>
                </a:cubicBezTo>
                <a:cubicBezTo>
                  <a:pt x="393" y="553"/>
                  <a:pt x="393" y="553"/>
                  <a:pt x="393" y="553"/>
                </a:cubicBezTo>
                <a:cubicBezTo>
                  <a:pt x="393" y="553"/>
                  <a:pt x="393" y="554"/>
                  <a:pt x="392" y="555"/>
                </a:cubicBezTo>
                <a:cubicBezTo>
                  <a:pt x="343" y="544"/>
                  <a:pt x="343" y="544"/>
                  <a:pt x="343" y="544"/>
                </a:cubicBezTo>
                <a:cubicBezTo>
                  <a:pt x="343" y="544"/>
                  <a:pt x="344" y="544"/>
                  <a:pt x="344" y="544"/>
                </a:cubicBezTo>
                <a:cubicBezTo>
                  <a:pt x="344" y="544"/>
                  <a:pt x="343" y="543"/>
                  <a:pt x="343" y="543"/>
                </a:cubicBezTo>
                <a:close/>
                <a:moveTo>
                  <a:pt x="440" y="494"/>
                </a:moveTo>
                <a:cubicBezTo>
                  <a:pt x="400" y="552"/>
                  <a:pt x="400" y="552"/>
                  <a:pt x="400" y="552"/>
                </a:cubicBezTo>
                <a:cubicBezTo>
                  <a:pt x="399" y="552"/>
                  <a:pt x="399" y="551"/>
                  <a:pt x="399" y="551"/>
                </a:cubicBezTo>
                <a:cubicBezTo>
                  <a:pt x="403" y="503"/>
                  <a:pt x="403" y="503"/>
                  <a:pt x="403" y="503"/>
                </a:cubicBezTo>
                <a:cubicBezTo>
                  <a:pt x="406" y="502"/>
                  <a:pt x="408" y="500"/>
                  <a:pt x="408" y="498"/>
                </a:cubicBezTo>
                <a:cubicBezTo>
                  <a:pt x="439" y="492"/>
                  <a:pt x="439" y="492"/>
                  <a:pt x="439" y="492"/>
                </a:cubicBezTo>
                <a:cubicBezTo>
                  <a:pt x="439" y="493"/>
                  <a:pt x="440" y="494"/>
                  <a:pt x="440" y="494"/>
                </a:cubicBezTo>
                <a:close/>
                <a:moveTo>
                  <a:pt x="408" y="496"/>
                </a:moveTo>
                <a:cubicBezTo>
                  <a:pt x="407" y="494"/>
                  <a:pt x="405" y="492"/>
                  <a:pt x="403" y="492"/>
                </a:cubicBezTo>
                <a:cubicBezTo>
                  <a:pt x="401" y="492"/>
                  <a:pt x="400" y="493"/>
                  <a:pt x="399" y="493"/>
                </a:cubicBezTo>
                <a:cubicBezTo>
                  <a:pt x="370" y="464"/>
                  <a:pt x="370" y="464"/>
                  <a:pt x="370" y="464"/>
                </a:cubicBezTo>
                <a:cubicBezTo>
                  <a:pt x="439" y="490"/>
                  <a:pt x="439" y="490"/>
                  <a:pt x="439" y="490"/>
                </a:cubicBezTo>
                <a:cubicBezTo>
                  <a:pt x="439" y="490"/>
                  <a:pt x="439" y="490"/>
                  <a:pt x="439" y="491"/>
                </a:cubicBezTo>
                <a:cubicBezTo>
                  <a:pt x="439" y="491"/>
                  <a:pt x="439" y="491"/>
                  <a:pt x="439" y="491"/>
                </a:cubicBezTo>
                <a:lnTo>
                  <a:pt x="408" y="496"/>
                </a:lnTo>
                <a:close/>
                <a:moveTo>
                  <a:pt x="398" y="495"/>
                </a:moveTo>
                <a:cubicBezTo>
                  <a:pt x="398" y="495"/>
                  <a:pt x="397" y="496"/>
                  <a:pt x="397" y="497"/>
                </a:cubicBezTo>
                <a:cubicBezTo>
                  <a:pt x="397" y="499"/>
                  <a:pt x="398" y="500"/>
                  <a:pt x="399" y="501"/>
                </a:cubicBezTo>
                <a:cubicBezTo>
                  <a:pt x="377" y="528"/>
                  <a:pt x="377" y="528"/>
                  <a:pt x="377" y="528"/>
                </a:cubicBezTo>
                <a:cubicBezTo>
                  <a:pt x="377" y="528"/>
                  <a:pt x="377" y="528"/>
                  <a:pt x="377" y="528"/>
                </a:cubicBezTo>
                <a:cubicBezTo>
                  <a:pt x="368" y="464"/>
                  <a:pt x="368" y="464"/>
                  <a:pt x="368" y="464"/>
                </a:cubicBezTo>
                <a:lnTo>
                  <a:pt x="398" y="495"/>
                </a:lnTo>
                <a:close/>
                <a:moveTo>
                  <a:pt x="395" y="552"/>
                </a:moveTo>
                <a:cubicBezTo>
                  <a:pt x="378" y="531"/>
                  <a:pt x="378" y="531"/>
                  <a:pt x="378" y="531"/>
                </a:cubicBezTo>
                <a:cubicBezTo>
                  <a:pt x="378" y="531"/>
                  <a:pt x="378" y="531"/>
                  <a:pt x="379" y="531"/>
                </a:cubicBezTo>
                <a:cubicBezTo>
                  <a:pt x="379" y="530"/>
                  <a:pt x="378" y="530"/>
                  <a:pt x="378" y="529"/>
                </a:cubicBezTo>
                <a:cubicBezTo>
                  <a:pt x="400" y="502"/>
                  <a:pt x="400" y="502"/>
                  <a:pt x="400" y="502"/>
                </a:cubicBezTo>
                <a:cubicBezTo>
                  <a:pt x="401" y="502"/>
                  <a:pt x="401" y="502"/>
                  <a:pt x="401" y="502"/>
                </a:cubicBezTo>
                <a:cubicBezTo>
                  <a:pt x="397" y="551"/>
                  <a:pt x="397" y="551"/>
                  <a:pt x="397" y="551"/>
                </a:cubicBezTo>
                <a:cubicBezTo>
                  <a:pt x="396" y="551"/>
                  <a:pt x="395" y="551"/>
                  <a:pt x="395" y="552"/>
                </a:cubicBezTo>
                <a:close/>
                <a:moveTo>
                  <a:pt x="375" y="529"/>
                </a:moveTo>
                <a:cubicBezTo>
                  <a:pt x="375" y="529"/>
                  <a:pt x="374" y="530"/>
                  <a:pt x="374" y="530"/>
                </a:cubicBezTo>
                <a:cubicBezTo>
                  <a:pt x="374" y="530"/>
                  <a:pt x="374" y="530"/>
                  <a:pt x="374" y="530"/>
                </a:cubicBezTo>
                <a:cubicBezTo>
                  <a:pt x="343" y="542"/>
                  <a:pt x="343" y="542"/>
                  <a:pt x="343" y="542"/>
                </a:cubicBezTo>
                <a:cubicBezTo>
                  <a:pt x="342" y="540"/>
                  <a:pt x="341" y="539"/>
                  <a:pt x="340" y="539"/>
                </a:cubicBezTo>
                <a:cubicBezTo>
                  <a:pt x="350" y="469"/>
                  <a:pt x="350" y="469"/>
                  <a:pt x="350" y="469"/>
                </a:cubicBezTo>
                <a:lnTo>
                  <a:pt x="375" y="529"/>
                </a:lnTo>
                <a:close/>
                <a:moveTo>
                  <a:pt x="338" y="549"/>
                </a:moveTo>
                <a:cubicBezTo>
                  <a:pt x="338" y="549"/>
                  <a:pt x="339" y="549"/>
                  <a:pt x="339" y="549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27" y="599"/>
                  <a:pt x="327" y="599"/>
                  <a:pt x="327" y="599"/>
                </a:cubicBezTo>
                <a:cubicBezTo>
                  <a:pt x="327" y="599"/>
                  <a:pt x="326" y="599"/>
                  <a:pt x="326" y="599"/>
                </a:cubicBezTo>
                <a:cubicBezTo>
                  <a:pt x="338" y="549"/>
                  <a:pt x="338" y="549"/>
                  <a:pt x="338" y="549"/>
                </a:cubicBezTo>
                <a:cubicBezTo>
                  <a:pt x="338" y="549"/>
                  <a:pt x="338" y="549"/>
                  <a:pt x="338" y="549"/>
                </a:cubicBezTo>
                <a:close/>
                <a:moveTo>
                  <a:pt x="248" y="150"/>
                </a:moveTo>
                <a:cubicBezTo>
                  <a:pt x="248" y="150"/>
                  <a:pt x="248" y="150"/>
                  <a:pt x="248" y="150"/>
                </a:cubicBezTo>
                <a:cubicBezTo>
                  <a:pt x="248" y="148"/>
                  <a:pt x="247" y="147"/>
                  <a:pt x="246" y="146"/>
                </a:cubicBezTo>
                <a:cubicBezTo>
                  <a:pt x="280" y="105"/>
                  <a:pt x="280" y="105"/>
                  <a:pt x="280" y="105"/>
                </a:cubicBezTo>
                <a:cubicBezTo>
                  <a:pt x="281" y="106"/>
                  <a:pt x="282" y="106"/>
                  <a:pt x="283" y="106"/>
                </a:cubicBezTo>
                <a:cubicBezTo>
                  <a:pt x="287" y="158"/>
                  <a:pt x="287" y="158"/>
                  <a:pt x="287" y="158"/>
                </a:cubicBezTo>
                <a:cubicBezTo>
                  <a:pt x="287" y="158"/>
                  <a:pt x="286" y="159"/>
                  <a:pt x="286" y="159"/>
                </a:cubicBezTo>
                <a:lnTo>
                  <a:pt x="248" y="150"/>
                </a:lnTo>
                <a:close/>
                <a:moveTo>
                  <a:pt x="288" y="101"/>
                </a:moveTo>
                <a:cubicBezTo>
                  <a:pt x="288" y="101"/>
                  <a:pt x="288" y="101"/>
                  <a:pt x="288" y="101"/>
                </a:cubicBezTo>
                <a:cubicBezTo>
                  <a:pt x="318" y="94"/>
                  <a:pt x="318" y="94"/>
                  <a:pt x="318" y="94"/>
                </a:cubicBezTo>
                <a:cubicBezTo>
                  <a:pt x="318" y="94"/>
                  <a:pt x="318" y="94"/>
                  <a:pt x="319" y="94"/>
                </a:cubicBezTo>
                <a:cubicBezTo>
                  <a:pt x="289" y="157"/>
                  <a:pt x="289" y="157"/>
                  <a:pt x="289" y="157"/>
                </a:cubicBezTo>
                <a:cubicBezTo>
                  <a:pt x="284" y="106"/>
                  <a:pt x="284" y="106"/>
                  <a:pt x="284" y="106"/>
                </a:cubicBezTo>
                <a:cubicBezTo>
                  <a:pt x="287" y="105"/>
                  <a:pt x="288" y="103"/>
                  <a:pt x="288" y="101"/>
                </a:cubicBezTo>
                <a:close/>
                <a:moveTo>
                  <a:pt x="401" y="18"/>
                </a:moveTo>
                <a:cubicBezTo>
                  <a:pt x="401" y="18"/>
                  <a:pt x="401" y="18"/>
                  <a:pt x="401" y="18"/>
                </a:cubicBezTo>
                <a:cubicBezTo>
                  <a:pt x="409" y="37"/>
                  <a:pt x="409" y="37"/>
                  <a:pt x="409" y="37"/>
                </a:cubicBezTo>
                <a:cubicBezTo>
                  <a:pt x="408" y="38"/>
                  <a:pt x="407" y="39"/>
                  <a:pt x="407" y="41"/>
                </a:cubicBezTo>
                <a:cubicBezTo>
                  <a:pt x="359" y="43"/>
                  <a:pt x="359" y="43"/>
                  <a:pt x="359" y="43"/>
                </a:cubicBezTo>
                <a:cubicBezTo>
                  <a:pt x="400" y="17"/>
                  <a:pt x="400" y="17"/>
                  <a:pt x="400" y="17"/>
                </a:cubicBezTo>
                <a:cubicBezTo>
                  <a:pt x="400" y="17"/>
                  <a:pt x="401" y="18"/>
                  <a:pt x="401" y="18"/>
                </a:cubicBezTo>
                <a:close/>
                <a:moveTo>
                  <a:pt x="417" y="40"/>
                </a:moveTo>
                <a:cubicBezTo>
                  <a:pt x="417" y="38"/>
                  <a:pt x="415" y="36"/>
                  <a:pt x="412" y="36"/>
                </a:cubicBezTo>
                <a:cubicBezTo>
                  <a:pt x="412" y="36"/>
                  <a:pt x="411" y="36"/>
                  <a:pt x="411" y="36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53" y="39"/>
                  <a:pt x="453" y="39"/>
                  <a:pt x="453" y="39"/>
                </a:cubicBezTo>
                <a:lnTo>
                  <a:pt x="417" y="40"/>
                </a:lnTo>
                <a:close/>
                <a:moveTo>
                  <a:pt x="406" y="96"/>
                </a:moveTo>
                <a:cubicBezTo>
                  <a:pt x="404" y="96"/>
                  <a:pt x="403" y="97"/>
                  <a:pt x="402" y="99"/>
                </a:cubicBezTo>
                <a:cubicBezTo>
                  <a:pt x="359" y="86"/>
                  <a:pt x="359" y="86"/>
                  <a:pt x="359" y="86"/>
                </a:cubicBezTo>
                <a:cubicBezTo>
                  <a:pt x="359" y="85"/>
                  <a:pt x="359" y="85"/>
                  <a:pt x="359" y="84"/>
                </a:cubicBezTo>
                <a:cubicBezTo>
                  <a:pt x="408" y="45"/>
                  <a:pt x="408" y="45"/>
                  <a:pt x="408" y="45"/>
                </a:cubicBezTo>
                <a:cubicBezTo>
                  <a:pt x="409" y="46"/>
                  <a:pt x="410" y="46"/>
                  <a:pt x="411" y="47"/>
                </a:cubicBezTo>
                <a:lnTo>
                  <a:pt x="406" y="96"/>
                </a:lnTo>
                <a:close/>
                <a:moveTo>
                  <a:pt x="358" y="44"/>
                </a:moveTo>
                <a:cubicBezTo>
                  <a:pt x="407" y="42"/>
                  <a:pt x="407" y="42"/>
                  <a:pt x="407" y="42"/>
                </a:cubicBezTo>
                <a:cubicBezTo>
                  <a:pt x="407" y="43"/>
                  <a:pt x="407" y="43"/>
                  <a:pt x="407" y="44"/>
                </a:cubicBezTo>
                <a:cubicBezTo>
                  <a:pt x="358" y="83"/>
                  <a:pt x="358" y="83"/>
                  <a:pt x="358" y="83"/>
                </a:cubicBezTo>
                <a:cubicBezTo>
                  <a:pt x="357" y="82"/>
                  <a:pt x="357" y="82"/>
                  <a:pt x="356" y="82"/>
                </a:cubicBezTo>
                <a:cubicBezTo>
                  <a:pt x="357" y="45"/>
                  <a:pt x="357" y="45"/>
                  <a:pt x="357" y="45"/>
                </a:cubicBezTo>
                <a:cubicBezTo>
                  <a:pt x="357" y="45"/>
                  <a:pt x="358" y="45"/>
                  <a:pt x="358" y="44"/>
                </a:cubicBezTo>
                <a:close/>
                <a:moveTo>
                  <a:pt x="355" y="82"/>
                </a:moveTo>
                <a:cubicBezTo>
                  <a:pt x="353" y="82"/>
                  <a:pt x="352" y="84"/>
                  <a:pt x="352" y="85"/>
                </a:cubicBezTo>
                <a:cubicBezTo>
                  <a:pt x="352" y="85"/>
                  <a:pt x="352" y="85"/>
                  <a:pt x="352" y="86"/>
                </a:cubicBezTo>
                <a:cubicBezTo>
                  <a:pt x="324" y="91"/>
                  <a:pt x="324" y="91"/>
                  <a:pt x="324" y="91"/>
                </a:cubicBezTo>
                <a:cubicBezTo>
                  <a:pt x="323" y="91"/>
                  <a:pt x="323" y="90"/>
                  <a:pt x="323" y="90"/>
                </a:cubicBezTo>
                <a:cubicBezTo>
                  <a:pt x="355" y="46"/>
                  <a:pt x="355" y="46"/>
                  <a:pt x="355" y="46"/>
                </a:cubicBezTo>
                <a:lnTo>
                  <a:pt x="355" y="82"/>
                </a:lnTo>
                <a:close/>
                <a:moveTo>
                  <a:pt x="287" y="163"/>
                </a:moveTo>
                <a:cubicBezTo>
                  <a:pt x="287" y="163"/>
                  <a:pt x="287" y="163"/>
                  <a:pt x="287" y="163"/>
                </a:cubicBezTo>
                <a:cubicBezTo>
                  <a:pt x="268" y="222"/>
                  <a:pt x="268" y="222"/>
                  <a:pt x="268" y="222"/>
                </a:cubicBezTo>
                <a:cubicBezTo>
                  <a:pt x="267" y="222"/>
                  <a:pt x="266" y="223"/>
                  <a:pt x="266" y="224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217"/>
                  <a:pt x="214" y="216"/>
                  <a:pt x="214" y="215"/>
                </a:cubicBezTo>
                <a:lnTo>
                  <a:pt x="287" y="163"/>
                </a:lnTo>
                <a:close/>
                <a:moveTo>
                  <a:pt x="210" y="223"/>
                </a:moveTo>
                <a:cubicBezTo>
                  <a:pt x="212" y="223"/>
                  <a:pt x="214" y="221"/>
                  <a:pt x="214" y="219"/>
                </a:cubicBezTo>
                <a:cubicBezTo>
                  <a:pt x="265" y="225"/>
                  <a:pt x="265" y="225"/>
                  <a:pt x="265" y="225"/>
                </a:cubicBezTo>
                <a:cubicBezTo>
                  <a:pt x="265" y="226"/>
                  <a:pt x="266" y="226"/>
                  <a:pt x="266" y="22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7" y="276"/>
                  <a:pt x="206" y="275"/>
                  <a:pt x="205" y="275"/>
                </a:cubicBezTo>
                <a:lnTo>
                  <a:pt x="210" y="223"/>
                </a:lnTo>
                <a:close/>
                <a:moveTo>
                  <a:pt x="199" y="280"/>
                </a:moveTo>
                <a:cubicBezTo>
                  <a:pt x="124" y="296"/>
                  <a:pt x="124" y="296"/>
                  <a:pt x="124" y="296"/>
                </a:cubicBezTo>
                <a:cubicBezTo>
                  <a:pt x="124" y="295"/>
                  <a:pt x="123" y="294"/>
                  <a:pt x="122" y="294"/>
                </a:cubicBezTo>
                <a:cubicBezTo>
                  <a:pt x="151" y="241"/>
                  <a:pt x="151" y="241"/>
                  <a:pt x="151" y="241"/>
                </a:cubicBezTo>
                <a:cubicBezTo>
                  <a:pt x="151" y="241"/>
                  <a:pt x="151" y="241"/>
                  <a:pt x="151" y="241"/>
                </a:cubicBezTo>
                <a:cubicBezTo>
                  <a:pt x="151" y="241"/>
                  <a:pt x="152" y="241"/>
                  <a:pt x="152" y="240"/>
                </a:cubicBezTo>
                <a:cubicBezTo>
                  <a:pt x="199" y="278"/>
                  <a:pt x="199" y="278"/>
                  <a:pt x="199" y="278"/>
                </a:cubicBezTo>
                <a:cubicBezTo>
                  <a:pt x="199" y="278"/>
                  <a:pt x="199" y="279"/>
                  <a:pt x="199" y="280"/>
                </a:cubicBezTo>
                <a:cubicBezTo>
                  <a:pt x="199" y="280"/>
                  <a:pt x="199" y="280"/>
                  <a:pt x="199" y="280"/>
                </a:cubicBezTo>
                <a:close/>
                <a:moveTo>
                  <a:pt x="49" y="396"/>
                </a:moveTo>
                <a:cubicBezTo>
                  <a:pt x="49" y="395"/>
                  <a:pt x="48" y="395"/>
                  <a:pt x="47" y="395"/>
                </a:cubicBezTo>
                <a:cubicBezTo>
                  <a:pt x="47" y="340"/>
                  <a:pt x="47" y="340"/>
                  <a:pt x="47" y="340"/>
                </a:cubicBezTo>
                <a:cubicBezTo>
                  <a:pt x="49" y="340"/>
                  <a:pt x="50" y="339"/>
                  <a:pt x="51" y="338"/>
                </a:cubicBezTo>
                <a:cubicBezTo>
                  <a:pt x="85" y="351"/>
                  <a:pt x="85" y="351"/>
                  <a:pt x="85" y="351"/>
                </a:cubicBezTo>
                <a:cubicBezTo>
                  <a:pt x="85" y="351"/>
                  <a:pt x="85" y="351"/>
                  <a:pt x="85" y="351"/>
                </a:cubicBezTo>
                <a:cubicBezTo>
                  <a:pt x="85" y="352"/>
                  <a:pt x="86" y="353"/>
                  <a:pt x="86" y="354"/>
                </a:cubicBezTo>
                <a:lnTo>
                  <a:pt x="49" y="396"/>
                </a:lnTo>
                <a:close/>
                <a:moveTo>
                  <a:pt x="90" y="348"/>
                </a:moveTo>
                <a:cubicBezTo>
                  <a:pt x="88" y="348"/>
                  <a:pt x="87" y="349"/>
                  <a:pt x="86" y="350"/>
                </a:cubicBezTo>
                <a:cubicBezTo>
                  <a:pt x="52" y="336"/>
                  <a:pt x="52" y="336"/>
                  <a:pt x="52" y="336"/>
                </a:cubicBezTo>
                <a:cubicBezTo>
                  <a:pt x="52" y="336"/>
                  <a:pt x="52" y="335"/>
                  <a:pt x="52" y="335"/>
                </a:cubicBezTo>
                <a:cubicBezTo>
                  <a:pt x="52" y="334"/>
                  <a:pt x="52" y="334"/>
                  <a:pt x="52" y="333"/>
                </a:cubicBezTo>
                <a:cubicBezTo>
                  <a:pt x="115" y="301"/>
                  <a:pt x="115" y="301"/>
                  <a:pt x="115" y="301"/>
                </a:cubicBezTo>
                <a:cubicBezTo>
                  <a:pt x="115" y="301"/>
                  <a:pt x="116" y="302"/>
                  <a:pt x="116" y="302"/>
                </a:cubicBezTo>
                <a:cubicBezTo>
                  <a:pt x="90" y="348"/>
                  <a:pt x="90" y="348"/>
                  <a:pt x="90" y="348"/>
                </a:cubicBezTo>
                <a:cubicBezTo>
                  <a:pt x="90" y="348"/>
                  <a:pt x="90" y="348"/>
                  <a:pt x="90" y="348"/>
                </a:cubicBezTo>
                <a:close/>
                <a:moveTo>
                  <a:pt x="121" y="293"/>
                </a:moveTo>
                <a:cubicBezTo>
                  <a:pt x="121" y="293"/>
                  <a:pt x="120" y="292"/>
                  <a:pt x="119" y="292"/>
                </a:cubicBezTo>
                <a:cubicBezTo>
                  <a:pt x="116" y="292"/>
                  <a:pt x="114" y="295"/>
                  <a:pt x="114" y="298"/>
                </a:cubicBezTo>
                <a:cubicBezTo>
                  <a:pt x="114" y="298"/>
                  <a:pt x="114" y="299"/>
                  <a:pt x="114" y="299"/>
                </a:cubicBezTo>
                <a:cubicBezTo>
                  <a:pt x="52" y="332"/>
                  <a:pt x="52" y="332"/>
                  <a:pt x="52" y="332"/>
                </a:cubicBezTo>
                <a:cubicBezTo>
                  <a:pt x="148" y="242"/>
                  <a:pt x="148" y="242"/>
                  <a:pt x="148" y="242"/>
                </a:cubicBezTo>
                <a:lnTo>
                  <a:pt x="121" y="293"/>
                </a:lnTo>
                <a:close/>
                <a:moveTo>
                  <a:pt x="44" y="405"/>
                </a:moveTo>
                <a:cubicBezTo>
                  <a:pt x="45" y="405"/>
                  <a:pt x="46" y="405"/>
                  <a:pt x="47" y="405"/>
                </a:cubicBezTo>
                <a:cubicBezTo>
                  <a:pt x="49" y="405"/>
                  <a:pt x="50" y="404"/>
                  <a:pt x="51" y="403"/>
                </a:cubicBezTo>
                <a:cubicBezTo>
                  <a:pt x="89" y="420"/>
                  <a:pt x="89" y="420"/>
                  <a:pt x="89" y="420"/>
                </a:cubicBezTo>
                <a:cubicBezTo>
                  <a:pt x="89" y="420"/>
                  <a:pt x="89" y="421"/>
                  <a:pt x="89" y="421"/>
                </a:cubicBezTo>
                <a:cubicBezTo>
                  <a:pt x="89" y="422"/>
                  <a:pt x="89" y="422"/>
                  <a:pt x="89" y="422"/>
                </a:cubicBezTo>
                <a:cubicBezTo>
                  <a:pt x="10" y="453"/>
                  <a:pt x="10" y="453"/>
                  <a:pt x="10" y="453"/>
                </a:cubicBezTo>
                <a:cubicBezTo>
                  <a:pt x="10" y="453"/>
                  <a:pt x="9" y="452"/>
                  <a:pt x="9" y="452"/>
                </a:cubicBezTo>
                <a:lnTo>
                  <a:pt x="44" y="405"/>
                </a:lnTo>
                <a:close/>
                <a:moveTo>
                  <a:pt x="10" y="454"/>
                </a:moveTo>
                <a:cubicBezTo>
                  <a:pt x="90" y="424"/>
                  <a:pt x="90" y="424"/>
                  <a:pt x="90" y="424"/>
                </a:cubicBezTo>
                <a:cubicBezTo>
                  <a:pt x="90" y="425"/>
                  <a:pt x="91" y="425"/>
                  <a:pt x="92" y="426"/>
                </a:cubicBezTo>
                <a:cubicBezTo>
                  <a:pt x="62" y="501"/>
                  <a:pt x="62" y="501"/>
                  <a:pt x="62" y="501"/>
                </a:cubicBezTo>
                <a:cubicBezTo>
                  <a:pt x="62" y="501"/>
                  <a:pt x="61" y="501"/>
                  <a:pt x="61" y="501"/>
                </a:cubicBezTo>
                <a:cubicBezTo>
                  <a:pt x="60" y="501"/>
                  <a:pt x="59" y="501"/>
                  <a:pt x="58" y="502"/>
                </a:cubicBezTo>
                <a:cubicBezTo>
                  <a:pt x="10" y="458"/>
                  <a:pt x="10" y="458"/>
                  <a:pt x="10" y="458"/>
                </a:cubicBezTo>
                <a:cubicBezTo>
                  <a:pt x="10" y="458"/>
                  <a:pt x="11" y="457"/>
                  <a:pt x="11" y="456"/>
                </a:cubicBezTo>
                <a:cubicBezTo>
                  <a:pt x="11" y="455"/>
                  <a:pt x="11" y="455"/>
                  <a:pt x="10" y="454"/>
                </a:cubicBezTo>
                <a:close/>
                <a:moveTo>
                  <a:pt x="96" y="482"/>
                </a:moveTo>
                <a:cubicBezTo>
                  <a:pt x="96" y="482"/>
                  <a:pt x="96" y="482"/>
                  <a:pt x="96" y="482"/>
                </a:cubicBezTo>
                <a:cubicBezTo>
                  <a:pt x="96" y="539"/>
                  <a:pt x="96" y="539"/>
                  <a:pt x="96" y="539"/>
                </a:cubicBezTo>
                <a:cubicBezTo>
                  <a:pt x="96" y="539"/>
                  <a:pt x="96" y="539"/>
                  <a:pt x="96" y="539"/>
                </a:cubicBezTo>
                <a:cubicBezTo>
                  <a:pt x="65" y="510"/>
                  <a:pt x="65" y="510"/>
                  <a:pt x="65" y="510"/>
                </a:cubicBezTo>
                <a:cubicBezTo>
                  <a:pt x="66" y="509"/>
                  <a:pt x="66" y="508"/>
                  <a:pt x="66" y="506"/>
                </a:cubicBezTo>
                <a:cubicBezTo>
                  <a:pt x="66" y="506"/>
                  <a:pt x="66" y="505"/>
                  <a:pt x="66" y="504"/>
                </a:cubicBezTo>
                <a:lnTo>
                  <a:pt x="96" y="482"/>
                </a:lnTo>
                <a:close/>
                <a:moveTo>
                  <a:pt x="61" y="511"/>
                </a:moveTo>
                <a:cubicBezTo>
                  <a:pt x="62" y="511"/>
                  <a:pt x="63" y="511"/>
                  <a:pt x="64" y="511"/>
                </a:cubicBezTo>
                <a:cubicBezTo>
                  <a:pt x="95" y="540"/>
                  <a:pt x="95" y="540"/>
                  <a:pt x="95" y="540"/>
                </a:cubicBezTo>
                <a:cubicBezTo>
                  <a:pt x="95" y="540"/>
                  <a:pt x="95" y="540"/>
                  <a:pt x="95" y="540"/>
                </a:cubicBezTo>
                <a:cubicBezTo>
                  <a:pt x="30" y="545"/>
                  <a:pt x="30" y="545"/>
                  <a:pt x="30" y="545"/>
                </a:cubicBezTo>
                <a:cubicBezTo>
                  <a:pt x="30" y="545"/>
                  <a:pt x="30" y="545"/>
                  <a:pt x="30" y="545"/>
                </a:cubicBezTo>
                <a:cubicBezTo>
                  <a:pt x="59" y="511"/>
                  <a:pt x="59" y="511"/>
                  <a:pt x="59" y="511"/>
                </a:cubicBezTo>
                <a:cubicBezTo>
                  <a:pt x="60" y="511"/>
                  <a:pt x="60" y="511"/>
                  <a:pt x="61" y="511"/>
                </a:cubicBezTo>
                <a:close/>
                <a:moveTo>
                  <a:pt x="95" y="542"/>
                </a:moveTo>
                <a:cubicBezTo>
                  <a:pt x="95" y="542"/>
                  <a:pt x="96" y="543"/>
                  <a:pt x="96" y="543"/>
                </a:cubicBezTo>
                <a:cubicBezTo>
                  <a:pt x="104" y="585"/>
                  <a:pt x="104" y="585"/>
                  <a:pt x="104" y="585"/>
                </a:cubicBezTo>
                <a:cubicBezTo>
                  <a:pt x="103" y="585"/>
                  <a:pt x="102" y="586"/>
                  <a:pt x="101" y="587"/>
                </a:cubicBezTo>
                <a:cubicBezTo>
                  <a:pt x="31" y="547"/>
                  <a:pt x="31" y="547"/>
                  <a:pt x="31" y="547"/>
                </a:cubicBezTo>
                <a:lnTo>
                  <a:pt x="95" y="542"/>
                </a:lnTo>
                <a:close/>
                <a:moveTo>
                  <a:pt x="110" y="589"/>
                </a:moveTo>
                <a:cubicBezTo>
                  <a:pt x="158" y="573"/>
                  <a:pt x="158" y="573"/>
                  <a:pt x="158" y="573"/>
                </a:cubicBezTo>
                <a:cubicBezTo>
                  <a:pt x="158" y="575"/>
                  <a:pt x="160" y="576"/>
                  <a:pt x="161" y="576"/>
                </a:cubicBezTo>
                <a:cubicBezTo>
                  <a:pt x="157" y="652"/>
                  <a:pt x="157" y="652"/>
                  <a:pt x="157" y="652"/>
                </a:cubicBezTo>
                <a:cubicBezTo>
                  <a:pt x="156" y="652"/>
                  <a:pt x="155" y="652"/>
                  <a:pt x="154" y="652"/>
                </a:cubicBezTo>
                <a:cubicBezTo>
                  <a:pt x="109" y="593"/>
                  <a:pt x="109" y="593"/>
                  <a:pt x="109" y="593"/>
                </a:cubicBezTo>
                <a:cubicBezTo>
                  <a:pt x="110" y="592"/>
                  <a:pt x="111" y="591"/>
                  <a:pt x="111" y="590"/>
                </a:cubicBezTo>
                <a:cubicBezTo>
                  <a:pt x="111" y="589"/>
                  <a:pt x="110" y="589"/>
                  <a:pt x="110" y="589"/>
                </a:cubicBezTo>
                <a:close/>
                <a:moveTo>
                  <a:pt x="200" y="655"/>
                </a:moveTo>
                <a:cubicBezTo>
                  <a:pt x="200" y="655"/>
                  <a:pt x="201" y="656"/>
                  <a:pt x="202" y="656"/>
                </a:cubicBezTo>
                <a:cubicBezTo>
                  <a:pt x="203" y="656"/>
                  <a:pt x="204" y="655"/>
                  <a:pt x="204" y="654"/>
                </a:cubicBezTo>
                <a:cubicBezTo>
                  <a:pt x="233" y="650"/>
                  <a:pt x="233" y="650"/>
                  <a:pt x="233" y="650"/>
                </a:cubicBezTo>
                <a:cubicBezTo>
                  <a:pt x="234" y="655"/>
                  <a:pt x="238" y="658"/>
                  <a:pt x="243" y="658"/>
                </a:cubicBezTo>
                <a:cubicBezTo>
                  <a:pt x="245" y="658"/>
                  <a:pt x="246" y="657"/>
                  <a:pt x="248" y="656"/>
                </a:cubicBezTo>
                <a:cubicBezTo>
                  <a:pt x="265" y="679"/>
                  <a:pt x="265" y="679"/>
                  <a:pt x="265" y="679"/>
                </a:cubicBezTo>
                <a:cubicBezTo>
                  <a:pt x="163" y="657"/>
                  <a:pt x="163" y="657"/>
                  <a:pt x="163" y="657"/>
                </a:cubicBezTo>
                <a:lnTo>
                  <a:pt x="200" y="655"/>
                </a:lnTo>
                <a:close/>
                <a:moveTo>
                  <a:pt x="283" y="647"/>
                </a:moveTo>
                <a:cubicBezTo>
                  <a:pt x="283" y="649"/>
                  <a:pt x="284" y="650"/>
                  <a:pt x="285" y="650"/>
                </a:cubicBezTo>
                <a:cubicBezTo>
                  <a:pt x="268" y="678"/>
                  <a:pt x="268" y="678"/>
                  <a:pt x="268" y="678"/>
                </a:cubicBezTo>
                <a:cubicBezTo>
                  <a:pt x="268" y="678"/>
                  <a:pt x="268" y="678"/>
                  <a:pt x="268" y="678"/>
                </a:cubicBezTo>
                <a:cubicBezTo>
                  <a:pt x="267" y="678"/>
                  <a:pt x="267" y="678"/>
                  <a:pt x="267" y="678"/>
                </a:cubicBezTo>
                <a:cubicBezTo>
                  <a:pt x="249" y="655"/>
                  <a:pt x="249" y="655"/>
                  <a:pt x="249" y="655"/>
                </a:cubicBezTo>
                <a:cubicBezTo>
                  <a:pt x="251" y="654"/>
                  <a:pt x="252" y="651"/>
                  <a:pt x="252" y="649"/>
                </a:cubicBezTo>
                <a:lnTo>
                  <a:pt x="283" y="647"/>
                </a:lnTo>
                <a:close/>
                <a:moveTo>
                  <a:pt x="327" y="634"/>
                </a:moveTo>
                <a:cubicBezTo>
                  <a:pt x="270" y="677"/>
                  <a:pt x="270" y="677"/>
                  <a:pt x="270" y="677"/>
                </a:cubicBezTo>
                <a:cubicBezTo>
                  <a:pt x="286" y="651"/>
                  <a:pt x="286" y="651"/>
                  <a:pt x="286" y="651"/>
                </a:cubicBezTo>
                <a:cubicBezTo>
                  <a:pt x="287" y="651"/>
                  <a:pt x="288" y="652"/>
                  <a:pt x="288" y="652"/>
                </a:cubicBezTo>
                <a:cubicBezTo>
                  <a:pt x="291" y="652"/>
                  <a:pt x="294" y="649"/>
                  <a:pt x="294" y="646"/>
                </a:cubicBezTo>
                <a:cubicBezTo>
                  <a:pt x="294" y="646"/>
                  <a:pt x="294" y="646"/>
                  <a:pt x="293" y="645"/>
                </a:cubicBezTo>
                <a:cubicBezTo>
                  <a:pt x="327" y="634"/>
                  <a:pt x="327" y="634"/>
                  <a:pt x="327" y="634"/>
                </a:cubicBezTo>
                <a:cubicBezTo>
                  <a:pt x="327" y="634"/>
                  <a:pt x="327" y="634"/>
                  <a:pt x="327" y="634"/>
                </a:cubicBezTo>
                <a:close/>
                <a:moveTo>
                  <a:pt x="328" y="635"/>
                </a:moveTo>
                <a:cubicBezTo>
                  <a:pt x="328" y="636"/>
                  <a:pt x="330" y="636"/>
                  <a:pt x="331" y="636"/>
                </a:cubicBezTo>
                <a:cubicBezTo>
                  <a:pt x="333" y="636"/>
                  <a:pt x="335" y="635"/>
                  <a:pt x="336" y="633"/>
                </a:cubicBezTo>
                <a:cubicBezTo>
                  <a:pt x="364" y="641"/>
                  <a:pt x="364" y="641"/>
                  <a:pt x="364" y="641"/>
                </a:cubicBezTo>
                <a:cubicBezTo>
                  <a:pt x="272" y="678"/>
                  <a:pt x="272" y="678"/>
                  <a:pt x="272" y="678"/>
                </a:cubicBezTo>
                <a:lnTo>
                  <a:pt x="328" y="635"/>
                </a:lnTo>
                <a:close/>
                <a:moveTo>
                  <a:pt x="365" y="640"/>
                </a:moveTo>
                <a:cubicBezTo>
                  <a:pt x="336" y="632"/>
                  <a:pt x="336" y="632"/>
                  <a:pt x="336" y="632"/>
                </a:cubicBezTo>
                <a:cubicBezTo>
                  <a:pt x="336" y="631"/>
                  <a:pt x="337" y="631"/>
                  <a:pt x="337" y="631"/>
                </a:cubicBezTo>
                <a:cubicBezTo>
                  <a:pt x="337" y="628"/>
                  <a:pt x="334" y="626"/>
                  <a:pt x="331" y="626"/>
                </a:cubicBezTo>
                <a:cubicBezTo>
                  <a:pt x="331" y="626"/>
                  <a:pt x="331" y="626"/>
                  <a:pt x="331" y="626"/>
                </a:cubicBezTo>
                <a:cubicBezTo>
                  <a:pt x="326" y="602"/>
                  <a:pt x="326" y="602"/>
                  <a:pt x="326" y="602"/>
                </a:cubicBezTo>
                <a:cubicBezTo>
                  <a:pt x="327" y="602"/>
                  <a:pt x="327" y="602"/>
                  <a:pt x="327" y="601"/>
                </a:cubicBezTo>
                <a:cubicBezTo>
                  <a:pt x="353" y="599"/>
                  <a:pt x="353" y="599"/>
                  <a:pt x="353" y="599"/>
                </a:cubicBezTo>
                <a:cubicBezTo>
                  <a:pt x="365" y="639"/>
                  <a:pt x="365" y="639"/>
                  <a:pt x="365" y="639"/>
                </a:cubicBezTo>
                <a:cubicBezTo>
                  <a:pt x="365" y="639"/>
                  <a:pt x="365" y="640"/>
                  <a:pt x="365" y="640"/>
                </a:cubicBezTo>
                <a:close/>
                <a:moveTo>
                  <a:pt x="325" y="602"/>
                </a:moveTo>
                <a:cubicBezTo>
                  <a:pt x="329" y="626"/>
                  <a:pt x="329" y="626"/>
                  <a:pt x="329" y="626"/>
                </a:cubicBezTo>
                <a:cubicBezTo>
                  <a:pt x="327" y="627"/>
                  <a:pt x="326" y="629"/>
                  <a:pt x="326" y="631"/>
                </a:cubicBezTo>
                <a:cubicBezTo>
                  <a:pt x="326" y="631"/>
                  <a:pt x="326" y="632"/>
                  <a:pt x="326" y="632"/>
                </a:cubicBezTo>
                <a:cubicBezTo>
                  <a:pt x="293" y="644"/>
                  <a:pt x="293" y="644"/>
                  <a:pt x="293" y="644"/>
                </a:cubicBezTo>
                <a:cubicBezTo>
                  <a:pt x="293" y="643"/>
                  <a:pt x="293" y="643"/>
                  <a:pt x="292" y="643"/>
                </a:cubicBezTo>
                <a:cubicBezTo>
                  <a:pt x="324" y="602"/>
                  <a:pt x="324" y="602"/>
                  <a:pt x="324" y="602"/>
                </a:cubicBezTo>
                <a:cubicBezTo>
                  <a:pt x="324" y="602"/>
                  <a:pt x="325" y="602"/>
                  <a:pt x="325" y="602"/>
                </a:cubicBezTo>
                <a:close/>
                <a:moveTo>
                  <a:pt x="283" y="646"/>
                </a:moveTo>
                <a:cubicBezTo>
                  <a:pt x="252" y="647"/>
                  <a:pt x="252" y="647"/>
                  <a:pt x="252" y="647"/>
                </a:cubicBezTo>
                <a:cubicBezTo>
                  <a:pt x="252" y="642"/>
                  <a:pt x="248" y="639"/>
                  <a:pt x="243" y="639"/>
                </a:cubicBezTo>
                <a:cubicBezTo>
                  <a:pt x="242" y="639"/>
                  <a:pt x="242" y="639"/>
                  <a:pt x="242" y="639"/>
                </a:cubicBezTo>
                <a:cubicBezTo>
                  <a:pt x="233" y="600"/>
                  <a:pt x="233" y="600"/>
                  <a:pt x="233" y="600"/>
                </a:cubicBezTo>
                <a:cubicBezTo>
                  <a:pt x="233" y="600"/>
                  <a:pt x="234" y="600"/>
                  <a:pt x="234" y="599"/>
                </a:cubicBezTo>
                <a:cubicBezTo>
                  <a:pt x="284" y="643"/>
                  <a:pt x="284" y="643"/>
                  <a:pt x="284" y="643"/>
                </a:cubicBezTo>
                <a:cubicBezTo>
                  <a:pt x="284" y="644"/>
                  <a:pt x="283" y="645"/>
                  <a:pt x="283" y="646"/>
                </a:cubicBezTo>
                <a:close/>
                <a:moveTo>
                  <a:pt x="231" y="600"/>
                </a:moveTo>
                <a:cubicBezTo>
                  <a:pt x="231" y="600"/>
                  <a:pt x="231" y="600"/>
                  <a:pt x="231" y="600"/>
                </a:cubicBezTo>
                <a:cubicBezTo>
                  <a:pt x="240" y="639"/>
                  <a:pt x="240" y="639"/>
                  <a:pt x="240" y="639"/>
                </a:cubicBezTo>
                <a:cubicBezTo>
                  <a:pt x="236" y="641"/>
                  <a:pt x="233" y="644"/>
                  <a:pt x="233" y="648"/>
                </a:cubicBezTo>
                <a:cubicBezTo>
                  <a:pt x="233" y="649"/>
                  <a:pt x="233" y="649"/>
                  <a:pt x="233" y="649"/>
                </a:cubicBezTo>
                <a:cubicBezTo>
                  <a:pt x="204" y="653"/>
                  <a:pt x="204" y="653"/>
                  <a:pt x="204" y="653"/>
                </a:cubicBezTo>
                <a:cubicBezTo>
                  <a:pt x="204" y="653"/>
                  <a:pt x="204" y="652"/>
                  <a:pt x="204" y="652"/>
                </a:cubicBezTo>
                <a:cubicBezTo>
                  <a:pt x="229" y="600"/>
                  <a:pt x="229" y="600"/>
                  <a:pt x="229" y="600"/>
                </a:cubicBezTo>
                <a:cubicBezTo>
                  <a:pt x="230" y="600"/>
                  <a:pt x="230" y="600"/>
                  <a:pt x="231" y="600"/>
                </a:cubicBezTo>
                <a:close/>
                <a:moveTo>
                  <a:pt x="200" y="653"/>
                </a:moveTo>
                <a:cubicBezTo>
                  <a:pt x="162" y="656"/>
                  <a:pt x="162" y="656"/>
                  <a:pt x="162" y="656"/>
                </a:cubicBezTo>
                <a:cubicBezTo>
                  <a:pt x="162" y="654"/>
                  <a:pt x="160" y="652"/>
                  <a:pt x="158" y="652"/>
                </a:cubicBezTo>
                <a:cubicBezTo>
                  <a:pt x="163" y="576"/>
                  <a:pt x="163" y="576"/>
                  <a:pt x="163" y="576"/>
                </a:cubicBezTo>
                <a:cubicBezTo>
                  <a:pt x="163" y="576"/>
                  <a:pt x="164" y="576"/>
                  <a:pt x="164" y="576"/>
                </a:cubicBezTo>
                <a:cubicBezTo>
                  <a:pt x="200" y="652"/>
                  <a:pt x="200" y="652"/>
                  <a:pt x="200" y="652"/>
                </a:cubicBezTo>
                <a:cubicBezTo>
                  <a:pt x="200" y="653"/>
                  <a:pt x="200" y="653"/>
                  <a:pt x="200" y="653"/>
                </a:cubicBezTo>
                <a:close/>
                <a:moveTo>
                  <a:pt x="95" y="480"/>
                </a:moveTo>
                <a:cubicBezTo>
                  <a:pt x="95" y="480"/>
                  <a:pt x="95" y="480"/>
                  <a:pt x="95" y="480"/>
                </a:cubicBezTo>
                <a:cubicBezTo>
                  <a:pt x="65" y="503"/>
                  <a:pt x="65" y="503"/>
                  <a:pt x="65" y="503"/>
                </a:cubicBezTo>
                <a:cubicBezTo>
                  <a:pt x="65" y="502"/>
                  <a:pt x="64" y="502"/>
                  <a:pt x="64" y="502"/>
                </a:cubicBezTo>
                <a:cubicBezTo>
                  <a:pt x="93" y="426"/>
                  <a:pt x="93" y="426"/>
                  <a:pt x="93" y="426"/>
                </a:cubicBezTo>
                <a:cubicBezTo>
                  <a:pt x="94" y="427"/>
                  <a:pt x="94" y="427"/>
                  <a:pt x="94" y="427"/>
                </a:cubicBezTo>
                <a:cubicBezTo>
                  <a:pt x="96" y="478"/>
                  <a:pt x="96" y="478"/>
                  <a:pt x="96" y="478"/>
                </a:cubicBezTo>
                <a:cubicBezTo>
                  <a:pt x="95" y="478"/>
                  <a:pt x="95" y="479"/>
                  <a:pt x="95" y="480"/>
                </a:cubicBezTo>
                <a:close/>
                <a:moveTo>
                  <a:pt x="90" y="419"/>
                </a:moveTo>
                <a:cubicBezTo>
                  <a:pt x="52" y="401"/>
                  <a:pt x="52" y="401"/>
                  <a:pt x="52" y="401"/>
                </a:cubicBezTo>
                <a:cubicBezTo>
                  <a:pt x="52" y="401"/>
                  <a:pt x="52" y="401"/>
                  <a:pt x="52" y="400"/>
                </a:cubicBezTo>
                <a:cubicBezTo>
                  <a:pt x="52" y="399"/>
                  <a:pt x="51" y="398"/>
                  <a:pt x="51" y="397"/>
                </a:cubicBezTo>
                <a:cubicBezTo>
                  <a:pt x="87" y="355"/>
                  <a:pt x="87" y="355"/>
                  <a:pt x="87" y="355"/>
                </a:cubicBezTo>
                <a:cubicBezTo>
                  <a:pt x="88" y="355"/>
                  <a:pt x="88" y="356"/>
                  <a:pt x="89" y="356"/>
                </a:cubicBezTo>
                <a:cubicBezTo>
                  <a:pt x="93" y="416"/>
                  <a:pt x="93" y="416"/>
                  <a:pt x="93" y="416"/>
                </a:cubicBezTo>
                <a:cubicBezTo>
                  <a:pt x="92" y="417"/>
                  <a:pt x="91" y="417"/>
                  <a:pt x="90" y="419"/>
                </a:cubicBezTo>
                <a:close/>
                <a:moveTo>
                  <a:pt x="92" y="349"/>
                </a:moveTo>
                <a:cubicBezTo>
                  <a:pt x="117" y="303"/>
                  <a:pt x="117" y="303"/>
                  <a:pt x="117" y="303"/>
                </a:cubicBezTo>
                <a:cubicBezTo>
                  <a:pt x="118" y="303"/>
                  <a:pt x="119" y="303"/>
                  <a:pt x="119" y="303"/>
                </a:cubicBezTo>
                <a:cubicBezTo>
                  <a:pt x="120" y="303"/>
                  <a:pt x="120" y="303"/>
                  <a:pt x="121" y="303"/>
                </a:cubicBezTo>
                <a:cubicBezTo>
                  <a:pt x="134" y="332"/>
                  <a:pt x="134" y="332"/>
                  <a:pt x="134" y="332"/>
                </a:cubicBezTo>
                <a:cubicBezTo>
                  <a:pt x="131" y="334"/>
                  <a:pt x="129" y="337"/>
                  <a:pt x="129" y="340"/>
                </a:cubicBezTo>
                <a:cubicBezTo>
                  <a:pt x="129" y="341"/>
                  <a:pt x="129" y="341"/>
                  <a:pt x="129" y="342"/>
                </a:cubicBezTo>
                <a:cubicBezTo>
                  <a:pt x="93" y="350"/>
                  <a:pt x="93" y="350"/>
                  <a:pt x="93" y="350"/>
                </a:cubicBezTo>
                <a:cubicBezTo>
                  <a:pt x="92" y="350"/>
                  <a:pt x="92" y="349"/>
                  <a:pt x="92" y="349"/>
                </a:cubicBezTo>
                <a:close/>
                <a:moveTo>
                  <a:pt x="145" y="333"/>
                </a:moveTo>
                <a:cubicBezTo>
                  <a:pt x="143" y="332"/>
                  <a:pt x="141" y="331"/>
                  <a:pt x="139" y="331"/>
                </a:cubicBezTo>
                <a:cubicBezTo>
                  <a:pt x="137" y="331"/>
                  <a:pt x="136" y="331"/>
                  <a:pt x="135" y="331"/>
                </a:cubicBezTo>
                <a:cubicBezTo>
                  <a:pt x="122" y="302"/>
                  <a:pt x="122" y="302"/>
                  <a:pt x="122" y="302"/>
                </a:cubicBezTo>
                <a:cubicBezTo>
                  <a:pt x="124" y="301"/>
                  <a:pt x="125" y="300"/>
                  <a:pt x="125" y="298"/>
                </a:cubicBezTo>
                <a:cubicBezTo>
                  <a:pt x="125" y="298"/>
                  <a:pt x="125" y="298"/>
                  <a:pt x="125" y="297"/>
                </a:cubicBezTo>
                <a:cubicBezTo>
                  <a:pt x="199" y="282"/>
                  <a:pt x="199" y="282"/>
                  <a:pt x="199" y="282"/>
                </a:cubicBezTo>
                <a:cubicBezTo>
                  <a:pt x="199" y="282"/>
                  <a:pt x="199" y="283"/>
                  <a:pt x="199" y="283"/>
                </a:cubicBezTo>
                <a:lnTo>
                  <a:pt x="145" y="333"/>
                </a:lnTo>
                <a:close/>
                <a:moveTo>
                  <a:pt x="208" y="277"/>
                </a:moveTo>
                <a:cubicBezTo>
                  <a:pt x="267" y="228"/>
                  <a:pt x="267" y="228"/>
                  <a:pt x="267" y="228"/>
                </a:cubicBezTo>
                <a:cubicBezTo>
                  <a:pt x="267" y="228"/>
                  <a:pt x="268" y="228"/>
                  <a:pt x="268" y="228"/>
                </a:cubicBezTo>
                <a:cubicBezTo>
                  <a:pt x="276" y="298"/>
                  <a:pt x="276" y="298"/>
                  <a:pt x="276" y="298"/>
                </a:cubicBezTo>
                <a:cubicBezTo>
                  <a:pt x="275" y="298"/>
                  <a:pt x="274" y="299"/>
                  <a:pt x="273" y="301"/>
                </a:cubicBezTo>
                <a:cubicBezTo>
                  <a:pt x="209" y="281"/>
                  <a:pt x="209" y="281"/>
                  <a:pt x="209" y="281"/>
                </a:cubicBezTo>
                <a:cubicBezTo>
                  <a:pt x="209" y="281"/>
                  <a:pt x="209" y="280"/>
                  <a:pt x="209" y="280"/>
                </a:cubicBezTo>
                <a:cubicBezTo>
                  <a:pt x="209" y="279"/>
                  <a:pt x="209" y="278"/>
                  <a:pt x="208" y="277"/>
                </a:cubicBezTo>
                <a:close/>
                <a:moveTo>
                  <a:pt x="292" y="276"/>
                </a:moveTo>
                <a:cubicBezTo>
                  <a:pt x="280" y="298"/>
                  <a:pt x="280" y="298"/>
                  <a:pt x="280" y="298"/>
                </a:cubicBezTo>
                <a:cubicBezTo>
                  <a:pt x="279" y="298"/>
                  <a:pt x="278" y="298"/>
                  <a:pt x="278" y="298"/>
                </a:cubicBezTo>
                <a:cubicBezTo>
                  <a:pt x="270" y="228"/>
                  <a:pt x="270" y="228"/>
                  <a:pt x="270" y="228"/>
                </a:cubicBezTo>
                <a:cubicBezTo>
                  <a:pt x="292" y="261"/>
                  <a:pt x="292" y="261"/>
                  <a:pt x="292" y="261"/>
                </a:cubicBezTo>
                <a:cubicBezTo>
                  <a:pt x="290" y="263"/>
                  <a:pt x="288" y="266"/>
                  <a:pt x="288" y="269"/>
                </a:cubicBezTo>
                <a:cubicBezTo>
                  <a:pt x="288" y="272"/>
                  <a:pt x="290" y="275"/>
                  <a:pt x="292" y="276"/>
                </a:cubicBezTo>
                <a:close/>
                <a:moveTo>
                  <a:pt x="271" y="223"/>
                </a:moveTo>
                <a:cubicBezTo>
                  <a:pt x="271" y="222"/>
                  <a:pt x="270" y="222"/>
                  <a:pt x="270" y="222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89" y="163"/>
                  <a:pt x="289" y="163"/>
                  <a:pt x="289" y="163"/>
                </a:cubicBezTo>
                <a:cubicBezTo>
                  <a:pt x="313" y="192"/>
                  <a:pt x="313" y="192"/>
                  <a:pt x="313" y="192"/>
                </a:cubicBezTo>
                <a:cubicBezTo>
                  <a:pt x="312" y="193"/>
                  <a:pt x="311" y="194"/>
                  <a:pt x="311" y="196"/>
                </a:cubicBezTo>
                <a:cubicBezTo>
                  <a:pt x="311" y="196"/>
                  <a:pt x="311" y="197"/>
                  <a:pt x="312" y="198"/>
                </a:cubicBezTo>
                <a:lnTo>
                  <a:pt x="271" y="223"/>
                </a:lnTo>
                <a:close/>
                <a:moveTo>
                  <a:pt x="316" y="190"/>
                </a:moveTo>
                <a:cubicBezTo>
                  <a:pt x="315" y="190"/>
                  <a:pt x="315" y="191"/>
                  <a:pt x="314" y="191"/>
                </a:cubicBezTo>
                <a:cubicBezTo>
                  <a:pt x="291" y="162"/>
                  <a:pt x="291" y="162"/>
                  <a:pt x="291" y="162"/>
                </a:cubicBezTo>
                <a:cubicBezTo>
                  <a:pt x="291" y="162"/>
                  <a:pt x="291" y="161"/>
                  <a:pt x="291" y="161"/>
                </a:cubicBezTo>
                <a:cubicBezTo>
                  <a:pt x="291" y="160"/>
                  <a:pt x="291" y="159"/>
                  <a:pt x="290" y="158"/>
                </a:cubicBezTo>
                <a:cubicBezTo>
                  <a:pt x="320" y="96"/>
                  <a:pt x="320" y="96"/>
                  <a:pt x="320" y="96"/>
                </a:cubicBezTo>
                <a:lnTo>
                  <a:pt x="316" y="190"/>
                </a:lnTo>
                <a:close/>
                <a:moveTo>
                  <a:pt x="324" y="92"/>
                </a:moveTo>
                <a:cubicBezTo>
                  <a:pt x="352" y="87"/>
                  <a:pt x="352" y="87"/>
                  <a:pt x="352" y="87"/>
                </a:cubicBezTo>
                <a:cubicBezTo>
                  <a:pt x="352" y="88"/>
                  <a:pt x="353" y="89"/>
                  <a:pt x="354" y="89"/>
                </a:cubicBezTo>
                <a:cubicBezTo>
                  <a:pt x="348" y="147"/>
                  <a:pt x="348" y="147"/>
                  <a:pt x="348" y="147"/>
                </a:cubicBezTo>
                <a:cubicBezTo>
                  <a:pt x="323" y="94"/>
                  <a:pt x="323" y="94"/>
                  <a:pt x="323" y="94"/>
                </a:cubicBezTo>
                <a:cubicBezTo>
                  <a:pt x="323" y="94"/>
                  <a:pt x="324" y="93"/>
                  <a:pt x="324" y="92"/>
                </a:cubicBezTo>
                <a:cubicBezTo>
                  <a:pt x="324" y="92"/>
                  <a:pt x="324" y="92"/>
                  <a:pt x="324" y="92"/>
                </a:cubicBezTo>
                <a:close/>
                <a:moveTo>
                  <a:pt x="356" y="89"/>
                </a:moveTo>
                <a:cubicBezTo>
                  <a:pt x="357" y="89"/>
                  <a:pt x="358" y="89"/>
                  <a:pt x="359" y="87"/>
                </a:cubicBezTo>
                <a:cubicBezTo>
                  <a:pt x="401" y="100"/>
                  <a:pt x="401" y="100"/>
                  <a:pt x="401" y="100"/>
                </a:cubicBezTo>
                <a:cubicBezTo>
                  <a:pt x="401" y="100"/>
                  <a:pt x="401" y="101"/>
                  <a:pt x="401" y="101"/>
                </a:cubicBezTo>
                <a:cubicBezTo>
                  <a:pt x="401" y="102"/>
                  <a:pt x="402" y="103"/>
                  <a:pt x="402" y="104"/>
                </a:cubicBezTo>
                <a:cubicBezTo>
                  <a:pt x="349" y="148"/>
                  <a:pt x="349" y="148"/>
                  <a:pt x="349" y="148"/>
                </a:cubicBezTo>
                <a:lnTo>
                  <a:pt x="356" y="89"/>
                </a:lnTo>
                <a:close/>
                <a:moveTo>
                  <a:pt x="408" y="96"/>
                </a:moveTo>
                <a:cubicBezTo>
                  <a:pt x="412" y="47"/>
                  <a:pt x="412" y="47"/>
                  <a:pt x="412" y="47"/>
                </a:cubicBezTo>
                <a:cubicBezTo>
                  <a:pt x="415" y="47"/>
                  <a:pt x="417" y="45"/>
                  <a:pt x="417" y="42"/>
                </a:cubicBezTo>
                <a:cubicBezTo>
                  <a:pt x="454" y="40"/>
                  <a:pt x="454" y="40"/>
                  <a:pt x="454" y="40"/>
                </a:cubicBezTo>
                <a:cubicBezTo>
                  <a:pt x="454" y="40"/>
                  <a:pt x="454" y="41"/>
                  <a:pt x="455" y="41"/>
                </a:cubicBezTo>
                <a:cubicBezTo>
                  <a:pt x="410" y="97"/>
                  <a:pt x="410" y="97"/>
                  <a:pt x="410" y="97"/>
                </a:cubicBezTo>
                <a:cubicBezTo>
                  <a:pt x="410" y="97"/>
                  <a:pt x="409" y="96"/>
                  <a:pt x="408" y="96"/>
                </a:cubicBezTo>
                <a:close/>
                <a:moveTo>
                  <a:pt x="457" y="38"/>
                </a:moveTo>
                <a:cubicBezTo>
                  <a:pt x="468" y="10"/>
                  <a:pt x="468" y="10"/>
                  <a:pt x="468" y="10"/>
                </a:cubicBezTo>
                <a:cubicBezTo>
                  <a:pt x="468" y="10"/>
                  <a:pt x="468" y="10"/>
                  <a:pt x="469" y="10"/>
                </a:cubicBezTo>
                <a:cubicBezTo>
                  <a:pt x="469" y="10"/>
                  <a:pt x="469" y="10"/>
                  <a:pt x="469" y="10"/>
                </a:cubicBezTo>
                <a:cubicBezTo>
                  <a:pt x="491" y="78"/>
                  <a:pt x="491" y="78"/>
                  <a:pt x="491" y="78"/>
                </a:cubicBezTo>
                <a:cubicBezTo>
                  <a:pt x="491" y="78"/>
                  <a:pt x="491" y="78"/>
                  <a:pt x="490" y="79"/>
                </a:cubicBezTo>
                <a:cubicBezTo>
                  <a:pt x="458" y="40"/>
                  <a:pt x="458" y="40"/>
                  <a:pt x="458" y="40"/>
                </a:cubicBezTo>
                <a:cubicBezTo>
                  <a:pt x="458" y="40"/>
                  <a:pt x="458" y="40"/>
                  <a:pt x="458" y="40"/>
                </a:cubicBezTo>
                <a:cubicBezTo>
                  <a:pt x="458" y="39"/>
                  <a:pt x="458" y="38"/>
                  <a:pt x="457" y="38"/>
                </a:cubicBezTo>
                <a:close/>
                <a:moveTo>
                  <a:pt x="653" y="48"/>
                </a:moveTo>
                <a:cubicBezTo>
                  <a:pt x="578" y="103"/>
                  <a:pt x="578" y="103"/>
                  <a:pt x="578" y="103"/>
                </a:cubicBezTo>
                <a:cubicBezTo>
                  <a:pt x="578" y="102"/>
                  <a:pt x="577" y="101"/>
                  <a:pt x="576" y="101"/>
                </a:cubicBezTo>
                <a:cubicBezTo>
                  <a:pt x="579" y="64"/>
                  <a:pt x="579" y="64"/>
                  <a:pt x="579" y="64"/>
                </a:cubicBezTo>
                <a:cubicBezTo>
                  <a:pt x="579" y="64"/>
                  <a:pt x="579" y="64"/>
                  <a:pt x="579" y="64"/>
                </a:cubicBezTo>
                <a:cubicBezTo>
                  <a:pt x="584" y="64"/>
                  <a:pt x="589" y="60"/>
                  <a:pt x="589" y="55"/>
                </a:cubicBezTo>
                <a:lnTo>
                  <a:pt x="653" y="48"/>
                </a:lnTo>
                <a:close/>
                <a:moveTo>
                  <a:pt x="838" y="297"/>
                </a:moveTo>
                <a:cubicBezTo>
                  <a:pt x="838" y="297"/>
                  <a:pt x="838" y="297"/>
                  <a:pt x="838" y="297"/>
                </a:cubicBezTo>
                <a:cubicBezTo>
                  <a:pt x="794" y="279"/>
                  <a:pt x="794" y="279"/>
                  <a:pt x="794" y="279"/>
                </a:cubicBezTo>
                <a:cubicBezTo>
                  <a:pt x="794" y="278"/>
                  <a:pt x="793" y="277"/>
                  <a:pt x="792" y="277"/>
                </a:cubicBezTo>
                <a:cubicBezTo>
                  <a:pt x="784" y="237"/>
                  <a:pt x="784" y="237"/>
                  <a:pt x="784" y="237"/>
                </a:cubicBezTo>
                <a:cubicBezTo>
                  <a:pt x="784" y="237"/>
                  <a:pt x="785" y="236"/>
                  <a:pt x="785" y="236"/>
                </a:cubicBezTo>
                <a:lnTo>
                  <a:pt x="838" y="297"/>
                </a:lnTo>
                <a:close/>
                <a:moveTo>
                  <a:pt x="932" y="333"/>
                </a:moveTo>
                <a:cubicBezTo>
                  <a:pt x="912" y="409"/>
                  <a:pt x="912" y="409"/>
                  <a:pt x="912" y="409"/>
                </a:cubicBezTo>
                <a:cubicBezTo>
                  <a:pt x="912" y="409"/>
                  <a:pt x="912" y="409"/>
                  <a:pt x="911" y="409"/>
                </a:cubicBezTo>
                <a:cubicBezTo>
                  <a:pt x="911" y="409"/>
                  <a:pt x="911" y="409"/>
                  <a:pt x="910" y="409"/>
                </a:cubicBezTo>
                <a:cubicBezTo>
                  <a:pt x="884" y="335"/>
                  <a:pt x="884" y="335"/>
                  <a:pt x="884" y="335"/>
                </a:cubicBezTo>
                <a:cubicBezTo>
                  <a:pt x="884" y="335"/>
                  <a:pt x="884" y="334"/>
                  <a:pt x="884" y="334"/>
                </a:cubicBezTo>
                <a:cubicBezTo>
                  <a:pt x="929" y="329"/>
                  <a:pt x="929" y="329"/>
                  <a:pt x="929" y="329"/>
                </a:cubicBezTo>
                <a:cubicBezTo>
                  <a:pt x="929" y="331"/>
                  <a:pt x="930" y="332"/>
                  <a:pt x="932" y="333"/>
                </a:cubicBezTo>
                <a:close/>
                <a:moveTo>
                  <a:pt x="961" y="420"/>
                </a:moveTo>
                <a:cubicBezTo>
                  <a:pt x="961" y="422"/>
                  <a:pt x="962" y="423"/>
                  <a:pt x="963" y="423"/>
                </a:cubicBezTo>
                <a:cubicBezTo>
                  <a:pt x="952" y="475"/>
                  <a:pt x="952" y="475"/>
                  <a:pt x="952" y="475"/>
                </a:cubicBezTo>
                <a:cubicBezTo>
                  <a:pt x="952" y="475"/>
                  <a:pt x="952" y="475"/>
                  <a:pt x="952" y="475"/>
                </a:cubicBezTo>
                <a:cubicBezTo>
                  <a:pt x="951" y="475"/>
                  <a:pt x="951" y="475"/>
                  <a:pt x="950" y="476"/>
                </a:cubicBezTo>
                <a:cubicBezTo>
                  <a:pt x="915" y="419"/>
                  <a:pt x="915" y="419"/>
                  <a:pt x="915" y="419"/>
                </a:cubicBezTo>
                <a:cubicBezTo>
                  <a:pt x="916" y="418"/>
                  <a:pt x="916" y="417"/>
                  <a:pt x="916" y="416"/>
                </a:cubicBezTo>
                <a:lnTo>
                  <a:pt x="961" y="420"/>
                </a:lnTo>
                <a:close/>
                <a:moveTo>
                  <a:pt x="953" y="569"/>
                </a:moveTo>
                <a:cubicBezTo>
                  <a:pt x="953" y="569"/>
                  <a:pt x="953" y="569"/>
                  <a:pt x="953" y="569"/>
                </a:cubicBezTo>
                <a:cubicBezTo>
                  <a:pt x="903" y="588"/>
                  <a:pt x="903" y="588"/>
                  <a:pt x="903" y="588"/>
                </a:cubicBezTo>
                <a:cubicBezTo>
                  <a:pt x="946" y="547"/>
                  <a:pt x="946" y="547"/>
                  <a:pt x="946" y="547"/>
                </a:cubicBezTo>
                <a:cubicBezTo>
                  <a:pt x="947" y="548"/>
                  <a:pt x="948" y="549"/>
                  <a:pt x="949" y="549"/>
                </a:cubicBezTo>
                <a:cubicBezTo>
                  <a:pt x="949" y="549"/>
                  <a:pt x="950" y="549"/>
                  <a:pt x="950" y="549"/>
                </a:cubicBezTo>
                <a:cubicBezTo>
                  <a:pt x="954" y="567"/>
                  <a:pt x="954" y="567"/>
                  <a:pt x="954" y="567"/>
                </a:cubicBezTo>
                <a:cubicBezTo>
                  <a:pt x="953" y="568"/>
                  <a:pt x="953" y="568"/>
                  <a:pt x="953" y="569"/>
                </a:cubicBezTo>
                <a:close/>
                <a:moveTo>
                  <a:pt x="863" y="545"/>
                </a:moveTo>
                <a:cubicBezTo>
                  <a:pt x="944" y="544"/>
                  <a:pt x="944" y="544"/>
                  <a:pt x="944" y="544"/>
                </a:cubicBezTo>
                <a:cubicBezTo>
                  <a:pt x="944" y="545"/>
                  <a:pt x="945" y="546"/>
                  <a:pt x="945" y="546"/>
                </a:cubicBezTo>
                <a:cubicBezTo>
                  <a:pt x="902" y="587"/>
                  <a:pt x="902" y="587"/>
                  <a:pt x="902" y="587"/>
                </a:cubicBezTo>
                <a:cubicBezTo>
                  <a:pt x="901" y="586"/>
                  <a:pt x="900" y="586"/>
                  <a:pt x="900" y="586"/>
                </a:cubicBezTo>
                <a:cubicBezTo>
                  <a:pt x="899" y="586"/>
                  <a:pt x="898" y="586"/>
                  <a:pt x="898" y="587"/>
                </a:cubicBezTo>
                <a:cubicBezTo>
                  <a:pt x="862" y="547"/>
                  <a:pt x="862" y="547"/>
                  <a:pt x="862" y="547"/>
                </a:cubicBezTo>
                <a:cubicBezTo>
                  <a:pt x="863" y="546"/>
                  <a:pt x="863" y="545"/>
                  <a:pt x="863" y="545"/>
                </a:cubicBezTo>
                <a:close/>
                <a:moveTo>
                  <a:pt x="908" y="501"/>
                </a:moveTo>
                <a:cubicBezTo>
                  <a:pt x="948" y="483"/>
                  <a:pt x="948" y="483"/>
                  <a:pt x="948" y="483"/>
                </a:cubicBezTo>
                <a:cubicBezTo>
                  <a:pt x="948" y="485"/>
                  <a:pt x="950" y="485"/>
                  <a:pt x="951" y="486"/>
                </a:cubicBezTo>
                <a:cubicBezTo>
                  <a:pt x="949" y="538"/>
                  <a:pt x="949" y="538"/>
                  <a:pt x="949" y="538"/>
                </a:cubicBezTo>
                <a:cubicBezTo>
                  <a:pt x="948" y="538"/>
                  <a:pt x="947" y="539"/>
                  <a:pt x="946" y="539"/>
                </a:cubicBezTo>
                <a:cubicBezTo>
                  <a:pt x="908" y="502"/>
                  <a:pt x="908" y="502"/>
                  <a:pt x="908" y="502"/>
                </a:cubicBezTo>
                <a:cubicBezTo>
                  <a:pt x="908" y="501"/>
                  <a:pt x="908" y="501"/>
                  <a:pt x="908" y="501"/>
                </a:cubicBezTo>
                <a:cubicBezTo>
                  <a:pt x="908" y="501"/>
                  <a:pt x="908" y="501"/>
                  <a:pt x="908" y="501"/>
                </a:cubicBezTo>
                <a:close/>
                <a:moveTo>
                  <a:pt x="953" y="486"/>
                </a:moveTo>
                <a:cubicBezTo>
                  <a:pt x="955" y="486"/>
                  <a:pt x="957" y="483"/>
                  <a:pt x="957" y="481"/>
                </a:cubicBezTo>
                <a:cubicBezTo>
                  <a:pt x="957" y="479"/>
                  <a:pt x="957" y="478"/>
                  <a:pt x="956" y="477"/>
                </a:cubicBezTo>
                <a:cubicBezTo>
                  <a:pt x="978" y="453"/>
                  <a:pt x="978" y="453"/>
                  <a:pt x="978" y="453"/>
                </a:cubicBezTo>
                <a:cubicBezTo>
                  <a:pt x="950" y="537"/>
                  <a:pt x="950" y="537"/>
                  <a:pt x="950" y="537"/>
                </a:cubicBezTo>
                <a:lnTo>
                  <a:pt x="953" y="486"/>
                </a:lnTo>
                <a:close/>
                <a:moveTo>
                  <a:pt x="928" y="328"/>
                </a:moveTo>
                <a:cubicBezTo>
                  <a:pt x="884" y="332"/>
                  <a:pt x="884" y="332"/>
                  <a:pt x="884" y="332"/>
                </a:cubicBezTo>
                <a:cubicBezTo>
                  <a:pt x="884" y="332"/>
                  <a:pt x="884" y="332"/>
                  <a:pt x="883" y="331"/>
                </a:cubicBezTo>
                <a:cubicBezTo>
                  <a:pt x="887" y="275"/>
                  <a:pt x="887" y="275"/>
                  <a:pt x="887" y="275"/>
                </a:cubicBezTo>
                <a:cubicBezTo>
                  <a:pt x="930" y="325"/>
                  <a:pt x="930" y="325"/>
                  <a:pt x="930" y="325"/>
                </a:cubicBezTo>
                <a:cubicBezTo>
                  <a:pt x="929" y="325"/>
                  <a:pt x="928" y="326"/>
                  <a:pt x="928" y="328"/>
                </a:cubicBezTo>
                <a:close/>
                <a:moveTo>
                  <a:pt x="885" y="275"/>
                </a:moveTo>
                <a:cubicBezTo>
                  <a:pt x="885" y="275"/>
                  <a:pt x="885" y="275"/>
                  <a:pt x="886" y="275"/>
                </a:cubicBezTo>
                <a:cubicBezTo>
                  <a:pt x="882" y="331"/>
                  <a:pt x="882" y="331"/>
                  <a:pt x="882" y="331"/>
                </a:cubicBezTo>
                <a:cubicBezTo>
                  <a:pt x="882" y="331"/>
                  <a:pt x="881" y="331"/>
                  <a:pt x="881" y="331"/>
                </a:cubicBezTo>
                <a:cubicBezTo>
                  <a:pt x="847" y="303"/>
                  <a:pt x="847" y="303"/>
                  <a:pt x="847" y="303"/>
                </a:cubicBezTo>
                <a:cubicBezTo>
                  <a:pt x="847" y="302"/>
                  <a:pt x="848" y="301"/>
                  <a:pt x="848" y="300"/>
                </a:cubicBezTo>
                <a:cubicBezTo>
                  <a:pt x="848" y="299"/>
                  <a:pt x="848" y="299"/>
                  <a:pt x="847" y="298"/>
                </a:cubicBezTo>
                <a:lnTo>
                  <a:pt x="885" y="275"/>
                </a:lnTo>
                <a:close/>
                <a:moveTo>
                  <a:pt x="745" y="281"/>
                </a:moveTo>
                <a:cubicBezTo>
                  <a:pt x="744" y="277"/>
                  <a:pt x="741" y="273"/>
                  <a:pt x="736" y="273"/>
                </a:cubicBezTo>
                <a:cubicBezTo>
                  <a:pt x="735" y="273"/>
                  <a:pt x="734" y="273"/>
                  <a:pt x="733" y="273"/>
                </a:cubicBezTo>
                <a:cubicBezTo>
                  <a:pt x="720" y="235"/>
                  <a:pt x="720" y="235"/>
                  <a:pt x="720" y="235"/>
                </a:cubicBezTo>
                <a:cubicBezTo>
                  <a:pt x="721" y="234"/>
                  <a:pt x="721" y="234"/>
                  <a:pt x="721" y="234"/>
                </a:cubicBezTo>
                <a:cubicBezTo>
                  <a:pt x="777" y="233"/>
                  <a:pt x="777" y="233"/>
                  <a:pt x="777" y="233"/>
                </a:cubicBezTo>
                <a:cubicBezTo>
                  <a:pt x="777" y="235"/>
                  <a:pt x="779" y="237"/>
                  <a:pt x="782" y="237"/>
                </a:cubicBezTo>
                <a:cubicBezTo>
                  <a:pt x="782" y="237"/>
                  <a:pt x="782" y="237"/>
                  <a:pt x="782" y="237"/>
                </a:cubicBezTo>
                <a:cubicBezTo>
                  <a:pt x="791" y="277"/>
                  <a:pt x="791" y="277"/>
                  <a:pt x="791" y="277"/>
                </a:cubicBezTo>
                <a:cubicBezTo>
                  <a:pt x="790" y="277"/>
                  <a:pt x="790" y="278"/>
                  <a:pt x="790" y="278"/>
                </a:cubicBezTo>
                <a:lnTo>
                  <a:pt x="745" y="281"/>
                </a:lnTo>
                <a:close/>
                <a:moveTo>
                  <a:pt x="686" y="118"/>
                </a:moveTo>
                <a:cubicBezTo>
                  <a:pt x="723" y="177"/>
                  <a:pt x="723" y="177"/>
                  <a:pt x="723" y="177"/>
                </a:cubicBezTo>
                <a:cubicBezTo>
                  <a:pt x="722" y="178"/>
                  <a:pt x="721" y="180"/>
                  <a:pt x="721" y="181"/>
                </a:cubicBezTo>
                <a:cubicBezTo>
                  <a:pt x="721" y="182"/>
                  <a:pt x="721" y="182"/>
                  <a:pt x="721" y="182"/>
                </a:cubicBezTo>
                <a:cubicBezTo>
                  <a:pt x="685" y="194"/>
                  <a:pt x="685" y="194"/>
                  <a:pt x="685" y="194"/>
                </a:cubicBezTo>
                <a:cubicBezTo>
                  <a:pt x="685" y="194"/>
                  <a:pt x="685" y="194"/>
                  <a:pt x="685" y="194"/>
                </a:cubicBezTo>
                <a:lnTo>
                  <a:pt x="686" y="118"/>
                </a:lnTo>
                <a:close/>
                <a:moveTo>
                  <a:pt x="687" y="255"/>
                </a:moveTo>
                <a:cubicBezTo>
                  <a:pt x="687" y="255"/>
                  <a:pt x="686" y="254"/>
                  <a:pt x="684" y="254"/>
                </a:cubicBezTo>
                <a:cubicBezTo>
                  <a:pt x="684" y="198"/>
                  <a:pt x="684" y="198"/>
                  <a:pt x="684" y="198"/>
                </a:cubicBezTo>
                <a:cubicBezTo>
                  <a:pt x="717" y="232"/>
                  <a:pt x="717" y="232"/>
                  <a:pt x="717" y="232"/>
                </a:cubicBezTo>
                <a:cubicBezTo>
                  <a:pt x="717" y="232"/>
                  <a:pt x="717" y="233"/>
                  <a:pt x="717" y="233"/>
                </a:cubicBezTo>
                <a:cubicBezTo>
                  <a:pt x="717" y="233"/>
                  <a:pt x="717" y="233"/>
                  <a:pt x="717" y="234"/>
                </a:cubicBezTo>
                <a:lnTo>
                  <a:pt x="687" y="255"/>
                </a:lnTo>
                <a:close/>
                <a:moveTo>
                  <a:pt x="718" y="231"/>
                </a:moveTo>
                <a:cubicBezTo>
                  <a:pt x="718" y="231"/>
                  <a:pt x="718" y="231"/>
                  <a:pt x="718" y="231"/>
                </a:cubicBezTo>
                <a:cubicBezTo>
                  <a:pt x="686" y="196"/>
                  <a:pt x="686" y="196"/>
                  <a:pt x="686" y="196"/>
                </a:cubicBezTo>
                <a:cubicBezTo>
                  <a:pt x="686" y="196"/>
                  <a:pt x="686" y="196"/>
                  <a:pt x="686" y="196"/>
                </a:cubicBezTo>
                <a:cubicBezTo>
                  <a:pt x="686" y="196"/>
                  <a:pt x="686" y="196"/>
                  <a:pt x="686" y="196"/>
                </a:cubicBezTo>
                <a:cubicBezTo>
                  <a:pt x="721" y="184"/>
                  <a:pt x="721" y="184"/>
                  <a:pt x="721" y="184"/>
                </a:cubicBezTo>
                <a:cubicBezTo>
                  <a:pt x="722" y="185"/>
                  <a:pt x="723" y="186"/>
                  <a:pt x="724" y="186"/>
                </a:cubicBezTo>
                <a:lnTo>
                  <a:pt x="718" y="231"/>
                </a:lnTo>
                <a:close/>
                <a:moveTo>
                  <a:pt x="688" y="257"/>
                </a:moveTo>
                <a:cubicBezTo>
                  <a:pt x="718" y="235"/>
                  <a:pt x="718" y="235"/>
                  <a:pt x="718" y="235"/>
                </a:cubicBezTo>
                <a:cubicBezTo>
                  <a:pt x="718" y="235"/>
                  <a:pt x="718" y="235"/>
                  <a:pt x="719" y="235"/>
                </a:cubicBezTo>
                <a:cubicBezTo>
                  <a:pt x="719" y="235"/>
                  <a:pt x="719" y="235"/>
                  <a:pt x="719" y="235"/>
                </a:cubicBezTo>
                <a:cubicBezTo>
                  <a:pt x="732" y="274"/>
                  <a:pt x="732" y="274"/>
                  <a:pt x="732" y="274"/>
                </a:cubicBezTo>
                <a:cubicBezTo>
                  <a:pt x="730" y="275"/>
                  <a:pt x="728" y="276"/>
                  <a:pt x="727" y="278"/>
                </a:cubicBezTo>
                <a:cubicBezTo>
                  <a:pt x="689" y="261"/>
                  <a:pt x="689" y="261"/>
                  <a:pt x="689" y="261"/>
                </a:cubicBezTo>
                <a:cubicBezTo>
                  <a:pt x="689" y="260"/>
                  <a:pt x="689" y="260"/>
                  <a:pt x="689" y="259"/>
                </a:cubicBezTo>
                <a:cubicBezTo>
                  <a:pt x="689" y="258"/>
                  <a:pt x="689" y="257"/>
                  <a:pt x="688" y="257"/>
                </a:cubicBezTo>
                <a:close/>
                <a:moveTo>
                  <a:pt x="777" y="231"/>
                </a:moveTo>
                <a:cubicBezTo>
                  <a:pt x="721" y="232"/>
                  <a:pt x="721" y="232"/>
                  <a:pt x="721" y="232"/>
                </a:cubicBezTo>
                <a:cubicBezTo>
                  <a:pt x="721" y="232"/>
                  <a:pt x="720" y="231"/>
                  <a:pt x="720" y="231"/>
                </a:cubicBezTo>
                <a:cubicBezTo>
                  <a:pt x="726" y="187"/>
                  <a:pt x="726" y="187"/>
                  <a:pt x="726" y="187"/>
                </a:cubicBezTo>
                <a:cubicBezTo>
                  <a:pt x="726" y="187"/>
                  <a:pt x="726" y="187"/>
                  <a:pt x="726" y="187"/>
                </a:cubicBezTo>
                <a:cubicBezTo>
                  <a:pt x="727" y="187"/>
                  <a:pt x="729" y="186"/>
                  <a:pt x="730" y="185"/>
                </a:cubicBezTo>
                <a:cubicBezTo>
                  <a:pt x="778" y="229"/>
                  <a:pt x="778" y="229"/>
                  <a:pt x="778" y="229"/>
                </a:cubicBezTo>
                <a:cubicBezTo>
                  <a:pt x="777" y="230"/>
                  <a:pt x="777" y="230"/>
                  <a:pt x="777" y="231"/>
                </a:cubicBezTo>
                <a:close/>
                <a:moveTo>
                  <a:pt x="726" y="176"/>
                </a:moveTo>
                <a:cubicBezTo>
                  <a:pt x="725" y="176"/>
                  <a:pt x="725" y="176"/>
                  <a:pt x="724" y="177"/>
                </a:cubicBezTo>
                <a:cubicBezTo>
                  <a:pt x="687" y="116"/>
                  <a:pt x="687" y="116"/>
                  <a:pt x="687" y="116"/>
                </a:cubicBezTo>
                <a:cubicBezTo>
                  <a:pt x="732" y="130"/>
                  <a:pt x="732" y="130"/>
                  <a:pt x="732" y="130"/>
                </a:cubicBezTo>
                <a:cubicBezTo>
                  <a:pt x="732" y="130"/>
                  <a:pt x="732" y="131"/>
                  <a:pt x="733" y="131"/>
                </a:cubicBezTo>
                <a:lnTo>
                  <a:pt x="726" y="176"/>
                </a:lnTo>
                <a:close/>
                <a:moveTo>
                  <a:pt x="687" y="115"/>
                </a:moveTo>
                <a:cubicBezTo>
                  <a:pt x="687" y="114"/>
                  <a:pt x="687" y="113"/>
                  <a:pt x="686" y="113"/>
                </a:cubicBezTo>
                <a:cubicBezTo>
                  <a:pt x="685" y="113"/>
                  <a:pt x="685" y="113"/>
                  <a:pt x="685" y="113"/>
                </a:cubicBezTo>
                <a:cubicBezTo>
                  <a:pt x="658" y="51"/>
                  <a:pt x="658" y="51"/>
                  <a:pt x="658" y="51"/>
                </a:cubicBezTo>
                <a:cubicBezTo>
                  <a:pt x="730" y="127"/>
                  <a:pt x="730" y="127"/>
                  <a:pt x="730" y="127"/>
                </a:cubicBezTo>
                <a:lnTo>
                  <a:pt x="687" y="115"/>
                </a:lnTo>
                <a:close/>
                <a:moveTo>
                  <a:pt x="579" y="45"/>
                </a:moveTo>
                <a:cubicBezTo>
                  <a:pt x="574" y="45"/>
                  <a:pt x="570" y="49"/>
                  <a:pt x="570" y="54"/>
                </a:cubicBezTo>
                <a:cubicBezTo>
                  <a:pt x="527" y="54"/>
                  <a:pt x="527" y="54"/>
                  <a:pt x="527" y="54"/>
                </a:cubicBezTo>
                <a:cubicBezTo>
                  <a:pt x="585" y="19"/>
                  <a:pt x="585" y="19"/>
                  <a:pt x="585" y="19"/>
                </a:cubicBezTo>
                <a:cubicBezTo>
                  <a:pt x="586" y="19"/>
                  <a:pt x="586" y="20"/>
                  <a:pt x="587" y="20"/>
                </a:cubicBezTo>
                <a:cubicBezTo>
                  <a:pt x="581" y="45"/>
                  <a:pt x="581" y="45"/>
                  <a:pt x="581" y="45"/>
                </a:cubicBezTo>
                <a:cubicBezTo>
                  <a:pt x="580" y="45"/>
                  <a:pt x="580" y="45"/>
                  <a:pt x="579" y="45"/>
                </a:cubicBezTo>
                <a:close/>
                <a:moveTo>
                  <a:pt x="493" y="77"/>
                </a:moveTo>
                <a:cubicBezTo>
                  <a:pt x="493" y="77"/>
                  <a:pt x="493" y="78"/>
                  <a:pt x="493" y="78"/>
                </a:cubicBezTo>
                <a:cubicBezTo>
                  <a:pt x="471" y="10"/>
                  <a:pt x="471" y="10"/>
                  <a:pt x="471" y="10"/>
                </a:cubicBezTo>
                <a:cubicBezTo>
                  <a:pt x="472" y="9"/>
                  <a:pt x="472" y="9"/>
                  <a:pt x="472" y="9"/>
                </a:cubicBezTo>
                <a:cubicBezTo>
                  <a:pt x="504" y="32"/>
                  <a:pt x="504" y="32"/>
                  <a:pt x="504" y="32"/>
                </a:cubicBezTo>
                <a:cubicBezTo>
                  <a:pt x="504" y="32"/>
                  <a:pt x="504" y="33"/>
                  <a:pt x="504" y="33"/>
                </a:cubicBezTo>
                <a:cubicBezTo>
                  <a:pt x="503" y="33"/>
                  <a:pt x="504" y="34"/>
                  <a:pt x="504" y="34"/>
                </a:cubicBezTo>
                <a:cubicBezTo>
                  <a:pt x="494" y="78"/>
                  <a:pt x="494" y="78"/>
                  <a:pt x="494" y="78"/>
                </a:cubicBezTo>
                <a:cubicBezTo>
                  <a:pt x="494" y="77"/>
                  <a:pt x="494" y="77"/>
                  <a:pt x="493" y="77"/>
                </a:cubicBezTo>
                <a:close/>
                <a:moveTo>
                  <a:pt x="508" y="33"/>
                </a:moveTo>
                <a:cubicBezTo>
                  <a:pt x="584" y="18"/>
                  <a:pt x="584" y="18"/>
                  <a:pt x="584" y="18"/>
                </a:cubicBezTo>
                <a:cubicBezTo>
                  <a:pt x="525" y="53"/>
                  <a:pt x="525" y="53"/>
                  <a:pt x="525" y="53"/>
                </a:cubicBezTo>
                <a:cubicBezTo>
                  <a:pt x="525" y="53"/>
                  <a:pt x="524" y="52"/>
                  <a:pt x="524" y="52"/>
                </a:cubicBezTo>
                <a:cubicBezTo>
                  <a:pt x="524" y="52"/>
                  <a:pt x="523" y="52"/>
                  <a:pt x="523" y="53"/>
                </a:cubicBezTo>
                <a:cubicBezTo>
                  <a:pt x="507" y="34"/>
                  <a:pt x="507" y="34"/>
                  <a:pt x="507" y="34"/>
                </a:cubicBezTo>
                <a:cubicBezTo>
                  <a:pt x="508" y="34"/>
                  <a:pt x="508" y="33"/>
                  <a:pt x="508" y="33"/>
                </a:cubicBezTo>
                <a:close/>
                <a:moveTo>
                  <a:pt x="507" y="32"/>
                </a:moveTo>
                <a:cubicBezTo>
                  <a:pt x="507" y="31"/>
                  <a:pt x="506" y="31"/>
                  <a:pt x="506" y="31"/>
                </a:cubicBezTo>
                <a:cubicBezTo>
                  <a:pt x="505" y="31"/>
                  <a:pt x="505" y="31"/>
                  <a:pt x="505" y="31"/>
                </a:cubicBezTo>
                <a:cubicBezTo>
                  <a:pt x="473" y="7"/>
                  <a:pt x="473" y="7"/>
                  <a:pt x="473" y="7"/>
                </a:cubicBezTo>
                <a:cubicBezTo>
                  <a:pt x="474" y="7"/>
                  <a:pt x="474" y="7"/>
                  <a:pt x="474" y="6"/>
                </a:cubicBezTo>
                <a:cubicBezTo>
                  <a:pt x="584" y="16"/>
                  <a:pt x="584" y="16"/>
                  <a:pt x="584" y="16"/>
                </a:cubicBezTo>
                <a:lnTo>
                  <a:pt x="507" y="32"/>
                </a:lnTo>
                <a:close/>
                <a:moveTo>
                  <a:pt x="497" y="79"/>
                </a:moveTo>
                <a:cubicBezTo>
                  <a:pt x="496" y="78"/>
                  <a:pt x="496" y="78"/>
                  <a:pt x="495" y="78"/>
                </a:cubicBezTo>
                <a:cubicBezTo>
                  <a:pt x="506" y="35"/>
                  <a:pt x="506" y="35"/>
                  <a:pt x="506" y="35"/>
                </a:cubicBezTo>
                <a:cubicBezTo>
                  <a:pt x="506" y="35"/>
                  <a:pt x="506" y="35"/>
                  <a:pt x="506" y="35"/>
                </a:cubicBezTo>
                <a:cubicBezTo>
                  <a:pt x="522" y="54"/>
                  <a:pt x="522" y="54"/>
                  <a:pt x="522" y="54"/>
                </a:cubicBezTo>
                <a:cubicBezTo>
                  <a:pt x="522" y="54"/>
                  <a:pt x="522" y="54"/>
                  <a:pt x="522" y="54"/>
                </a:cubicBezTo>
                <a:cubicBezTo>
                  <a:pt x="522" y="55"/>
                  <a:pt x="522" y="55"/>
                  <a:pt x="522" y="55"/>
                </a:cubicBezTo>
                <a:lnTo>
                  <a:pt x="497" y="79"/>
                </a:lnTo>
                <a:close/>
                <a:moveTo>
                  <a:pt x="526" y="55"/>
                </a:moveTo>
                <a:cubicBezTo>
                  <a:pt x="570" y="55"/>
                  <a:pt x="570" y="55"/>
                  <a:pt x="570" y="55"/>
                </a:cubicBezTo>
                <a:cubicBezTo>
                  <a:pt x="570" y="60"/>
                  <a:pt x="573" y="63"/>
                  <a:pt x="577" y="64"/>
                </a:cubicBezTo>
                <a:cubicBezTo>
                  <a:pt x="574" y="101"/>
                  <a:pt x="574" y="101"/>
                  <a:pt x="574" y="101"/>
                </a:cubicBezTo>
                <a:cubicBezTo>
                  <a:pt x="573" y="101"/>
                  <a:pt x="572" y="101"/>
                  <a:pt x="571" y="102"/>
                </a:cubicBezTo>
                <a:cubicBezTo>
                  <a:pt x="526" y="55"/>
                  <a:pt x="526" y="55"/>
                  <a:pt x="526" y="55"/>
                </a:cubicBezTo>
                <a:cubicBezTo>
                  <a:pt x="526" y="55"/>
                  <a:pt x="526" y="55"/>
                  <a:pt x="526" y="55"/>
                </a:cubicBezTo>
                <a:close/>
                <a:moveTo>
                  <a:pt x="684" y="117"/>
                </a:moveTo>
                <a:cubicBezTo>
                  <a:pt x="684" y="117"/>
                  <a:pt x="684" y="117"/>
                  <a:pt x="685" y="117"/>
                </a:cubicBezTo>
                <a:cubicBezTo>
                  <a:pt x="683" y="193"/>
                  <a:pt x="683" y="193"/>
                  <a:pt x="683" y="193"/>
                </a:cubicBezTo>
                <a:cubicBezTo>
                  <a:pt x="654" y="146"/>
                  <a:pt x="654" y="146"/>
                  <a:pt x="654" y="146"/>
                </a:cubicBezTo>
                <a:cubicBezTo>
                  <a:pt x="655" y="145"/>
                  <a:pt x="656" y="143"/>
                  <a:pt x="656" y="142"/>
                </a:cubicBezTo>
                <a:cubicBezTo>
                  <a:pt x="656" y="141"/>
                  <a:pt x="655" y="140"/>
                  <a:pt x="655" y="139"/>
                </a:cubicBezTo>
                <a:lnTo>
                  <a:pt x="684" y="117"/>
                </a:lnTo>
                <a:close/>
                <a:moveTo>
                  <a:pt x="682" y="194"/>
                </a:moveTo>
                <a:cubicBezTo>
                  <a:pt x="682" y="195"/>
                  <a:pt x="682" y="195"/>
                  <a:pt x="682" y="195"/>
                </a:cubicBezTo>
                <a:cubicBezTo>
                  <a:pt x="682" y="196"/>
                  <a:pt x="682" y="197"/>
                  <a:pt x="683" y="198"/>
                </a:cubicBezTo>
                <a:cubicBezTo>
                  <a:pt x="683" y="253"/>
                  <a:pt x="683" y="253"/>
                  <a:pt x="683" y="253"/>
                </a:cubicBezTo>
                <a:cubicBezTo>
                  <a:pt x="653" y="147"/>
                  <a:pt x="653" y="147"/>
                  <a:pt x="653" y="147"/>
                </a:cubicBezTo>
                <a:lnTo>
                  <a:pt x="682" y="194"/>
                </a:lnTo>
                <a:close/>
                <a:moveTo>
                  <a:pt x="777" y="318"/>
                </a:moveTo>
                <a:cubicBezTo>
                  <a:pt x="792" y="281"/>
                  <a:pt x="792" y="281"/>
                  <a:pt x="792" y="281"/>
                </a:cubicBezTo>
                <a:cubicBezTo>
                  <a:pt x="793" y="281"/>
                  <a:pt x="793" y="280"/>
                  <a:pt x="793" y="280"/>
                </a:cubicBezTo>
                <a:cubicBezTo>
                  <a:pt x="837" y="299"/>
                  <a:pt x="837" y="299"/>
                  <a:pt x="837" y="299"/>
                </a:cubicBezTo>
                <a:cubicBezTo>
                  <a:pt x="837" y="299"/>
                  <a:pt x="837" y="300"/>
                  <a:pt x="837" y="300"/>
                </a:cubicBezTo>
                <a:cubicBezTo>
                  <a:pt x="837" y="300"/>
                  <a:pt x="837" y="301"/>
                  <a:pt x="837" y="301"/>
                </a:cubicBezTo>
                <a:cubicBezTo>
                  <a:pt x="779" y="320"/>
                  <a:pt x="779" y="320"/>
                  <a:pt x="779" y="320"/>
                </a:cubicBezTo>
                <a:cubicBezTo>
                  <a:pt x="779" y="319"/>
                  <a:pt x="778" y="319"/>
                  <a:pt x="777" y="318"/>
                </a:cubicBezTo>
                <a:close/>
                <a:moveTo>
                  <a:pt x="846" y="304"/>
                </a:moveTo>
                <a:cubicBezTo>
                  <a:pt x="880" y="333"/>
                  <a:pt x="880" y="333"/>
                  <a:pt x="880" y="333"/>
                </a:cubicBezTo>
                <a:cubicBezTo>
                  <a:pt x="880" y="333"/>
                  <a:pt x="880" y="333"/>
                  <a:pt x="880" y="333"/>
                </a:cubicBezTo>
                <a:cubicBezTo>
                  <a:pt x="880" y="334"/>
                  <a:pt x="880" y="334"/>
                  <a:pt x="881" y="335"/>
                </a:cubicBezTo>
                <a:cubicBezTo>
                  <a:pt x="869" y="380"/>
                  <a:pt x="869" y="380"/>
                  <a:pt x="869" y="380"/>
                </a:cubicBezTo>
                <a:cubicBezTo>
                  <a:pt x="869" y="380"/>
                  <a:pt x="869" y="380"/>
                  <a:pt x="869" y="380"/>
                </a:cubicBezTo>
                <a:cubicBezTo>
                  <a:pt x="845" y="305"/>
                  <a:pt x="845" y="305"/>
                  <a:pt x="845" y="305"/>
                </a:cubicBezTo>
                <a:cubicBezTo>
                  <a:pt x="845" y="305"/>
                  <a:pt x="845" y="304"/>
                  <a:pt x="846" y="304"/>
                </a:cubicBezTo>
                <a:close/>
                <a:moveTo>
                  <a:pt x="871" y="380"/>
                </a:moveTo>
                <a:cubicBezTo>
                  <a:pt x="882" y="336"/>
                  <a:pt x="882" y="336"/>
                  <a:pt x="882" y="336"/>
                </a:cubicBezTo>
                <a:cubicBezTo>
                  <a:pt x="909" y="410"/>
                  <a:pt x="909" y="410"/>
                  <a:pt x="909" y="410"/>
                </a:cubicBezTo>
                <a:cubicBezTo>
                  <a:pt x="908" y="410"/>
                  <a:pt x="908" y="410"/>
                  <a:pt x="908" y="411"/>
                </a:cubicBezTo>
                <a:cubicBezTo>
                  <a:pt x="872" y="385"/>
                  <a:pt x="872" y="385"/>
                  <a:pt x="872" y="385"/>
                </a:cubicBezTo>
                <a:cubicBezTo>
                  <a:pt x="873" y="384"/>
                  <a:pt x="873" y="384"/>
                  <a:pt x="873" y="384"/>
                </a:cubicBezTo>
                <a:cubicBezTo>
                  <a:pt x="873" y="382"/>
                  <a:pt x="872" y="381"/>
                  <a:pt x="871" y="380"/>
                </a:cubicBezTo>
                <a:close/>
                <a:moveTo>
                  <a:pt x="911" y="420"/>
                </a:moveTo>
                <a:cubicBezTo>
                  <a:pt x="912" y="420"/>
                  <a:pt x="913" y="420"/>
                  <a:pt x="913" y="420"/>
                </a:cubicBezTo>
                <a:cubicBezTo>
                  <a:pt x="949" y="477"/>
                  <a:pt x="949" y="477"/>
                  <a:pt x="949" y="477"/>
                </a:cubicBezTo>
                <a:cubicBezTo>
                  <a:pt x="948" y="477"/>
                  <a:pt x="947" y="478"/>
                  <a:pt x="947" y="479"/>
                </a:cubicBezTo>
                <a:cubicBezTo>
                  <a:pt x="899" y="475"/>
                  <a:pt x="899" y="475"/>
                  <a:pt x="899" y="475"/>
                </a:cubicBezTo>
                <a:cubicBezTo>
                  <a:pt x="899" y="475"/>
                  <a:pt x="899" y="475"/>
                  <a:pt x="899" y="475"/>
                </a:cubicBezTo>
                <a:cubicBezTo>
                  <a:pt x="899" y="471"/>
                  <a:pt x="897" y="468"/>
                  <a:pt x="894" y="467"/>
                </a:cubicBezTo>
                <a:cubicBezTo>
                  <a:pt x="910" y="420"/>
                  <a:pt x="910" y="420"/>
                  <a:pt x="910" y="420"/>
                </a:cubicBezTo>
                <a:cubicBezTo>
                  <a:pt x="911" y="420"/>
                  <a:pt x="911" y="420"/>
                  <a:pt x="911" y="420"/>
                </a:cubicBezTo>
                <a:close/>
                <a:moveTo>
                  <a:pt x="899" y="477"/>
                </a:moveTo>
                <a:cubicBezTo>
                  <a:pt x="947" y="481"/>
                  <a:pt x="947" y="481"/>
                  <a:pt x="947" y="481"/>
                </a:cubicBezTo>
                <a:cubicBezTo>
                  <a:pt x="947" y="481"/>
                  <a:pt x="947" y="482"/>
                  <a:pt x="947" y="482"/>
                </a:cubicBezTo>
                <a:cubicBezTo>
                  <a:pt x="907" y="499"/>
                  <a:pt x="907" y="499"/>
                  <a:pt x="907" y="499"/>
                </a:cubicBezTo>
                <a:cubicBezTo>
                  <a:pt x="907" y="499"/>
                  <a:pt x="907" y="499"/>
                  <a:pt x="906" y="499"/>
                </a:cubicBezTo>
                <a:cubicBezTo>
                  <a:pt x="906" y="499"/>
                  <a:pt x="906" y="499"/>
                  <a:pt x="906" y="499"/>
                </a:cubicBezTo>
                <a:cubicBezTo>
                  <a:pt x="896" y="483"/>
                  <a:pt x="896" y="483"/>
                  <a:pt x="896" y="483"/>
                </a:cubicBezTo>
                <a:cubicBezTo>
                  <a:pt x="898" y="481"/>
                  <a:pt x="899" y="479"/>
                  <a:pt x="899" y="477"/>
                </a:cubicBezTo>
                <a:close/>
                <a:moveTo>
                  <a:pt x="905" y="503"/>
                </a:moveTo>
                <a:cubicBezTo>
                  <a:pt x="905" y="503"/>
                  <a:pt x="906" y="503"/>
                  <a:pt x="906" y="503"/>
                </a:cubicBezTo>
                <a:cubicBezTo>
                  <a:pt x="906" y="503"/>
                  <a:pt x="907" y="503"/>
                  <a:pt x="907" y="503"/>
                </a:cubicBezTo>
                <a:cubicBezTo>
                  <a:pt x="945" y="540"/>
                  <a:pt x="945" y="540"/>
                  <a:pt x="945" y="540"/>
                </a:cubicBezTo>
                <a:cubicBezTo>
                  <a:pt x="945" y="541"/>
                  <a:pt x="944" y="542"/>
                  <a:pt x="944" y="542"/>
                </a:cubicBezTo>
                <a:cubicBezTo>
                  <a:pt x="864" y="543"/>
                  <a:pt x="864" y="543"/>
                  <a:pt x="864" y="543"/>
                </a:cubicBezTo>
                <a:cubicBezTo>
                  <a:pt x="864" y="542"/>
                  <a:pt x="863" y="541"/>
                  <a:pt x="863" y="540"/>
                </a:cubicBezTo>
                <a:lnTo>
                  <a:pt x="905" y="503"/>
                </a:lnTo>
                <a:close/>
                <a:moveTo>
                  <a:pt x="858" y="549"/>
                </a:moveTo>
                <a:cubicBezTo>
                  <a:pt x="859" y="549"/>
                  <a:pt x="860" y="548"/>
                  <a:pt x="861" y="548"/>
                </a:cubicBezTo>
                <a:cubicBezTo>
                  <a:pt x="896" y="588"/>
                  <a:pt x="896" y="588"/>
                  <a:pt x="896" y="588"/>
                </a:cubicBezTo>
                <a:cubicBezTo>
                  <a:pt x="896" y="588"/>
                  <a:pt x="896" y="588"/>
                  <a:pt x="896" y="588"/>
                </a:cubicBezTo>
                <a:cubicBezTo>
                  <a:pt x="834" y="575"/>
                  <a:pt x="834" y="575"/>
                  <a:pt x="834" y="575"/>
                </a:cubicBezTo>
                <a:cubicBezTo>
                  <a:pt x="834" y="575"/>
                  <a:pt x="834" y="574"/>
                  <a:pt x="834" y="574"/>
                </a:cubicBezTo>
                <a:cubicBezTo>
                  <a:pt x="834" y="572"/>
                  <a:pt x="833" y="570"/>
                  <a:pt x="832" y="568"/>
                </a:cubicBezTo>
                <a:cubicBezTo>
                  <a:pt x="855" y="547"/>
                  <a:pt x="855" y="547"/>
                  <a:pt x="855" y="547"/>
                </a:cubicBezTo>
                <a:cubicBezTo>
                  <a:pt x="856" y="548"/>
                  <a:pt x="857" y="549"/>
                  <a:pt x="858" y="549"/>
                </a:cubicBezTo>
                <a:close/>
                <a:moveTo>
                  <a:pt x="786" y="633"/>
                </a:moveTo>
                <a:cubicBezTo>
                  <a:pt x="786" y="633"/>
                  <a:pt x="786" y="633"/>
                  <a:pt x="786" y="633"/>
                </a:cubicBezTo>
                <a:cubicBezTo>
                  <a:pt x="785" y="633"/>
                  <a:pt x="785" y="633"/>
                  <a:pt x="784" y="633"/>
                </a:cubicBezTo>
                <a:cubicBezTo>
                  <a:pt x="743" y="608"/>
                  <a:pt x="743" y="608"/>
                  <a:pt x="743" y="608"/>
                </a:cubicBezTo>
                <a:cubicBezTo>
                  <a:pt x="744" y="607"/>
                  <a:pt x="744" y="607"/>
                  <a:pt x="744" y="606"/>
                </a:cubicBezTo>
                <a:cubicBezTo>
                  <a:pt x="744" y="605"/>
                  <a:pt x="744" y="605"/>
                  <a:pt x="744" y="605"/>
                </a:cubicBezTo>
                <a:cubicBezTo>
                  <a:pt x="816" y="578"/>
                  <a:pt x="816" y="578"/>
                  <a:pt x="816" y="578"/>
                </a:cubicBezTo>
                <a:cubicBezTo>
                  <a:pt x="816" y="579"/>
                  <a:pt x="817" y="580"/>
                  <a:pt x="817" y="580"/>
                </a:cubicBezTo>
                <a:lnTo>
                  <a:pt x="786" y="633"/>
                </a:lnTo>
                <a:close/>
                <a:moveTo>
                  <a:pt x="775" y="673"/>
                </a:moveTo>
                <a:cubicBezTo>
                  <a:pt x="774" y="673"/>
                  <a:pt x="774" y="673"/>
                  <a:pt x="773" y="673"/>
                </a:cubicBezTo>
                <a:cubicBezTo>
                  <a:pt x="742" y="610"/>
                  <a:pt x="742" y="610"/>
                  <a:pt x="742" y="610"/>
                </a:cubicBezTo>
                <a:cubicBezTo>
                  <a:pt x="742" y="610"/>
                  <a:pt x="742" y="610"/>
                  <a:pt x="743" y="609"/>
                </a:cubicBezTo>
                <a:cubicBezTo>
                  <a:pt x="783" y="634"/>
                  <a:pt x="783" y="634"/>
                  <a:pt x="783" y="634"/>
                </a:cubicBezTo>
                <a:cubicBezTo>
                  <a:pt x="783" y="634"/>
                  <a:pt x="783" y="635"/>
                  <a:pt x="783" y="635"/>
                </a:cubicBezTo>
                <a:cubicBezTo>
                  <a:pt x="783" y="635"/>
                  <a:pt x="784" y="636"/>
                  <a:pt x="784" y="636"/>
                </a:cubicBezTo>
                <a:cubicBezTo>
                  <a:pt x="775" y="673"/>
                  <a:pt x="775" y="673"/>
                  <a:pt x="775" y="673"/>
                </a:cubicBezTo>
                <a:cubicBezTo>
                  <a:pt x="775" y="673"/>
                  <a:pt x="775" y="673"/>
                  <a:pt x="775" y="673"/>
                </a:cubicBezTo>
                <a:close/>
                <a:moveTo>
                  <a:pt x="866" y="647"/>
                </a:moveTo>
                <a:cubicBezTo>
                  <a:pt x="865" y="647"/>
                  <a:pt x="865" y="647"/>
                  <a:pt x="864" y="647"/>
                </a:cubicBezTo>
                <a:cubicBezTo>
                  <a:pt x="830" y="582"/>
                  <a:pt x="830" y="582"/>
                  <a:pt x="830" y="582"/>
                </a:cubicBezTo>
                <a:cubicBezTo>
                  <a:pt x="832" y="581"/>
                  <a:pt x="833" y="579"/>
                  <a:pt x="834" y="577"/>
                </a:cubicBezTo>
                <a:cubicBezTo>
                  <a:pt x="896" y="590"/>
                  <a:pt x="896" y="590"/>
                  <a:pt x="896" y="590"/>
                </a:cubicBezTo>
                <a:cubicBezTo>
                  <a:pt x="896" y="591"/>
                  <a:pt x="896" y="592"/>
                  <a:pt x="897" y="593"/>
                </a:cubicBezTo>
                <a:cubicBezTo>
                  <a:pt x="868" y="647"/>
                  <a:pt x="868" y="647"/>
                  <a:pt x="868" y="647"/>
                </a:cubicBezTo>
                <a:cubicBezTo>
                  <a:pt x="867" y="647"/>
                  <a:pt x="867" y="647"/>
                  <a:pt x="866" y="647"/>
                </a:cubicBezTo>
                <a:close/>
                <a:moveTo>
                  <a:pt x="869" y="648"/>
                </a:moveTo>
                <a:cubicBezTo>
                  <a:pt x="899" y="593"/>
                  <a:pt x="899" y="593"/>
                  <a:pt x="899" y="593"/>
                </a:cubicBezTo>
                <a:cubicBezTo>
                  <a:pt x="899" y="593"/>
                  <a:pt x="899" y="593"/>
                  <a:pt x="899" y="594"/>
                </a:cubicBezTo>
                <a:cubicBezTo>
                  <a:pt x="901" y="594"/>
                  <a:pt x="903" y="592"/>
                  <a:pt x="903" y="590"/>
                </a:cubicBezTo>
                <a:cubicBezTo>
                  <a:pt x="903" y="590"/>
                  <a:pt x="903" y="590"/>
                  <a:pt x="903" y="589"/>
                </a:cubicBezTo>
                <a:cubicBezTo>
                  <a:pt x="951" y="571"/>
                  <a:pt x="951" y="571"/>
                  <a:pt x="951" y="571"/>
                </a:cubicBezTo>
                <a:cubicBezTo>
                  <a:pt x="869" y="648"/>
                  <a:pt x="869" y="648"/>
                  <a:pt x="869" y="648"/>
                </a:cubicBezTo>
                <a:cubicBezTo>
                  <a:pt x="869" y="648"/>
                  <a:pt x="869" y="648"/>
                  <a:pt x="869" y="648"/>
                </a:cubicBezTo>
                <a:close/>
                <a:moveTo>
                  <a:pt x="951" y="548"/>
                </a:moveTo>
                <a:cubicBezTo>
                  <a:pt x="953" y="547"/>
                  <a:pt x="955" y="546"/>
                  <a:pt x="955" y="543"/>
                </a:cubicBezTo>
                <a:cubicBezTo>
                  <a:pt x="955" y="541"/>
                  <a:pt x="953" y="539"/>
                  <a:pt x="952" y="539"/>
                </a:cubicBezTo>
                <a:cubicBezTo>
                  <a:pt x="976" y="464"/>
                  <a:pt x="976" y="464"/>
                  <a:pt x="976" y="464"/>
                </a:cubicBezTo>
                <a:cubicBezTo>
                  <a:pt x="955" y="565"/>
                  <a:pt x="955" y="565"/>
                  <a:pt x="955" y="565"/>
                </a:cubicBezTo>
                <a:lnTo>
                  <a:pt x="951" y="548"/>
                </a:lnTo>
                <a:close/>
                <a:moveTo>
                  <a:pt x="978" y="448"/>
                </a:moveTo>
                <a:cubicBezTo>
                  <a:pt x="977" y="448"/>
                  <a:pt x="977" y="449"/>
                  <a:pt x="977" y="449"/>
                </a:cubicBezTo>
                <a:cubicBezTo>
                  <a:pt x="977" y="450"/>
                  <a:pt x="977" y="450"/>
                  <a:pt x="977" y="451"/>
                </a:cubicBezTo>
                <a:cubicBezTo>
                  <a:pt x="955" y="476"/>
                  <a:pt x="955" y="476"/>
                  <a:pt x="955" y="476"/>
                </a:cubicBezTo>
                <a:cubicBezTo>
                  <a:pt x="955" y="476"/>
                  <a:pt x="954" y="476"/>
                  <a:pt x="954" y="476"/>
                </a:cubicBezTo>
                <a:cubicBezTo>
                  <a:pt x="965" y="424"/>
                  <a:pt x="965" y="424"/>
                  <a:pt x="965" y="424"/>
                </a:cubicBezTo>
                <a:cubicBezTo>
                  <a:pt x="965" y="424"/>
                  <a:pt x="965" y="424"/>
                  <a:pt x="966" y="424"/>
                </a:cubicBezTo>
                <a:lnTo>
                  <a:pt x="978" y="448"/>
                </a:lnTo>
                <a:close/>
                <a:moveTo>
                  <a:pt x="963" y="417"/>
                </a:moveTo>
                <a:cubicBezTo>
                  <a:pt x="962" y="417"/>
                  <a:pt x="962" y="418"/>
                  <a:pt x="961" y="419"/>
                </a:cubicBezTo>
                <a:cubicBezTo>
                  <a:pt x="917" y="414"/>
                  <a:pt x="917" y="414"/>
                  <a:pt x="917" y="414"/>
                </a:cubicBezTo>
                <a:cubicBezTo>
                  <a:pt x="917" y="412"/>
                  <a:pt x="915" y="410"/>
                  <a:pt x="913" y="410"/>
                </a:cubicBezTo>
                <a:cubicBezTo>
                  <a:pt x="933" y="333"/>
                  <a:pt x="933" y="333"/>
                  <a:pt x="933" y="333"/>
                </a:cubicBezTo>
                <a:cubicBezTo>
                  <a:pt x="933" y="333"/>
                  <a:pt x="933" y="333"/>
                  <a:pt x="934" y="333"/>
                </a:cubicBezTo>
                <a:cubicBezTo>
                  <a:pt x="934" y="333"/>
                  <a:pt x="934" y="333"/>
                  <a:pt x="935" y="333"/>
                </a:cubicBezTo>
                <a:lnTo>
                  <a:pt x="963" y="417"/>
                </a:lnTo>
                <a:close/>
                <a:moveTo>
                  <a:pt x="884" y="273"/>
                </a:moveTo>
                <a:cubicBezTo>
                  <a:pt x="884" y="273"/>
                  <a:pt x="884" y="273"/>
                  <a:pt x="884" y="273"/>
                </a:cubicBezTo>
                <a:cubicBezTo>
                  <a:pt x="846" y="297"/>
                  <a:pt x="846" y="297"/>
                  <a:pt x="846" y="297"/>
                </a:cubicBezTo>
                <a:cubicBezTo>
                  <a:pt x="845" y="296"/>
                  <a:pt x="844" y="295"/>
                  <a:pt x="842" y="295"/>
                </a:cubicBezTo>
                <a:cubicBezTo>
                  <a:pt x="841" y="295"/>
                  <a:pt x="840" y="295"/>
                  <a:pt x="840" y="296"/>
                </a:cubicBezTo>
                <a:cubicBezTo>
                  <a:pt x="786" y="235"/>
                  <a:pt x="786" y="235"/>
                  <a:pt x="786" y="235"/>
                </a:cubicBezTo>
                <a:cubicBezTo>
                  <a:pt x="786" y="235"/>
                  <a:pt x="786" y="235"/>
                  <a:pt x="787" y="234"/>
                </a:cubicBezTo>
                <a:lnTo>
                  <a:pt x="884" y="273"/>
                </a:lnTo>
                <a:close/>
                <a:moveTo>
                  <a:pt x="779" y="228"/>
                </a:moveTo>
                <a:cubicBezTo>
                  <a:pt x="731" y="184"/>
                  <a:pt x="731" y="184"/>
                  <a:pt x="731" y="184"/>
                </a:cubicBezTo>
                <a:cubicBezTo>
                  <a:pt x="731" y="183"/>
                  <a:pt x="731" y="182"/>
                  <a:pt x="731" y="181"/>
                </a:cubicBezTo>
                <a:cubicBezTo>
                  <a:pt x="731" y="179"/>
                  <a:pt x="730" y="177"/>
                  <a:pt x="728" y="176"/>
                </a:cubicBezTo>
                <a:cubicBezTo>
                  <a:pt x="734" y="132"/>
                  <a:pt x="734" y="132"/>
                  <a:pt x="734" y="132"/>
                </a:cubicBezTo>
                <a:cubicBezTo>
                  <a:pt x="779" y="227"/>
                  <a:pt x="779" y="227"/>
                  <a:pt x="779" y="227"/>
                </a:cubicBezTo>
                <a:cubicBezTo>
                  <a:pt x="779" y="228"/>
                  <a:pt x="779" y="228"/>
                  <a:pt x="779" y="228"/>
                </a:cubicBezTo>
                <a:close/>
                <a:moveTo>
                  <a:pt x="653" y="46"/>
                </a:moveTo>
                <a:cubicBezTo>
                  <a:pt x="588" y="53"/>
                  <a:pt x="588" y="53"/>
                  <a:pt x="588" y="53"/>
                </a:cubicBezTo>
                <a:cubicBezTo>
                  <a:pt x="588" y="50"/>
                  <a:pt x="586" y="47"/>
                  <a:pt x="582" y="46"/>
                </a:cubicBezTo>
                <a:cubicBezTo>
                  <a:pt x="589" y="21"/>
                  <a:pt x="589" y="21"/>
                  <a:pt x="589" y="21"/>
                </a:cubicBezTo>
                <a:cubicBezTo>
                  <a:pt x="589" y="21"/>
                  <a:pt x="589" y="21"/>
                  <a:pt x="589" y="21"/>
                </a:cubicBezTo>
                <a:cubicBezTo>
                  <a:pt x="591" y="21"/>
                  <a:pt x="593" y="20"/>
                  <a:pt x="594" y="19"/>
                </a:cubicBezTo>
                <a:lnTo>
                  <a:pt x="653" y="46"/>
                </a:lnTo>
                <a:close/>
                <a:moveTo>
                  <a:pt x="464" y="7"/>
                </a:moveTo>
                <a:cubicBezTo>
                  <a:pt x="464" y="8"/>
                  <a:pt x="465" y="9"/>
                  <a:pt x="466" y="10"/>
                </a:cubicBezTo>
                <a:cubicBezTo>
                  <a:pt x="456" y="37"/>
                  <a:pt x="456" y="37"/>
                  <a:pt x="456" y="37"/>
                </a:cubicBezTo>
                <a:cubicBezTo>
                  <a:pt x="455" y="37"/>
                  <a:pt x="455" y="37"/>
                  <a:pt x="455" y="38"/>
                </a:cubicBezTo>
                <a:cubicBezTo>
                  <a:pt x="404" y="16"/>
                  <a:pt x="404" y="16"/>
                  <a:pt x="404" y="16"/>
                </a:cubicBezTo>
                <a:lnTo>
                  <a:pt x="464" y="7"/>
                </a:lnTo>
                <a:close/>
                <a:moveTo>
                  <a:pt x="322" y="89"/>
                </a:moveTo>
                <a:cubicBezTo>
                  <a:pt x="322" y="89"/>
                  <a:pt x="321" y="89"/>
                  <a:pt x="321" y="89"/>
                </a:cubicBezTo>
                <a:cubicBezTo>
                  <a:pt x="319" y="89"/>
                  <a:pt x="318" y="90"/>
                  <a:pt x="318" y="92"/>
                </a:cubicBezTo>
                <a:cubicBezTo>
                  <a:pt x="318" y="92"/>
                  <a:pt x="318" y="92"/>
                  <a:pt x="318" y="92"/>
                </a:cubicBezTo>
                <a:cubicBezTo>
                  <a:pt x="288" y="99"/>
                  <a:pt x="288" y="99"/>
                  <a:pt x="288" y="99"/>
                </a:cubicBezTo>
                <a:cubicBezTo>
                  <a:pt x="288" y="98"/>
                  <a:pt x="287" y="98"/>
                  <a:pt x="287" y="98"/>
                </a:cubicBezTo>
                <a:cubicBezTo>
                  <a:pt x="352" y="48"/>
                  <a:pt x="352" y="48"/>
                  <a:pt x="352" y="48"/>
                </a:cubicBezTo>
                <a:lnTo>
                  <a:pt x="322" y="89"/>
                </a:lnTo>
                <a:close/>
                <a:moveTo>
                  <a:pt x="223" y="189"/>
                </a:moveTo>
                <a:cubicBezTo>
                  <a:pt x="241" y="155"/>
                  <a:pt x="241" y="155"/>
                  <a:pt x="241" y="155"/>
                </a:cubicBezTo>
                <a:cubicBezTo>
                  <a:pt x="241" y="155"/>
                  <a:pt x="242" y="155"/>
                  <a:pt x="242" y="155"/>
                </a:cubicBezTo>
                <a:cubicBezTo>
                  <a:pt x="245" y="155"/>
                  <a:pt x="246" y="154"/>
                  <a:pt x="247" y="152"/>
                </a:cubicBezTo>
                <a:cubicBezTo>
                  <a:pt x="286" y="161"/>
                  <a:pt x="286" y="161"/>
                  <a:pt x="286" y="161"/>
                </a:cubicBezTo>
                <a:cubicBezTo>
                  <a:pt x="286" y="161"/>
                  <a:pt x="286" y="161"/>
                  <a:pt x="286" y="161"/>
                </a:cubicBezTo>
                <a:cubicBezTo>
                  <a:pt x="213" y="214"/>
                  <a:pt x="213" y="214"/>
                  <a:pt x="213" y="214"/>
                </a:cubicBezTo>
                <a:cubicBezTo>
                  <a:pt x="213" y="214"/>
                  <a:pt x="212" y="213"/>
                  <a:pt x="212" y="213"/>
                </a:cubicBezTo>
                <a:lnTo>
                  <a:pt x="223" y="189"/>
                </a:lnTo>
                <a:close/>
                <a:moveTo>
                  <a:pt x="208" y="223"/>
                </a:moveTo>
                <a:cubicBezTo>
                  <a:pt x="203" y="275"/>
                  <a:pt x="203" y="275"/>
                  <a:pt x="203" y="275"/>
                </a:cubicBezTo>
                <a:cubicBezTo>
                  <a:pt x="202" y="275"/>
                  <a:pt x="201" y="275"/>
                  <a:pt x="200" y="276"/>
                </a:cubicBezTo>
                <a:cubicBezTo>
                  <a:pt x="153" y="239"/>
                  <a:pt x="153" y="239"/>
                  <a:pt x="153" y="239"/>
                </a:cubicBezTo>
                <a:cubicBezTo>
                  <a:pt x="153" y="239"/>
                  <a:pt x="153" y="239"/>
                  <a:pt x="153" y="239"/>
                </a:cubicBezTo>
                <a:cubicBezTo>
                  <a:pt x="153" y="239"/>
                  <a:pt x="153" y="239"/>
                  <a:pt x="153" y="239"/>
                </a:cubicBezTo>
                <a:cubicBezTo>
                  <a:pt x="205" y="220"/>
                  <a:pt x="205" y="220"/>
                  <a:pt x="205" y="220"/>
                </a:cubicBezTo>
                <a:cubicBezTo>
                  <a:pt x="205" y="221"/>
                  <a:pt x="206" y="222"/>
                  <a:pt x="208" y="223"/>
                </a:cubicBezTo>
                <a:close/>
                <a:moveTo>
                  <a:pt x="46" y="340"/>
                </a:moveTo>
                <a:cubicBezTo>
                  <a:pt x="46" y="340"/>
                  <a:pt x="46" y="340"/>
                  <a:pt x="46" y="340"/>
                </a:cubicBezTo>
                <a:cubicBezTo>
                  <a:pt x="46" y="395"/>
                  <a:pt x="46" y="395"/>
                  <a:pt x="46" y="395"/>
                </a:cubicBezTo>
                <a:cubicBezTo>
                  <a:pt x="43" y="395"/>
                  <a:pt x="41" y="397"/>
                  <a:pt x="41" y="400"/>
                </a:cubicBezTo>
                <a:cubicBezTo>
                  <a:pt x="41" y="401"/>
                  <a:pt x="42" y="403"/>
                  <a:pt x="43" y="404"/>
                </a:cubicBezTo>
                <a:cubicBezTo>
                  <a:pt x="8" y="451"/>
                  <a:pt x="8" y="451"/>
                  <a:pt x="8" y="451"/>
                </a:cubicBezTo>
                <a:cubicBezTo>
                  <a:pt x="8" y="451"/>
                  <a:pt x="8" y="451"/>
                  <a:pt x="8" y="451"/>
                </a:cubicBezTo>
                <a:lnTo>
                  <a:pt x="46" y="340"/>
                </a:lnTo>
                <a:close/>
                <a:moveTo>
                  <a:pt x="9" y="460"/>
                </a:moveTo>
                <a:cubicBezTo>
                  <a:pt x="57" y="503"/>
                  <a:pt x="57" y="503"/>
                  <a:pt x="57" y="503"/>
                </a:cubicBezTo>
                <a:cubicBezTo>
                  <a:pt x="56" y="504"/>
                  <a:pt x="56" y="505"/>
                  <a:pt x="56" y="506"/>
                </a:cubicBezTo>
                <a:cubicBezTo>
                  <a:pt x="56" y="508"/>
                  <a:pt x="56" y="509"/>
                  <a:pt x="58" y="510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460"/>
                  <a:pt x="7" y="460"/>
                  <a:pt x="7" y="460"/>
                </a:cubicBezTo>
                <a:cubicBezTo>
                  <a:pt x="8" y="460"/>
                  <a:pt x="8" y="460"/>
                  <a:pt x="9" y="460"/>
                </a:cubicBezTo>
                <a:close/>
                <a:moveTo>
                  <a:pt x="100" y="588"/>
                </a:moveTo>
                <a:cubicBezTo>
                  <a:pt x="100" y="588"/>
                  <a:pt x="100" y="589"/>
                  <a:pt x="100" y="590"/>
                </a:cubicBezTo>
                <a:cubicBezTo>
                  <a:pt x="100" y="593"/>
                  <a:pt x="102" y="595"/>
                  <a:pt x="105" y="595"/>
                </a:cubicBezTo>
                <a:cubicBezTo>
                  <a:pt x="109" y="641"/>
                  <a:pt x="109" y="641"/>
                  <a:pt x="109" y="641"/>
                </a:cubicBezTo>
                <a:cubicBezTo>
                  <a:pt x="32" y="549"/>
                  <a:pt x="32" y="549"/>
                  <a:pt x="32" y="549"/>
                </a:cubicBezTo>
                <a:lnTo>
                  <a:pt x="100" y="588"/>
                </a:lnTo>
                <a:close/>
                <a:moveTo>
                  <a:pt x="113" y="643"/>
                </a:moveTo>
                <a:cubicBezTo>
                  <a:pt x="112" y="642"/>
                  <a:pt x="112" y="641"/>
                  <a:pt x="111" y="641"/>
                </a:cubicBezTo>
                <a:cubicBezTo>
                  <a:pt x="107" y="595"/>
                  <a:pt x="107" y="595"/>
                  <a:pt x="107" y="595"/>
                </a:cubicBezTo>
                <a:cubicBezTo>
                  <a:pt x="107" y="595"/>
                  <a:pt x="107" y="595"/>
                  <a:pt x="108" y="594"/>
                </a:cubicBezTo>
                <a:cubicBezTo>
                  <a:pt x="153" y="653"/>
                  <a:pt x="153" y="653"/>
                  <a:pt x="153" y="653"/>
                </a:cubicBezTo>
                <a:cubicBezTo>
                  <a:pt x="153" y="654"/>
                  <a:pt x="152" y="654"/>
                  <a:pt x="152" y="655"/>
                </a:cubicBezTo>
                <a:lnTo>
                  <a:pt x="113" y="643"/>
                </a:lnTo>
                <a:close/>
                <a:moveTo>
                  <a:pt x="367" y="639"/>
                </a:moveTo>
                <a:cubicBezTo>
                  <a:pt x="355" y="599"/>
                  <a:pt x="355" y="599"/>
                  <a:pt x="355" y="599"/>
                </a:cubicBezTo>
                <a:cubicBezTo>
                  <a:pt x="384" y="596"/>
                  <a:pt x="384" y="596"/>
                  <a:pt x="384" y="596"/>
                </a:cubicBezTo>
                <a:cubicBezTo>
                  <a:pt x="384" y="598"/>
                  <a:pt x="385" y="599"/>
                  <a:pt x="386" y="599"/>
                </a:cubicBezTo>
                <a:lnTo>
                  <a:pt x="367" y="639"/>
                </a:lnTo>
                <a:close/>
                <a:moveTo>
                  <a:pt x="389" y="590"/>
                </a:moveTo>
                <a:cubicBezTo>
                  <a:pt x="389" y="590"/>
                  <a:pt x="389" y="590"/>
                  <a:pt x="389" y="590"/>
                </a:cubicBezTo>
                <a:cubicBezTo>
                  <a:pt x="388" y="590"/>
                  <a:pt x="386" y="590"/>
                  <a:pt x="386" y="591"/>
                </a:cubicBezTo>
                <a:cubicBezTo>
                  <a:pt x="342" y="547"/>
                  <a:pt x="342" y="547"/>
                  <a:pt x="342" y="547"/>
                </a:cubicBezTo>
                <a:cubicBezTo>
                  <a:pt x="343" y="547"/>
                  <a:pt x="343" y="546"/>
                  <a:pt x="343" y="546"/>
                </a:cubicBezTo>
                <a:cubicBezTo>
                  <a:pt x="392" y="556"/>
                  <a:pt x="392" y="556"/>
                  <a:pt x="392" y="556"/>
                </a:cubicBezTo>
                <a:cubicBezTo>
                  <a:pt x="392" y="556"/>
                  <a:pt x="392" y="556"/>
                  <a:pt x="392" y="556"/>
                </a:cubicBezTo>
                <a:cubicBezTo>
                  <a:pt x="392" y="559"/>
                  <a:pt x="393" y="561"/>
                  <a:pt x="395" y="561"/>
                </a:cubicBezTo>
                <a:lnTo>
                  <a:pt x="389" y="590"/>
                </a:lnTo>
                <a:close/>
                <a:moveTo>
                  <a:pt x="401" y="560"/>
                </a:moveTo>
                <a:cubicBezTo>
                  <a:pt x="401" y="560"/>
                  <a:pt x="401" y="560"/>
                  <a:pt x="402" y="559"/>
                </a:cubicBezTo>
                <a:cubicBezTo>
                  <a:pt x="431" y="574"/>
                  <a:pt x="431" y="574"/>
                  <a:pt x="431" y="574"/>
                </a:cubicBezTo>
                <a:cubicBezTo>
                  <a:pt x="431" y="575"/>
                  <a:pt x="432" y="576"/>
                  <a:pt x="432" y="576"/>
                </a:cubicBezTo>
                <a:cubicBezTo>
                  <a:pt x="431" y="591"/>
                  <a:pt x="431" y="591"/>
                  <a:pt x="431" y="591"/>
                </a:cubicBezTo>
                <a:cubicBezTo>
                  <a:pt x="431" y="591"/>
                  <a:pt x="431" y="591"/>
                  <a:pt x="431" y="591"/>
                </a:cubicBezTo>
                <a:cubicBezTo>
                  <a:pt x="429" y="591"/>
                  <a:pt x="427" y="591"/>
                  <a:pt x="426" y="592"/>
                </a:cubicBezTo>
                <a:lnTo>
                  <a:pt x="401" y="560"/>
                </a:lnTo>
                <a:close/>
                <a:moveTo>
                  <a:pt x="436" y="609"/>
                </a:moveTo>
                <a:cubicBezTo>
                  <a:pt x="437" y="608"/>
                  <a:pt x="437" y="608"/>
                  <a:pt x="438" y="607"/>
                </a:cubicBezTo>
                <a:cubicBezTo>
                  <a:pt x="511" y="670"/>
                  <a:pt x="511" y="670"/>
                  <a:pt x="511" y="670"/>
                </a:cubicBezTo>
                <a:cubicBezTo>
                  <a:pt x="511" y="671"/>
                  <a:pt x="511" y="671"/>
                  <a:pt x="511" y="672"/>
                </a:cubicBezTo>
                <a:cubicBezTo>
                  <a:pt x="470" y="667"/>
                  <a:pt x="470" y="667"/>
                  <a:pt x="470" y="667"/>
                </a:cubicBezTo>
                <a:cubicBezTo>
                  <a:pt x="470" y="665"/>
                  <a:pt x="468" y="662"/>
                  <a:pt x="465" y="662"/>
                </a:cubicBezTo>
                <a:cubicBezTo>
                  <a:pt x="464" y="662"/>
                  <a:pt x="464" y="662"/>
                  <a:pt x="463" y="663"/>
                </a:cubicBezTo>
                <a:lnTo>
                  <a:pt x="436" y="609"/>
                </a:lnTo>
                <a:close/>
                <a:moveTo>
                  <a:pt x="586" y="711"/>
                </a:moveTo>
                <a:cubicBezTo>
                  <a:pt x="537" y="711"/>
                  <a:pt x="537" y="711"/>
                  <a:pt x="537" y="711"/>
                </a:cubicBezTo>
                <a:cubicBezTo>
                  <a:pt x="537" y="711"/>
                  <a:pt x="537" y="710"/>
                  <a:pt x="536" y="710"/>
                </a:cubicBezTo>
                <a:cubicBezTo>
                  <a:pt x="541" y="645"/>
                  <a:pt x="541" y="645"/>
                  <a:pt x="541" y="645"/>
                </a:cubicBezTo>
                <a:cubicBezTo>
                  <a:pt x="542" y="645"/>
                  <a:pt x="542" y="645"/>
                  <a:pt x="543" y="645"/>
                </a:cubicBezTo>
                <a:cubicBezTo>
                  <a:pt x="589" y="705"/>
                  <a:pt x="589" y="705"/>
                  <a:pt x="589" y="705"/>
                </a:cubicBezTo>
                <a:cubicBezTo>
                  <a:pt x="587" y="707"/>
                  <a:pt x="586" y="709"/>
                  <a:pt x="586" y="711"/>
                </a:cubicBezTo>
                <a:close/>
                <a:moveTo>
                  <a:pt x="537" y="636"/>
                </a:moveTo>
                <a:cubicBezTo>
                  <a:pt x="537" y="637"/>
                  <a:pt x="536" y="637"/>
                  <a:pt x="536" y="638"/>
                </a:cubicBezTo>
                <a:cubicBezTo>
                  <a:pt x="440" y="603"/>
                  <a:pt x="440" y="603"/>
                  <a:pt x="440" y="603"/>
                </a:cubicBezTo>
                <a:cubicBezTo>
                  <a:pt x="440" y="602"/>
                  <a:pt x="441" y="601"/>
                  <a:pt x="441" y="600"/>
                </a:cubicBezTo>
                <a:cubicBezTo>
                  <a:pt x="441" y="599"/>
                  <a:pt x="440" y="597"/>
                  <a:pt x="439" y="596"/>
                </a:cubicBezTo>
                <a:cubicBezTo>
                  <a:pt x="486" y="565"/>
                  <a:pt x="486" y="565"/>
                  <a:pt x="486" y="565"/>
                </a:cubicBezTo>
                <a:cubicBezTo>
                  <a:pt x="487" y="566"/>
                  <a:pt x="488" y="567"/>
                  <a:pt x="490" y="567"/>
                </a:cubicBezTo>
                <a:cubicBezTo>
                  <a:pt x="490" y="567"/>
                  <a:pt x="491" y="567"/>
                  <a:pt x="491" y="567"/>
                </a:cubicBezTo>
                <a:lnTo>
                  <a:pt x="537" y="636"/>
                </a:lnTo>
                <a:close/>
                <a:moveTo>
                  <a:pt x="486" y="558"/>
                </a:moveTo>
                <a:cubicBezTo>
                  <a:pt x="485" y="559"/>
                  <a:pt x="484" y="560"/>
                  <a:pt x="484" y="562"/>
                </a:cubicBezTo>
                <a:cubicBezTo>
                  <a:pt x="484" y="562"/>
                  <a:pt x="485" y="562"/>
                  <a:pt x="485" y="562"/>
                </a:cubicBezTo>
                <a:cubicBezTo>
                  <a:pt x="435" y="573"/>
                  <a:pt x="435" y="573"/>
                  <a:pt x="435" y="573"/>
                </a:cubicBezTo>
                <a:cubicBezTo>
                  <a:pt x="435" y="573"/>
                  <a:pt x="435" y="573"/>
                  <a:pt x="434" y="573"/>
                </a:cubicBezTo>
                <a:cubicBezTo>
                  <a:pt x="444" y="496"/>
                  <a:pt x="444" y="496"/>
                  <a:pt x="444" y="496"/>
                </a:cubicBezTo>
                <a:cubicBezTo>
                  <a:pt x="445" y="496"/>
                  <a:pt x="446" y="496"/>
                  <a:pt x="446" y="496"/>
                </a:cubicBezTo>
                <a:lnTo>
                  <a:pt x="486" y="558"/>
                </a:lnTo>
                <a:close/>
                <a:moveTo>
                  <a:pt x="381" y="424"/>
                </a:moveTo>
                <a:cubicBezTo>
                  <a:pt x="367" y="458"/>
                  <a:pt x="367" y="458"/>
                  <a:pt x="367" y="458"/>
                </a:cubicBezTo>
                <a:cubicBezTo>
                  <a:pt x="365" y="411"/>
                  <a:pt x="365" y="411"/>
                  <a:pt x="365" y="411"/>
                </a:cubicBezTo>
                <a:cubicBezTo>
                  <a:pt x="365" y="411"/>
                  <a:pt x="365" y="411"/>
                  <a:pt x="365" y="411"/>
                </a:cubicBezTo>
                <a:cubicBezTo>
                  <a:pt x="380" y="419"/>
                  <a:pt x="380" y="419"/>
                  <a:pt x="380" y="419"/>
                </a:cubicBezTo>
                <a:cubicBezTo>
                  <a:pt x="379" y="419"/>
                  <a:pt x="379" y="420"/>
                  <a:pt x="379" y="420"/>
                </a:cubicBezTo>
                <a:cubicBezTo>
                  <a:pt x="379" y="422"/>
                  <a:pt x="380" y="423"/>
                  <a:pt x="381" y="424"/>
                </a:cubicBezTo>
                <a:close/>
                <a:moveTo>
                  <a:pt x="340" y="429"/>
                </a:moveTo>
                <a:cubicBezTo>
                  <a:pt x="339" y="428"/>
                  <a:pt x="338" y="427"/>
                  <a:pt x="337" y="427"/>
                </a:cubicBezTo>
                <a:cubicBezTo>
                  <a:pt x="336" y="427"/>
                  <a:pt x="335" y="428"/>
                  <a:pt x="334" y="428"/>
                </a:cubicBezTo>
                <a:cubicBezTo>
                  <a:pt x="320" y="409"/>
                  <a:pt x="320" y="409"/>
                  <a:pt x="320" y="409"/>
                </a:cubicBezTo>
                <a:cubicBezTo>
                  <a:pt x="320" y="409"/>
                  <a:pt x="320" y="409"/>
                  <a:pt x="321" y="409"/>
                </a:cubicBezTo>
                <a:cubicBezTo>
                  <a:pt x="362" y="410"/>
                  <a:pt x="362" y="410"/>
                  <a:pt x="362" y="410"/>
                </a:cubicBezTo>
                <a:lnTo>
                  <a:pt x="340" y="429"/>
                </a:lnTo>
                <a:close/>
                <a:moveTo>
                  <a:pt x="340" y="437"/>
                </a:moveTo>
                <a:cubicBezTo>
                  <a:pt x="365" y="461"/>
                  <a:pt x="365" y="461"/>
                  <a:pt x="365" y="461"/>
                </a:cubicBezTo>
                <a:cubicBezTo>
                  <a:pt x="365" y="461"/>
                  <a:pt x="365" y="461"/>
                  <a:pt x="365" y="461"/>
                </a:cubicBezTo>
                <a:cubicBezTo>
                  <a:pt x="352" y="465"/>
                  <a:pt x="352" y="465"/>
                  <a:pt x="352" y="465"/>
                </a:cubicBezTo>
                <a:cubicBezTo>
                  <a:pt x="351" y="464"/>
                  <a:pt x="351" y="464"/>
                  <a:pt x="350" y="464"/>
                </a:cubicBezTo>
                <a:cubicBezTo>
                  <a:pt x="350" y="464"/>
                  <a:pt x="350" y="464"/>
                  <a:pt x="350" y="464"/>
                </a:cubicBezTo>
                <a:cubicBezTo>
                  <a:pt x="339" y="437"/>
                  <a:pt x="339" y="437"/>
                  <a:pt x="339" y="437"/>
                </a:cubicBezTo>
                <a:cubicBezTo>
                  <a:pt x="339" y="437"/>
                  <a:pt x="339" y="437"/>
                  <a:pt x="340" y="437"/>
                </a:cubicBezTo>
                <a:close/>
                <a:moveTo>
                  <a:pt x="336" y="549"/>
                </a:moveTo>
                <a:cubicBezTo>
                  <a:pt x="325" y="598"/>
                  <a:pt x="325" y="598"/>
                  <a:pt x="325" y="598"/>
                </a:cubicBezTo>
                <a:cubicBezTo>
                  <a:pt x="324" y="598"/>
                  <a:pt x="324" y="599"/>
                  <a:pt x="324" y="599"/>
                </a:cubicBezTo>
                <a:cubicBezTo>
                  <a:pt x="290" y="577"/>
                  <a:pt x="290" y="577"/>
                  <a:pt x="290" y="577"/>
                </a:cubicBezTo>
                <a:cubicBezTo>
                  <a:pt x="290" y="577"/>
                  <a:pt x="290" y="577"/>
                  <a:pt x="290" y="577"/>
                </a:cubicBezTo>
                <a:cubicBezTo>
                  <a:pt x="290" y="577"/>
                  <a:pt x="290" y="576"/>
                  <a:pt x="290" y="576"/>
                </a:cubicBezTo>
                <a:cubicBezTo>
                  <a:pt x="334" y="548"/>
                  <a:pt x="334" y="548"/>
                  <a:pt x="334" y="548"/>
                </a:cubicBezTo>
                <a:cubicBezTo>
                  <a:pt x="335" y="548"/>
                  <a:pt x="335" y="549"/>
                  <a:pt x="336" y="549"/>
                </a:cubicBezTo>
                <a:close/>
                <a:moveTo>
                  <a:pt x="287" y="578"/>
                </a:moveTo>
                <a:cubicBezTo>
                  <a:pt x="287" y="578"/>
                  <a:pt x="287" y="578"/>
                  <a:pt x="288" y="579"/>
                </a:cubicBezTo>
                <a:cubicBezTo>
                  <a:pt x="288" y="641"/>
                  <a:pt x="288" y="641"/>
                  <a:pt x="288" y="641"/>
                </a:cubicBezTo>
                <a:cubicBezTo>
                  <a:pt x="287" y="641"/>
                  <a:pt x="286" y="642"/>
                  <a:pt x="285" y="642"/>
                </a:cubicBezTo>
                <a:cubicBezTo>
                  <a:pt x="235" y="598"/>
                  <a:pt x="235" y="598"/>
                  <a:pt x="235" y="598"/>
                </a:cubicBezTo>
                <a:cubicBezTo>
                  <a:pt x="236" y="597"/>
                  <a:pt x="236" y="596"/>
                  <a:pt x="236" y="595"/>
                </a:cubicBezTo>
                <a:cubicBezTo>
                  <a:pt x="236" y="595"/>
                  <a:pt x="236" y="595"/>
                  <a:pt x="236" y="594"/>
                </a:cubicBezTo>
                <a:lnTo>
                  <a:pt x="287" y="578"/>
                </a:lnTo>
                <a:close/>
                <a:moveTo>
                  <a:pt x="226" y="594"/>
                </a:moveTo>
                <a:cubicBezTo>
                  <a:pt x="226" y="594"/>
                  <a:pt x="226" y="595"/>
                  <a:pt x="226" y="595"/>
                </a:cubicBezTo>
                <a:cubicBezTo>
                  <a:pt x="226" y="597"/>
                  <a:pt x="227" y="598"/>
                  <a:pt x="228" y="599"/>
                </a:cubicBezTo>
                <a:cubicBezTo>
                  <a:pt x="202" y="652"/>
                  <a:pt x="202" y="652"/>
                  <a:pt x="202" y="652"/>
                </a:cubicBezTo>
                <a:cubicBezTo>
                  <a:pt x="202" y="652"/>
                  <a:pt x="202" y="652"/>
                  <a:pt x="202" y="652"/>
                </a:cubicBezTo>
                <a:cubicBezTo>
                  <a:pt x="165" y="575"/>
                  <a:pt x="165" y="575"/>
                  <a:pt x="165" y="575"/>
                </a:cubicBezTo>
                <a:cubicBezTo>
                  <a:pt x="166" y="575"/>
                  <a:pt x="167" y="574"/>
                  <a:pt x="167" y="573"/>
                </a:cubicBezTo>
                <a:lnTo>
                  <a:pt x="226" y="594"/>
                </a:lnTo>
                <a:close/>
                <a:moveTo>
                  <a:pt x="158" y="568"/>
                </a:moveTo>
                <a:cubicBezTo>
                  <a:pt x="99" y="541"/>
                  <a:pt x="99" y="541"/>
                  <a:pt x="99" y="541"/>
                </a:cubicBezTo>
                <a:cubicBezTo>
                  <a:pt x="99" y="540"/>
                  <a:pt x="98" y="539"/>
                  <a:pt x="98" y="539"/>
                </a:cubicBezTo>
                <a:cubicBezTo>
                  <a:pt x="98" y="482"/>
                  <a:pt x="98" y="482"/>
                  <a:pt x="98" y="482"/>
                </a:cubicBezTo>
                <a:cubicBezTo>
                  <a:pt x="159" y="567"/>
                  <a:pt x="159" y="567"/>
                  <a:pt x="159" y="567"/>
                </a:cubicBezTo>
                <a:cubicBezTo>
                  <a:pt x="158" y="567"/>
                  <a:pt x="158" y="568"/>
                  <a:pt x="158" y="568"/>
                </a:cubicBezTo>
                <a:close/>
                <a:moveTo>
                  <a:pt x="96" y="416"/>
                </a:moveTo>
                <a:cubicBezTo>
                  <a:pt x="96" y="416"/>
                  <a:pt x="95" y="416"/>
                  <a:pt x="95" y="416"/>
                </a:cubicBezTo>
                <a:cubicBezTo>
                  <a:pt x="90" y="356"/>
                  <a:pt x="90" y="356"/>
                  <a:pt x="90" y="356"/>
                </a:cubicBezTo>
                <a:cubicBezTo>
                  <a:pt x="92" y="355"/>
                  <a:pt x="93" y="354"/>
                  <a:pt x="93" y="352"/>
                </a:cubicBezTo>
                <a:cubicBezTo>
                  <a:pt x="93" y="352"/>
                  <a:pt x="93" y="352"/>
                  <a:pt x="93" y="352"/>
                </a:cubicBezTo>
                <a:cubicBezTo>
                  <a:pt x="129" y="343"/>
                  <a:pt x="129" y="343"/>
                  <a:pt x="129" y="343"/>
                </a:cubicBezTo>
                <a:cubicBezTo>
                  <a:pt x="130" y="345"/>
                  <a:pt x="132" y="347"/>
                  <a:pt x="133" y="348"/>
                </a:cubicBezTo>
                <a:lnTo>
                  <a:pt x="96" y="416"/>
                </a:lnTo>
                <a:close/>
                <a:moveTo>
                  <a:pt x="147" y="337"/>
                </a:moveTo>
                <a:cubicBezTo>
                  <a:pt x="147" y="336"/>
                  <a:pt x="147" y="335"/>
                  <a:pt x="146" y="335"/>
                </a:cubicBezTo>
                <a:cubicBezTo>
                  <a:pt x="201" y="284"/>
                  <a:pt x="201" y="284"/>
                  <a:pt x="201" y="284"/>
                </a:cubicBezTo>
                <a:cubicBezTo>
                  <a:pt x="201" y="285"/>
                  <a:pt x="203" y="285"/>
                  <a:pt x="204" y="285"/>
                </a:cubicBezTo>
                <a:cubicBezTo>
                  <a:pt x="206" y="285"/>
                  <a:pt x="208" y="284"/>
                  <a:pt x="209" y="282"/>
                </a:cubicBezTo>
                <a:cubicBezTo>
                  <a:pt x="272" y="302"/>
                  <a:pt x="272" y="302"/>
                  <a:pt x="272" y="302"/>
                </a:cubicBezTo>
                <a:cubicBezTo>
                  <a:pt x="272" y="303"/>
                  <a:pt x="272" y="303"/>
                  <a:pt x="272" y="303"/>
                </a:cubicBezTo>
                <a:cubicBezTo>
                  <a:pt x="272" y="303"/>
                  <a:pt x="272" y="303"/>
                  <a:pt x="272" y="304"/>
                </a:cubicBezTo>
                <a:lnTo>
                  <a:pt x="147" y="337"/>
                </a:lnTo>
                <a:close/>
                <a:moveTo>
                  <a:pt x="306" y="321"/>
                </a:moveTo>
                <a:cubicBezTo>
                  <a:pt x="282" y="305"/>
                  <a:pt x="282" y="305"/>
                  <a:pt x="282" y="305"/>
                </a:cubicBezTo>
                <a:cubicBezTo>
                  <a:pt x="283" y="305"/>
                  <a:pt x="283" y="304"/>
                  <a:pt x="283" y="303"/>
                </a:cubicBezTo>
                <a:cubicBezTo>
                  <a:pt x="283" y="301"/>
                  <a:pt x="282" y="300"/>
                  <a:pt x="281" y="299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94" y="277"/>
                  <a:pt x="294" y="277"/>
                  <a:pt x="294" y="277"/>
                </a:cubicBezTo>
                <a:cubicBezTo>
                  <a:pt x="295" y="278"/>
                  <a:pt x="296" y="278"/>
                  <a:pt x="298" y="278"/>
                </a:cubicBezTo>
                <a:cubicBezTo>
                  <a:pt x="298" y="278"/>
                  <a:pt x="298" y="278"/>
                  <a:pt x="299" y="278"/>
                </a:cubicBezTo>
                <a:lnTo>
                  <a:pt x="306" y="321"/>
                </a:lnTo>
                <a:close/>
                <a:moveTo>
                  <a:pt x="299" y="259"/>
                </a:moveTo>
                <a:cubicBezTo>
                  <a:pt x="299" y="259"/>
                  <a:pt x="298" y="259"/>
                  <a:pt x="298" y="259"/>
                </a:cubicBezTo>
                <a:cubicBezTo>
                  <a:pt x="296" y="259"/>
                  <a:pt x="295" y="260"/>
                  <a:pt x="293" y="260"/>
                </a:cubicBezTo>
                <a:cubicBezTo>
                  <a:pt x="271" y="227"/>
                  <a:pt x="271" y="227"/>
                  <a:pt x="271" y="227"/>
                </a:cubicBezTo>
                <a:cubicBezTo>
                  <a:pt x="271" y="227"/>
                  <a:pt x="272" y="226"/>
                  <a:pt x="272" y="225"/>
                </a:cubicBezTo>
                <a:cubicBezTo>
                  <a:pt x="272" y="225"/>
                  <a:pt x="272" y="225"/>
                  <a:pt x="272" y="224"/>
                </a:cubicBezTo>
                <a:cubicBezTo>
                  <a:pt x="312" y="199"/>
                  <a:pt x="312" y="199"/>
                  <a:pt x="312" y="199"/>
                </a:cubicBezTo>
                <a:cubicBezTo>
                  <a:pt x="313" y="200"/>
                  <a:pt x="314" y="200"/>
                  <a:pt x="314" y="201"/>
                </a:cubicBezTo>
                <a:lnTo>
                  <a:pt x="299" y="259"/>
                </a:lnTo>
                <a:close/>
                <a:moveTo>
                  <a:pt x="318" y="190"/>
                </a:moveTo>
                <a:cubicBezTo>
                  <a:pt x="321" y="95"/>
                  <a:pt x="321" y="95"/>
                  <a:pt x="321" y="95"/>
                </a:cubicBezTo>
                <a:cubicBezTo>
                  <a:pt x="347" y="148"/>
                  <a:pt x="347" y="148"/>
                  <a:pt x="347" y="148"/>
                </a:cubicBezTo>
                <a:cubicBezTo>
                  <a:pt x="346" y="149"/>
                  <a:pt x="346" y="149"/>
                  <a:pt x="346" y="150"/>
                </a:cubicBezTo>
                <a:cubicBezTo>
                  <a:pt x="346" y="150"/>
                  <a:pt x="346" y="150"/>
                  <a:pt x="346" y="151"/>
                </a:cubicBezTo>
                <a:cubicBezTo>
                  <a:pt x="319" y="191"/>
                  <a:pt x="319" y="191"/>
                  <a:pt x="319" y="191"/>
                </a:cubicBezTo>
                <a:cubicBezTo>
                  <a:pt x="318" y="191"/>
                  <a:pt x="318" y="191"/>
                  <a:pt x="318" y="190"/>
                </a:cubicBezTo>
                <a:close/>
                <a:moveTo>
                  <a:pt x="412" y="100"/>
                </a:moveTo>
                <a:cubicBezTo>
                  <a:pt x="412" y="99"/>
                  <a:pt x="412" y="99"/>
                  <a:pt x="411" y="99"/>
                </a:cubicBezTo>
                <a:cubicBezTo>
                  <a:pt x="456" y="41"/>
                  <a:pt x="456" y="41"/>
                  <a:pt x="456" y="41"/>
                </a:cubicBezTo>
                <a:cubicBezTo>
                  <a:pt x="457" y="41"/>
                  <a:pt x="457" y="41"/>
                  <a:pt x="457" y="41"/>
                </a:cubicBezTo>
                <a:cubicBezTo>
                  <a:pt x="489" y="80"/>
                  <a:pt x="489" y="80"/>
                  <a:pt x="489" y="80"/>
                </a:cubicBezTo>
                <a:cubicBezTo>
                  <a:pt x="488" y="81"/>
                  <a:pt x="488" y="82"/>
                  <a:pt x="488" y="83"/>
                </a:cubicBezTo>
                <a:cubicBezTo>
                  <a:pt x="488" y="83"/>
                  <a:pt x="488" y="83"/>
                  <a:pt x="488" y="84"/>
                </a:cubicBezTo>
                <a:lnTo>
                  <a:pt x="412" y="100"/>
                </a:lnTo>
                <a:close/>
                <a:moveTo>
                  <a:pt x="498" y="84"/>
                </a:moveTo>
                <a:cubicBezTo>
                  <a:pt x="499" y="84"/>
                  <a:pt x="499" y="83"/>
                  <a:pt x="499" y="83"/>
                </a:cubicBezTo>
                <a:cubicBezTo>
                  <a:pt x="499" y="82"/>
                  <a:pt x="498" y="81"/>
                  <a:pt x="498" y="80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23" y="57"/>
                  <a:pt x="523" y="57"/>
                  <a:pt x="524" y="57"/>
                </a:cubicBezTo>
                <a:cubicBezTo>
                  <a:pt x="524" y="57"/>
                  <a:pt x="524" y="57"/>
                  <a:pt x="524" y="56"/>
                </a:cubicBezTo>
                <a:cubicBezTo>
                  <a:pt x="570" y="103"/>
                  <a:pt x="570" y="103"/>
                  <a:pt x="570" y="103"/>
                </a:cubicBezTo>
                <a:cubicBezTo>
                  <a:pt x="570" y="103"/>
                  <a:pt x="570" y="104"/>
                  <a:pt x="570" y="104"/>
                </a:cubicBezTo>
                <a:lnTo>
                  <a:pt x="498" y="84"/>
                </a:lnTo>
                <a:close/>
                <a:moveTo>
                  <a:pt x="580" y="108"/>
                </a:moveTo>
                <a:cubicBezTo>
                  <a:pt x="580" y="108"/>
                  <a:pt x="580" y="108"/>
                  <a:pt x="580" y="107"/>
                </a:cubicBezTo>
                <a:cubicBezTo>
                  <a:pt x="683" y="116"/>
                  <a:pt x="683" y="116"/>
                  <a:pt x="683" y="116"/>
                </a:cubicBezTo>
                <a:cubicBezTo>
                  <a:pt x="654" y="138"/>
                  <a:pt x="654" y="138"/>
                  <a:pt x="654" y="138"/>
                </a:cubicBezTo>
                <a:cubicBezTo>
                  <a:pt x="653" y="137"/>
                  <a:pt x="652" y="136"/>
                  <a:pt x="650" y="136"/>
                </a:cubicBezTo>
                <a:cubicBezTo>
                  <a:pt x="649" y="136"/>
                  <a:pt x="647" y="137"/>
                  <a:pt x="646" y="139"/>
                </a:cubicBezTo>
                <a:lnTo>
                  <a:pt x="580" y="108"/>
                </a:lnTo>
                <a:close/>
                <a:moveTo>
                  <a:pt x="683" y="335"/>
                </a:moveTo>
                <a:cubicBezTo>
                  <a:pt x="729" y="289"/>
                  <a:pt x="729" y="289"/>
                  <a:pt x="729" y="289"/>
                </a:cubicBezTo>
                <a:cubicBezTo>
                  <a:pt x="731" y="291"/>
                  <a:pt x="733" y="292"/>
                  <a:pt x="736" y="292"/>
                </a:cubicBezTo>
                <a:cubicBezTo>
                  <a:pt x="736" y="292"/>
                  <a:pt x="737" y="292"/>
                  <a:pt x="737" y="292"/>
                </a:cubicBezTo>
                <a:cubicBezTo>
                  <a:pt x="744" y="319"/>
                  <a:pt x="744" y="319"/>
                  <a:pt x="744" y="319"/>
                </a:cubicBezTo>
                <a:cubicBezTo>
                  <a:pt x="744" y="320"/>
                  <a:pt x="744" y="320"/>
                  <a:pt x="744" y="321"/>
                </a:cubicBezTo>
                <a:cubicBezTo>
                  <a:pt x="683" y="336"/>
                  <a:pt x="683" y="336"/>
                  <a:pt x="683" y="336"/>
                </a:cubicBezTo>
                <a:cubicBezTo>
                  <a:pt x="683" y="336"/>
                  <a:pt x="683" y="336"/>
                  <a:pt x="683" y="335"/>
                </a:cubicBezTo>
                <a:close/>
                <a:moveTo>
                  <a:pt x="780" y="325"/>
                </a:moveTo>
                <a:cubicBezTo>
                  <a:pt x="780" y="324"/>
                  <a:pt x="780" y="323"/>
                  <a:pt x="780" y="323"/>
                </a:cubicBezTo>
                <a:cubicBezTo>
                  <a:pt x="780" y="322"/>
                  <a:pt x="780" y="322"/>
                  <a:pt x="780" y="322"/>
                </a:cubicBezTo>
                <a:cubicBezTo>
                  <a:pt x="838" y="303"/>
                  <a:pt x="838" y="303"/>
                  <a:pt x="838" y="303"/>
                </a:cubicBezTo>
                <a:cubicBezTo>
                  <a:pt x="839" y="304"/>
                  <a:pt x="840" y="305"/>
                  <a:pt x="842" y="305"/>
                </a:cubicBezTo>
                <a:cubicBezTo>
                  <a:pt x="843" y="305"/>
                  <a:pt x="843" y="305"/>
                  <a:pt x="843" y="305"/>
                </a:cubicBezTo>
                <a:cubicBezTo>
                  <a:pt x="867" y="380"/>
                  <a:pt x="867" y="380"/>
                  <a:pt x="867" y="380"/>
                </a:cubicBezTo>
                <a:cubicBezTo>
                  <a:pt x="867" y="380"/>
                  <a:pt x="867" y="380"/>
                  <a:pt x="867" y="381"/>
                </a:cubicBezTo>
                <a:lnTo>
                  <a:pt x="780" y="325"/>
                </a:lnTo>
                <a:close/>
                <a:moveTo>
                  <a:pt x="871" y="386"/>
                </a:moveTo>
                <a:cubicBezTo>
                  <a:pt x="871" y="386"/>
                  <a:pt x="871" y="386"/>
                  <a:pt x="871" y="386"/>
                </a:cubicBezTo>
                <a:cubicBezTo>
                  <a:pt x="907" y="412"/>
                  <a:pt x="907" y="412"/>
                  <a:pt x="907" y="412"/>
                </a:cubicBezTo>
                <a:cubicBezTo>
                  <a:pt x="906" y="413"/>
                  <a:pt x="906" y="414"/>
                  <a:pt x="906" y="415"/>
                </a:cubicBezTo>
                <a:cubicBezTo>
                  <a:pt x="906" y="417"/>
                  <a:pt x="907" y="418"/>
                  <a:pt x="909" y="419"/>
                </a:cubicBezTo>
                <a:cubicBezTo>
                  <a:pt x="892" y="466"/>
                  <a:pt x="892" y="466"/>
                  <a:pt x="892" y="466"/>
                </a:cubicBezTo>
                <a:cubicBezTo>
                  <a:pt x="892" y="466"/>
                  <a:pt x="891" y="466"/>
                  <a:pt x="890" y="466"/>
                </a:cubicBezTo>
                <a:cubicBezTo>
                  <a:pt x="889" y="466"/>
                  <a:pt x="889" y="466"/>
                  <a:pt x="889" y="466"/>
                </a:cubicBezTo>
                <a:lnTo>
                  <a:pt x="871" y="386"/>
                </a:lnTo>
                <a:close/>
                <a:moveTo>
                  <a:pt x="887" y="484"/>
                </a:moveTo>
                <a:cubicBezTo>
                  <a:pt x="888" y="485"/>
                  <a:pt x="889" y="485"/>
                  <a:pt x="890" y="485"/>
                </a:cubicBezTo>
                <a:cubicBezTo>
                  <a:pt x="891" y="485"/>
                  <a:pt x="893" y="484"/>
                  <a:pt x="894" y="484"/>
                </a:cubicBezTo>
                <a:cubicBezTo>
                  <a:pt x="904" y="500"/>
                  <a:pt x="904" y="500"/>
                  <a:pt x="904" y="500"/>
                </a:cubicBezTo>
                <a:cubicBezTo>
                  <a:pt x="904" y="500"/>
                  <a:pt x="904" y="500"/>
                  <a:pt x="904" y="501"/>
                </a:cubicBezTo>
                <a:cubicBezTo>
                  <a:pt x="904" y="501"/>
                  <a:pt x="904" y="501"/>
                  <a:pt x="904" y="501"/>
                </a:cubicBezTo>
                <a:cubicBezTo>
                  <a:pt x="862" y="539"/>
                  <a:pt x="862" y="539"/>
                  <a:pt x="862" y="539"/>
                </a:cubicBezTo>
                <a:cubicBezTo>
                  <a:pt x="862" y="539"/>
                  <a:pt x="861" y="539"/>
                  <a:pt x="861" y="539"/>
                </a:cubicBezTo>
                <a:lnTo>
                  <a:pt x="887" y="484"/>
                </a:lnTo>
                <a:close/>
                <a:moveTo>
                  <a:pt x="697" y="590"/>
                </a:moveTo>
                <a:cubicBezTo>
                  <a:pt x="662" y="657"/>
                  <a:pt x="662" y="657"/>
                  <a:pt x="662" y="657"/>
                </a:cubicBezTo>
                <a:cubicBezTo>
                  <a:pt x="662" y="657"/>
                  <a:pt x="662" y="657"/>
                  <a:pt x="661" y="657"/>
                </a:cubicBezTo>
                <a:cubicBezTo>
                  <a:pt x="653" y="554"/>
                  <a:pt x="653" y="554"/>
                  <a:pt x="653" y="554"/>
                </a:cubicBezTo>
                <a:cubicBezTo>
                  <a:pt x="654" y="553"/>
                  <a:pt x="654" y="553"/>
                  <a:pt x="655" y="553"/>
                </a:cubicBezTo>
                <a:cubicBezTo>
                  <a:pt x="694" y="584"/>
                  <a:pt x="694" y="584"/>
                  <a:pt x="694" y="584"/>
                </a:cubicBezTo>
                <a:cubicBezTo>
                  <a:pt x="694" y="585"/>
                  <a:pt x="694" y="585"/>
                  <a:pt x="694" y="585"/>
                </a:cubicBezTo>
                <a:cubicBezTo>
                  <a:pt x="694" y="587"/>
                  <a:pt x="695" y="589"/>
                  <a:pt x="697" y="590"/>
                </a:cubicBezTo>
                <a:close/>
                <a:moveTo>
                  <a:pt x="590" y="501"/>
                </a:moveTo>
                <a:cubicBezTo>
                  <a:pt x="590" y="501"/>
                  <a:pt x="590" y="501"/>
                  <a:pt x="591" y="501"/>
                </a:cubicBezTo>
                <a:cubicBezTo>
                  <a:pt x="591" y="500"/>
                  <a:pt x="590" y="499"/>
                  <a:pt x="589" y="499"/>
                </a:cubicBezTo>
                <a:cubicBezTo>
                  <a:pt x="589" y="499"/>
                  <a:pt x="589" y="499"/>
                  <a:pt x="589" y="499"/>
                </a:cubicBezTo>
                <a:cubicBezTo>
                  <a:pt x="565" y="435"/>
                  <a:pt x="565" y="435"/>
                  <a:pt x="565" y="435"/>
                </a:cubicBezTo>
                <a:cubicBezTo>
                  <a:pt x="647" y="545"/>
                  <a:pt x="647" y="545"/>
                  <a:pt x="647" y="545"/>
                </a:cubicBezTo>
                <a:lnTo>
                  <a:pt x="590" y="501"/>
                </a:lnTo>
                <a:close/>
                <a:moveTo>
                  <a:pt x="556" y="427"/>
                </a:moveTo>
                <a:cubicBezTo>
                  <a:pt x="556" y="428"/>
                  <a:pt x="556" y="428"/>
                  <a:pt x="556" y="429"/>
                </a:cubicBezTo>
                <a:cubicBezTo>
                  <a:pt x="556" y="430"/>
                  <a:pt x="556" y="430"/>
                  <a:pt x="557" y="431"/>
                </a:cubicBezTo>
                <a:cubicBezTo>
                  <a:pt x="510" y="466"/>
                  <a:pt x="510" y="466"/>
                  <a:pt x="510" y="466"/>
                </a:cubicBezTo>
                <a:cubicBezTo>
                  <a:pt x="510" y="466"/>
                  <a:pt x="510" y="466"/>
                  <a:pt x="510" y="466"/>
                </a:cubicBezTo>
                <a:cubicBezTo>
                  <a:pt x="505" y="412"/>
                  <a:pt x="505" y="412"/>
                  <a:pt x="505" y="412"/>
                </a:cubicBezTo>
                <a:cubicBezTo>
                  <a:pt x="508" y="411"/>
                  <a:pt x="510" y="409"/>
                  <a:pt x="512" y="407"/>
                </a:cubicBezTo>
                <a:lnTo>
                  <a:pt x="556" y="427"/>
                </a:lnTo>
                <a:close/>
                <a:moveTo>
                  <a:pt x="481" y="437"/>
                </a:moveTo>
                <a:cubicBezTo>
                  <a:pt x="499" y="411"/>
                  <a:pt x="499" y="411"/>
                  <a:pt x="499" y="411"/>
                </a:cubicBezTo>
                <a:cubicBezTo>
                  <a:pt x="500" y="411"/>
                  <a:pt x="502" y="412"/>
                  <a:pt x="504" y="412"/>
                </a:cubicBezTo>
                <a:cubicBezTo>
                  <a:pt x="504" y="412"/>
                  <a:pt x="504" y="412"/>
                  <a:pt x="504" y="412"/>
                </a:cubicBezTo>
                <a:cubicBezTo>
                  <a:pt x="508" y="466"/>
                  <a:pt x="508" y="466"/>
                  <a:pt x="508" y="466"/>
                </a:cubicBezTo>
                <a:cubicBezTo>
                  <a:pt x="481" y="439"/>
                  <a:pt x="481" y="439"/>
                  <a:pt x="481" y="439"/>
                </a:cubicBezTo>
                <a:cubicBezTo>
                  <a:pt x="481" y="439"/>
                  <a:pt x="482" y="439"/>
                  <a:pt x="482" y="438"/>
                </a:cubicBezTo>
                <a:cubicBezTo>
                  <a:pt x="482" y="438"/>
                  <a:pt x="481" y="437"/>
                  <a:pt x="481" y="437"/>
                </a:cubicBezTo>
                <a:close/>
                <a:moveTo>
                  <a:pt x="419" y="427"/>
                </a:moveTo>
                <a:cubicBezTo>
                  <a:pt x="495" y="406"/>
                  <a:pt x="495" y="406"/>
                  <a:pt x="495" y="406"/>
                </a:cubicBezTo>
                <a:cubicBezTo>
                  <a:pt x="495" y="407"/>
                  <a:pt x="496" y="409"/>
                  <a:pt x="498" y="410"/>
                </a:cubicBezTo>
                <a:cubicBezTo>
                  <a:pt x="480" y="436"/>
                  <a:pt x="480" y="436"/>
                  <a:pt x="480" y="436"/>
                </a:cubicBezTo>
                <a:cubicBezTo>
                  <a:pt x="480" y="436"/>
                  <a:pt x="480" y="436"/>
                  <a:pt x="480" y="436"/>
                </a:cubicBezTo>
                <a:cubicBezTo>
                  <a:pt x="479" y="436"/>
                  <a:pt x="478" y="436"/>
                  <a:pt x="478" y="437"/>
                </a:cubicBezTo>
                <a:cubicBezTo>
                  <a:pt x="419" y="427"/>
                  <a:pt x="419" y="427"/>
                  <a:pt x="419" y="427"/>
                </a:cubicBezTo>
                <a:cubicBezTo>
                  <a:pt x="419" y="427"/>
                  <a:pt x="419" y="427"/>
                  <a:pt x="419" y="427"/>
                </a:cubicBezTo>
                <a:cubicBezTo>
                  <a:pt x="419" y="427"/>
                  <a:pt x="419" y="427"/>
                  <a:pt x="419" y="427"/>
                </a:cubicBezTo>
                <a:close/>
                <a:moveTo>
                  <a:pt x="511" y="469"/>
                </a:moveTo>
                <a:cubicBezTo>
                  <a:pt x="511" y="469"/>
                  <a:pt x="511" y="469"/>
                  <a:pt x="511" y="468"/>
                </a:cubicBezTo>
                <a:cubicBezTo>
                  <a:pt x="511" y="468"/>
                  <a:pt x="511" y="468"/>
                  <a:pt x="511" y="468"/>
                </a:cubicBezTo>
                <a:cubicBezTo>
                  <a:pt x="558" y="432"/>
                  <a:pt x="558" y="432"/>
                  <a:pt x="558" y="432"/>
                </a:cubicBezTo>
                <a:cubicBezTo>
                  <a:pt x="558" y="433"/>
                  <a:pt x="559" y="433"/>
                  <a:pt x="559" y="434"/>
                </a:cubicBezTo>
                <a:cubicBezTo>
                  <a:pt x="541" y="509"/>
                  <a:pt x="541" y="509"/>
                  <a:pt x="541" y="509"/>
                </a:cubicBezTo>
                <a:cubicBezTo>
                  <a:pt x="541" y="509"/>
                  <a:pt x="541" y="509"/>
                  <a:pt x="541" y="509"/>
                </a:cubicBezTo>
                <a:cubicBezTo>
                  <a:pt x="540" y="509"/>
                  <a:pt x="539" y="509"/>
                  <a:pt x="538" y="510"/>
                </a:cubicBezTo>
                <a:lnTo>
                  <a:pt x="511" y="469"/>
                </a:lnTo>
                <a:close/>
                <a:moveTo>
                  <a:pt x="546" y="515"/>
                </a:moveTo>
                <a:cubicBezTo>
                  <a:pt x="546" y="514"/>
                  <a:pt x="546" y="514"/>
                  <a:pt x="546" y="514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87" y="502"/>
                  <a:pt x="587" y="503"/>
                  <a:pt x="588" y="503"/>
                </a:cubicBezTo>
                <a:cubicBezTo>
                  <a:pt x="603" y="605"/>
                  <a:pt x="603" y="605"/>
                  <a:pt x="603" y="605"/>
                </a:cubicBezTo>
                <a:cubicBezTo>
                  <a:pt x="544" y="518"/>
                  <a:pt x="544" y="518"/>
                  <a:pt x="544" y="518"/>
                </a:cubicBezTo>
                <a:cubicBezTo>
                  <a:pt x="545" y="517"/>
                  <a:pt x="546" y="516"/>
                  <a:pt x="546" y="515"/>
                </a:cubicBezTo>
                <a:close/>
                <a:moveTo>
                  <a:pt x="666" y="663"/>
                </a:moveTo>
                <a:cubicBezTo>
                  <a:pt x="666" y="663"/>
                  <a:pt x="666" y="663"/>
                  <a:pt x="666" y="662"/>
                </a:cubicBezTo>
                <a:cubicBezTo>
                  <a:pt x="666" y="661"/>
                  <a:pt x="666" y="661"/>
                  <a:pt x="665" y="660"/>
                </a:cubicBezTo>
                <a:cubicBezTo>
                  <a:pt x="735" y="610"/>
                  <a:pt x="735" y="610"/>
                  <a:pt x="735" y="610"/>
                </a:cubicBezTo>
                <a:cubicBezTo>
                  <a:pt x="735" y="610"/>
                  <a:pt x="736" y="610"/>
                  <a:pt x="737" y="611"/>
                </a:cubicBezTo>
                <a:cubicBezTo>
                  <a:pt x="725" y="671"/>
                  <a:pt x="725" y="671"/>
                  <a:pt x="725" y="671"/>
                </a:cubicBezTo>
                <a:cubicBezTo>
                  <a:pt x="724" y="671"/>
                  <a:pt x="724" y="671"/>
                  <a:pt x="724" y="671"/>
                </a:cubicBezTo>
                <a:cubicBezTo>
                  <a:pt x="720" y="671"/>
                  <a:pt x="716" y="674"/>
                  <a:pt x="715" y="677"/>
                </a:cubicBezTo>
                <a:lnTo>
                  <a:pt x="666" y="663"/>
                </a:lnTo>
                <a:close/>
                <a:moveTo>
                  <a:pt x="780" y="676"/>
                </a:moveTo>
                <a:cubicBezTo>
                  <a:pt x="779" y="675"/>
                  <a:pt x="778" y="674"/>
                  <a:pt x="777" y="673"/>
                </a:cubicBezTo>
                <a:cubicBezTo>
                  <a:pt x="786" y="637"/>
                  <a:pt x="786" y="637"/>
                  <a:pt x="786" y="637"/>
                </a:cubicBezTo>
                <a:cubicBezTo>
                  <a:pt x="786" y="637"/>
                  <a:pt x="787" y="636"/>
                  <a:pt x="787" y="636"/>
                </a:cubicBezTo>
                <a:cubicBezTo>
                  <a:pt x="861" y="652"/>
                  <a:pt x="861" y="652"/>
                  <a:pt x="861" y="652"/>
                </a:cubicBezTo>
                <a:cubicBezTo>
                  <a:pt x="861" y="652"/>
                  <a:pt x="861" y="652"/>
                  <a:pt x="861" y="652"/>
                </a:cubicBezTo>
                <a:cubicBezTo>
                  <a:pt x="861" y="653"/>
                  <a:pt x="861" y="653"/>
                  <a:pt x="861" y="653"/>
                </a:cubicBezTo>
                <a:lnTo>
                  <a:pt x="780" y="676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>
              <a:defRPr/>
            </a:pPr>
            <a:endParaRPr lang="zh-CN" altLang="en-US" sz="135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-无底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0781335" y="370212"/>
            <a:ext cx="1148595" cy="367797"/>
            <a:chOff x="6906" y="170"/>
            <a:chExt cx="559" cy="179"/>
          </a:xfrm>
        </p:grpSpPr>
        <p:sp>
          <p:nvSpPr>
            <p:cNvPr id="3" name="Oval 5"/>
            <p:cNvSpPr>
              <a:spLocks noChangeArrowheads="1"/>
            </p:cNvSpPr>
            <p:nvPr userDrawn="1"/>
          </p:nvSpPr>
          <p:spPr bwMode="auto">
            <a:xfrm>
              <a:off x="6906" y="170"/>
              <a:ext cx="177" cy="179"/>
            </a:xfrm>
            <a:prstGeom prst="ellipse">
              <a:avLst/>
            </a:prstGeom>
            <a:solidFill>
              <a:srgbClr val="E60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" name="Freeform 6"/>
            <p:cNvSpPr>
              <a:spLocks noEditPoints="1"/>
            </p:cNvSpPr>
            <p:nvPr userDrawn="1"/>
          </p:nvSpPr>
          <p:spPr bwMode="auto">
            <a:xfrm>
              <a:off x="6931" y="206"/>
              <a:ext cx="127" cy="101"/>
            </a:xfrm>
            <a:custGeom>
              <a:avLst/>
              <a:gdLst>
                <a:gd name="T0" fmla="*/ 373 w 478"/>
                <a:gd name="T1" fmla="*/ 114 h 375"/>
                <a:gd name="T2" fmla="*/ 239 w 478"/>
                <a:gd name="T3" fmla="*/ 0 h 375"/>
                <a:gd name="T4" fmla="*/ 105 w 478"/>
                <a:gd name="T5" fmla="*/ 114 h 375"/>
                <a:gd name="T6" fmla="*/ 0 w 478"/>
                <a:gd name="T7" fmla="*/ 227 h 375"/>
                <a:gd name="T8" fmla="*/ 113 w 478"/>
                <a:gd name="T9" fmla="*/ 341 h 375"/>
                <a:gd name="T10" fmla="*/ 198 w 478"/>
                <a:gd name="T11" fmla="*/ 303 h 375"/>
                <a:gd name="T12" fmla="*/ 230 w 478"/>
                <a:gd name="T13" fmla="*/ 349 h 375"/>
                <a:gd name="T14" fmla="*/ 281 w 478"/>
                <a:gd name="T15" fmla="*/ 375 h 375"/>
                <a:gd name="T16" fmla="*/ 292 w 478"/>
                <a:gd name="T17" fmla="*/ 374 h 375"/>
                <a:gd name="T18" fmla="*/ 329 w 478"/>
                <a:gd name="T19" fmla="*/ 353 h 375"/>
                <a:gd name="T20" fmla="*/ 312 w 478"/>
                <a:gd name="T21" fmla="*/ 357 h 375"/>
                <a:gd name="T22" fmla="*/ 279 w 478"/>
                <a:gd name="T23" fmla="*/ 340 h 375"/>
                <a:gd name="T24" fmla="*/ 200 w 478"/>
                <a:gd name="T25" fmla="*/ 226 h 375"/>
                <a:gd name="T26" fmla="*/ 215 w 478"/>
                <a:gd name="T27" fmla="*/ 221 h 375"/>
                <a:gd name="T28" fmla="*/ 236 w 478"/>
                <a:gd name="T29" fmla="*/ 231 h 375"/>
                <a:gd name="T30" fmla="*/ 287 w 478"/>
                <a:gd name="T31" fmla="*/ 303 h 375"/>
                <a:gd name="T32" fmla="*/ 365 w 478"/>
                <a:gd name="T33" fmla="*/ 341 h 375"/>
                <a:gd name="T34" fmla="*/ 369 w 478"/>
                <a:gd name="T35" fmla="*/ 341 h 375"/>
                <a:gd name="T36" fmla="*/ 478 w 478"/>
                <a:gd name="T37" fmla="*/ 227 h 375"/>
                <a:gd name="T38" fmla="*/ 373 w 478"/>
                <a:gd name="T39" fmla="*/ 114 h 375"/>
                <a:gd name="T40" fmla="*/ 365 w 478"/>
                <a:gd name="T41" fmla="*/ 295 h 375"/>
                <a:gd name="T42" fmla="*/ 361 w 478"/>
                <a:gd name="T43" fmla="*/ 295 h 375"/>
                <a:gd name="T44" fmla="*/ 321 w 478"/>
                <a:gd name="T45" fmla="*/ 273 h 375"/>
                <a:gd name="T46" fmla="*/ 287 w 478"/>
                <a:gd name="T47" fmla="*/ 225 h 375"/>
                <a:gd name="T48" fmla="*/ 284 w 478"/>
                <a:gd name="T49" fmla="*/ 220 h 375"/>
                <a:gd name="T50" fmla="*/ 241 w 478"/>
                <a:gd name="T51" fmla="*/ 199 h 375"/>
                <a:gd name="T52" fmla="*/ 218 w 478"/>
                <a:gd name="T53" fmla="*/ 205 h 375"/>
                <a:gd name="T54" fmla="*/ 197 w 478"/>
                <a:gd name="T55" fmla="*/ 222 h 375"/>
                <a:gd name="T56" fmla="*/ 195 w 478"/>
                <a:gd name="T57" fmla="*/ 220 h 375"/>
                <a:gd name="T58" fmla="*/ 178 w 478"/>
                <a:gd name="T59" fmla="*/ 207 h 375"/>
                <a:gd name="T60" fmla="*/ 181 w 478"/>
                <a:gd name="T61" fmla="*/ 227 h 375"/>
                <a:gd name="T62" fmla="*/ 174 w 478"/>
                <a:gd name="T63" fmla="*/ 256 h 375"/>
                <a:gd name="T64" fmla="*/ 170 w 478"/>
                <a:gd name="T65" fmla="*/ 263 h 375"/>
                <a:gd name="T66" fmla="*/ 113 w 478"/>
                <a:gd name="T67" fmla="*/ 295 h 375"/>
                <a:gd name="T68" fmla="*/ 45 w 478"/>
                <a:gd name="T69" fmla="*/ 227 h 375"/>
                <a:gd name="T70" fmla="*/ 105 w 478"/>
                <a:gd name="T71" fmla="*/ 160 h 375"/>
                <a:gd name="T72" fmla="*/ 113 w 478"/>
                <a:gd name="T73" fmla="*/ 159 h 375"/>
                <a:gd name="T74" fmla="*/ 157 w 478"/>
                <a:gd name="T75" fmla="*/ 176 h 375"/>
                <a:gd name="T76" fmla="*/ 148 w 478"/>
                <a:gd name="T77" fmla="*/ 137 h 375"/>
                <a:gd name="T78" fmla="*/ 150 w 478"/>
                <a:gd name="T79" fmla="*/ 120 h 375"/>
                <a:gd name="T80" fmla="*/ 239 w 478"/>
                <a:gd name="T81" fmla="*/ 46 h 375"/>
                <a:gd name="T82" fmla="*/ 328 w 478"/>
                <a:gd name="T83" fmla="*/ 120 h 375"/>
                <a:gd name="T84" fmla="*/ 330 w 478"/>
                <a:gd name="T85" fmla="*/ 137 h 375"/>
                <a:gd name="T86" fmla="*/ 321 w 478"/>
                <a:gd name="T87" fmla="*/ 176 h 375"/>
                <a:gd name="T88" fmla="*/ 365 w 478"/>
                <a:gd name="T89" fmla="*/ 159 h 375"/>
                <a:gd name="T90" fmla="*/ 373 w 478"/>
                <a:gd name="T91" fmla="*/ 160 h 375"/>
                <a:gd name="T92" fmla="*/ 433 w 478"/>
                <a:gd name="T93" fmla="*/ 227 h 375"/>
                <a:gd name="T94" fmla="*/ 365 w 478"/>
                <a:gd name="T95" fmla="*/ 29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8" h="375">
                  <a:moveTo>
                    <a:pt x="373" y="114"/>
                  </a:moveTo>
                  <a:cubicBezTo>
                    <a:pt x="363" y="50"/>
                    <a:pt x="306" y="0"/>
                    <a:pt x="239" y="0"/>
                  </a:cubicBezTo>
                  <a:cubicBezTo>
                    <a:pt x="171" y="0"/>
                    <a:pt x="115" y="50"/>
                    <a:pt x="105" y="114"/>
                  </a:cubicBezTo>
                  <a:cubicBezTo>
                    <a:pt x="46" y="118"/>
                    <a:pt x="0" y="167"/>
                    <a:pt x="0" y="227"/>
                  </a:cubicBezTo>
                  <a:cubicBezTo>
                    <a:pt x="0" y="290"/>
                    <a:pt x="50" y="341"/>
                    <a:pt x="113" y="341"/>
                  </a:cubicBezTo>
                  <a:cubicBezTo>
                    <a:pt x="147" y="341"/>
                    <a:pt x="177" y="326"/>
                    <a:pt x="198" y="303"/>
                  </a:cubicBezTo>
                  <a:cubicBezTo>
                    <a:pt x="230" y="349"/>
                    <a:pt x="230" y="349"/>
                    <a:pt x="230" y="349"/>
                  </a:cubicBezTo>
                  <a:cubicBezTo>
                    <a:pt x="241" y="364"/>
                    <a:pt x="260" y="375"/>
                    <a:pt x="281" y="375"/>
                  </a:cubicBezTo>
                  <a:cubicBezTo>
                    <a:pt x="285" y="375"/>
                    <a:pt x="288" y="375"/>
                    <a:pt x="292" y="374"/>
                  </a:cubicBezTo>
                  <a:cubicBezTo>
                    <a:pt x="307" y="371"/>
                    <a:pt x="320" y="364"/>
                    <a:pt x="329" y="353"/>
                  </a:cubicBezTo>
                  <a:cubicBezTo>
                    <a:pt x="324" y="355"/>
                    <a:pt x="318" y="357"/>
                    <a:pt x="312" y="357"/>
                  </a:cubicBezTo>
                  <a:cubicBezTo>
                    <a:pt x="299" y="357"/>
                    <a:pt x="287" y="350"/>
                    <a:pt x="279" y="340"/>
                  </a:cubicBezTo>
                  <a:cubicBezTo>
                    <a:pt x="279" y="339"/>
                    <a:pt x="200" y="226"/>
                    <a:pt x="200" y="226"/>
                  </a:cubicBezTo>
                  <a:cubicBezTo>
                    <a:pt x="204" y="223"/>
                    <a:pt x="209" y="221"/>
                    <a:pt x="215" y="221"/>
                  </a:cubicBezTo>
                  <a:cubicBezTo>
                    <a:pt x="224" y="221"/>
                    <a:pt x="231" y="225"/>
                    <a:pt x="236" y="231"/>
                  </a:cubicBezTo>
                  <a:cubicBezTo>
                    <a:pt x="237" y="232"/>
                    <a:pt x="287" y="303"/>
                    <a:pt x="287" y="303"/>
                  </a:cubicBezTo>
                  <a:cubicBezTo>
                    <a:pt x="305" y="326"/>
                    <a:pt x="333" y="341"/>
                    <a:pt x="365" y="341"/>
                  </a:cubicBezTo>
                  <a:cubicBezTo>
                    <a:pt x="366" y="341"/>
                    <a:pt x="368" y="341"/>
                    <a:pt x="369" y="341"/>
                  </a:cubicBezTo>
                  <a:cubicBezTo>
                    <a:pt x="430" y="338"/>
                    <a:pt x="478" y="289"/>
                    <a:pt x="478" y="227"/>
                  </a:cubicBezTo>
                  <a:cubicBezTo>
                    <a:pt x="478" y="167"/>
                    <a:pt x="432" y="118"/>
                    <a:pt x="373" y="114"/>
                  </a:cubicBezTo>
                  <a:close/>
                  <a:moveTo>
                    <a:pt x="365" y="295"/>
                  </a:moveTo>
                  <a:cubicBezTo>
                    <a:pt x="363" y="295"/>
                    <a:pt x="362" y="295"/>
                    <a:pt x="361" y="295"/>
                  </a:cubicBezTo>
                  <a:cubicBezTo>
                    <a:pt x="344" y="294"/>
                    <a:pt x="330" y="285"/>
                    <a:pt x="321" y="273"/>
                  </a:cubicBezTo>
                  <a:cubicBezTo>
                    <a:pt x="320" y="272"/>
                    <a:pt x="299" y="242"/>
                    <a:pt x="287" y="225"/>
                  </a:cubicBezTo>
                  <a:cubicBezTo>
                    <a:pt x="286" y="223"/>
                    <a:pt x="285" y="222"/>
                    <a:pt x="284" y="220"/>
                  </a:cubicBezTo>
                  <a:cubicBezTo>
                    <a:pt x="274" y="207"/>
                    <a:pt x="259" y="199"/>
                    <a:pt x="241" y="199"/>
                  </a:cubicBezTo>
                  <a:cubicBezTo>
                    <a:pt x="233" y="199"/>
                    <a:pt x="225" y="201"/>
                    <a:pt x="218" y="205"/>
                  </a:cubicBezTo>
                  <a:cubicBezTo>
                    <a:pt x="210" y="209"/>
                    <a:pt x="202" y="215"/>
                    <a:pt x="197" y="222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1" y="214"/>
                    <a:pt x="185" y="209"/>
                    <a:pt x="178" y="207"/>
                  </a:cubicBezTo>
                  <a:cubicBezTo>
                    <a:pt x="180" y="213"/>
                    <a:pt x="181" y="220"/>
                    <a:pt x="181" y="227"/>
                  </a:cubicBezTo>
                  <a:cubicBezTo>
                    <a:pt x="181" y="238"/>
                    <a:pt x="179" y="247"/>
                    <a:pt x="174" y="256"/>
                  </a:cubicBezTo>
                  <a:cubicBezTo>
                    <a:pt x="173" y="259"/>
                    <a:pt x="172" y="261"/>
                    <a:pt x="170" y="263"/>
                  </a:cubicBezTo>
                  <a:cubicBezTo>
                    <a:pt x="158" y="282"/>
                    <a:pt x="137" y="295"/>
                    <a:pt x="113" y="295"/>
                  </a:cubicBezTo>
                  <a:cubicBezTo>
                    <a:pt x="76" y="295"/>
                    <a:pt x="45" y="265"/>
                    <a:pt x="45" y="227"/>
                  </a:cubicBezTo>
                  <a:cubicBezTo>
                    <a:pt x="45" y="193"/>
                    <a:pt x="71" y="164"/>
                    <a:pt x="105" y="160"/>
                  </a:cubicBezTo>
                  <a:cubicBezTo>
                    <a:pt x="108" y="160"/>
                    <a:pt x="110" y="159"/>
                    <a:pt x="113" y="159"/>
                  </a:cubicBezTo>
                  <a:cubicBezTo>
                    <a:pt x="130" y="159"/>
                    <a:pt x="145" y="166"/>
                    <a:pt x="157" y="176"/>
                  </a:cubicBezTo>
                  <a:cubicBezTo>
                    <a:pt x="151" y="164"/>
                    <a:pt x="148" y="151"/>
                    <a:pt x="148" y="137"/>
                  </a:cubicBezTo>
                  <a:cubicBezTo>
                    <a:pt x="148" y="131"/>
                    <a:pt x="149" y="125"/>
                    <a:pt x="150" y="120"/>
                  </a:cubicBezTo>
                  <a:cubicBezTo>
                    <a:pt x="158" y="78"/>
                    <a:pt x="195" y="46"/>
                    <a:pt x="239" y="46"/>
                  </a:cubicBezTo>
                  <a:cubicBezTo>
                    <a:pt x="283" y="46"/>
                    <a:pt x="320" y="78"/>
                    <a:pt x="328" y="120"/>
                  </a:cubicBezTo>
                  <a:cubicBezTo>
                    <a:pt x="329" y="125"/>
                    <a:pt x="330" y="131"/>
                    <a:pt x="330" y="137"/>
                  </a:cubicBezTo>
                  <a:cubicBezTo>
                    <a:pt x="330" y="151"/>
                    <a:pt x="326" y="164"/>
                    <a:pt x="321" y="176"/>
                  </a:cubicBezTo>
                  <a:cubicBezTo>
                    <a:pt x="332" y="166"/>
                    <a:pt x="348" y="159"/>
                    <a:pt x="365" y="159"/>
                  </a:cubicBezTo>
                  <a:cubicBezTo>
                    <a:pt x="367" y="159"/>
                    <a:pt x="370" y="160"/>
                    <a:pt x="373" y="160"/>
                  </a:cubicBezTo>
                  <a:cubicBezTo>
                    <a:pt x="406" y="164"/>
                    <a:pt x="433" y="193"/>
                    <a:pt x="433" y="227"/>
                  </a:cubicBezTo>
                  <a:cubicBezTo>
                    <a:pt x="433" y="265"/>
                    <a:pt x="402" y="295"/>
                    <a:pt x="365" y="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/>
            <p:nvPr userDrawn="1"/>
          </p:nvSpPr>
          <p:spPr bwMode="auto">
            <a:xfrm>
              <a:off x="7238" y="201"/>
              <a:ext cx="104" cy="117"/>
            </a:xfrm>
            <a:custGeom>
              <a:avLst/>
              <a:gdLst>
                <a:gd name="T0" fmla="*/ 340 w 392"/>
                <a:gd name="T1" fmla="*/ 49 h 434"/>
                <a:gd name="T2" fmla="*/ 340 w 392"/>
                <a:gd name="T3" fmla="*/ 368 h 434"/>
                <a:gd name="T4" fmla="*/ 326 w 392"/>
                <a:gd name="T5" fmla="*/ 382 h 434"/>
                <a:gd name="T6" fmla="*/ 222 w 392"/>
                <a:gd name="T7" fmla="*/ 382 h 434"/>
                <a:gd name="T8" fmla="*/ 222 w 392"/>
                <a:gd name="T9" fmla="*/ 5 h 434"/>
                <a:gd name="T10" fmla="*/ 216 w 392"/>
                <a:gd name="T11" fmla="*/ 0 h 434"/>
                <a:gd name="T12" fmla="*/ 175 w 392"/>
                <a:gd name="T13" fmla="*/ 0 h 434"/>
                <a:gd name="T14" fmla="*/ 170 w 392"/>
                <a:gd name="T15" fmla="*/ 5 h 434"/>
                <a:gd name="T16" fmla="*/ 170 w 392"/>
                <a:gd name="T17" fmla="*/ 382 h 434"/>
                <a:gd name="T18" fmla="*/ 57 w 392"/>
                <a:gd name="T19" fmla="*/ 382 h 434"/>
                <a:gd name="T20" fmla="*/ 52 w 392"/>
                <a:gd name="T21" fmla="*/ 376 h 434"/>
                <a:gd name="T22" fmla="*/ 52 w 392"/>
                <a:gd name="T23" fmla="*/ 49 h 434"/>
                <a:gd name="T24" fmla="*/ 46 w 392"/>
                <a:gd name="T25" fmla="*/ 44 h 434"/>
                <a:gd name="T26" fmla="*/ 5 w 392"/>
                <a:gd name="T27" fmla="*/ 44 h 434"/>
                <a:gd name="T28" fmla="*/ 0 w 392"/>
                <a:gd name="T29" fmla="*/ 49 h 434"/>
                <a:gd name="T30" fmla="*/ 0 w 392"/>
                <a:gd name="T31" fmla="*/ 428 h 434"/>
                <a:gd name="T32" fmla="*/ 5 w 392"/>
                <a:gd name="T33" fmla="*/ 434 h 434"/>
                <a:gd name="T34" fmla="*/ 339 w 392"/>
                <a:gd name="T35" fmla="*/ 434 h 434"/>
                <a:gd name="T36" fmla="*/ 392 w 392"/>
                <a:gd name="T37" fmla="*/ 381 h 434"/>
                <a:gd name="T38" fmla="*/ 392 w 392"/>
                <a:gd name="T39" fmla="*/ 49 h 434"/>
                <a:gd name="T40" fmla="*/ 386 w 392"/>
                <a:gd name="T41" fmla="*/ 44 h 434"/>
                <a:gd name="T42" fmla="*/ 345 w 392"/>
                <a:gd name="T43" fmla="*/ 44 h 434"/>
                <a:gd name="T44" fmla="*/ 340 w 392"/>
                <a:gd name="T45" fmla="*/ 4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2" h="434">
                  <a:moveTo>
                    <a:pt x="340" y="49"/>
                  </a:moveTo>
                  <a:cubicBezTo>
                    <a:pt x="340" y="368"/>
                    <a:pt x="340" y="368"/>
                    <a:pt x="340" y="368"/>
                  </a:cubicBezTo>
                  <a:cubicBezTo>
                    <a:pt x="340" y="376"/>
                    <a:pt x="333" y="382"/>
                    <a:pt x="326" y="382"/>
                  </a:cubicBezTo>
                  <a:cubicBezTo>
                    <a:pt x="222" y="382"/>
                    <a:pt x="222" y="382"/>
                    <a:pt x="222" y="382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22" y="2"/>
                    <a:pt x="219" y="0"/>
                    <a:pt x="216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2" y="0"/>
                    <a:pt x="170" y="2"/>
                    <a:pt x="170" y="5"/>
                  </a:cubicBezTo>
                  <a:cubicBezTo>
                    <a:pt x="170" y="382"/>
                    <a:pt x="170" y="382"/>
                    <a:pt x="170" y="382"/>
                  </a:cubicBezTo>
                  <a:cubicBezTo>
                    <a:pt x="57" y="382"/>
                    <a:pt x="57" y="382"/>
                    <a:pt x="57" y="382"/>
                  </a:cubicBezTo>
                  <a:cubicBezTo>
                    <a:pt x="54" y="382"/>
                    <a:pt x="52" y="379"/>
                    <a:pt x="52" y="376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49" y="44"/>
                    <a:pt x="4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6"/>
                    <a:pt x="0" y="49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31"/>
                    <a:pt x="2" y="434"/>
                    <a:pt x="5" y="434"/>
                  </a:cubicBezTo>
                  <a:cubicBezTo>
                    <a:pt x="339" y="434"/>
                    <a:pt x="339" y="434"/>
                    <a:pt x="339" y="434"/>
                  </a:cubicBezTo>
                  <a:cubicBezTo>
                    <a:pt x="368" y="434"/>
                    <a:pt x="392" y="410"/>
                    <a:pt x="392" y="381"/>
                  </a:cubicBezTo>
                  <a:cubicBezTo>
                    <a:pt x="392" y="49"/>
                    <a:pt x="392" y="49"/>
                    <a:pt x="392" y="49"/>
                  </a:cubicBezTo>
                  <a:cubicBezTo>
                    <a:pt x="392" y="46"/>
                    <a:pt x="389" y="44"/>
                    <a:pt x="386" y="44"/>
                  </a:cubicBezTo>
                  <a:cubicBezTo>
                    <a:pt x="345" y="44"/>
                    <a:pt x="345" y="44"/>
                    <a:pt x="345" y="44"/>
                  </a:cubicBezTo>
                  <a:cubicBezTo>
                    <a:pt x="342" y="44"/>
                    <a:pt x="340" y="46"/>
                    <a:pt x="340" y="49"/>
                  </a:cubicBezTo>
                  <a:close/>
                </a:path>
              </a:pathLst>
            </a:custGeom>
            <a:solidFill>
              <a:srgbClr val="38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>
              <a:spLocks noEditPoints="1"/>
            </p:cNvSpPr>
            <p:nvPr userDrawn="1"/>
          </p:nvSpPr>
          <p:spPr bwMode="auto">
            <a:xfrm>
              <a:off x="7112" y="201"/>
              <a:ext cx="109" cy="117"/>
            </a:xfrm>
            <a:custGeom>
              <a:avLst/>
              <a:gdLst>
                <a:gd name="T0" fmla="*/ 345 w 407"/>
                <a:gd name="T1" fmla="*/ 295 h 434"/>
                <a:gd name="T2" fmla="*/ 305 w 407"/>
                <a:gd name="T3" fmla="*/ 295 h 434"/>
                <a:gd name="T4" fmla="*/ 300 w 407"/>
                <a:gd name="T5" fmla="*/ 299 h 434"/>
                <a:gd name="T6" fmla="*/ 279 w 407"/>
                <a:gd name="T7" fmla="*/ 382 h 434"/>
                <a:gd name="T8" fmla="*/ 227 w 407"/>
                <a:gd name="T9" fmla="*/ 382 h 434"/>
                <a:gd name="T10" fmla="*/ 227 w 407"/>
                <a:gd name="T11" fmla="*/ 265 h 434"/>
                <a:gd name="T12" fmla="*/ 378 w 407"/>
                <a:gd name="T13" fmla="*/ 265 h 434"/>
                <a:gd name="T14" fmla="*/ 384 w 407"/>
                <a:gd name="T15" fmla="*/ 260 h 434"/>
                <a:gd name="T16" fmla="*/ 384 w 407"/>
                <a:gd name="T17" fmla="*/ 221 h 434"/>
                <a:gd name="T18" fmla="*/ 378 w 407"/>
                <a:gd name="T19" fmla="*/ 215 h 434"/>
                <a:gd name="T20" fmla="*/ 227 w 407"/>
                <a:gd name="T21" fmla="*/ 215 h 434"/>
                <a:gd name="T22" fmla="*/ 227 w 407"/>
                <a:gd name="T23" fmla="*/ 163 h 434"/>
                <a:gd name="T24" fmla="*/ 378 w 407"/>
                <a:gd name="T25" fmla="*/ 163 h 434"/>
                <a:gd name="T26" fmla="*/ 384 w 407"/>
                <a:gd name="T27" fmla="*/ 158 h 434"/>
                <a:gd name="T28" fmla="*/ 384 w 407"/>
                <a:gd name="T29" fmla="*/ 135 h 434"/>
                <a:gd name="T30" fmla="*/ 402 w 407"/>
                <a:gd name="T31" fmla="*/ 135 h 434"/>
                <a:gd name="T32" fmla="*/ 406 w 407"/>
                <a:gd name="T33" fmla="*/ 129 h 434"/>
                <a:gd name="T34" fmla="*/ 346 w 407"/>
                <a:gd name="T35" fmla="*/ 26 h 434"/>
                <a:gd name="T36" fmla="*/ 301 w 407"/>
                <a:gd name="T37" fmla="*/ 0 h 434"/>
                <a:gd name="T38" fmla="*/ 106 w 407"/>
                <a:gd name="T39" fmla="*/ 0 h 434"/>
                <a:gd name="T40" fmla="*/ 61 w 407"/>
                <a:gd name="T41" fmla="*/ 26 h 434"/>
                <a:gd name="T42" fmla="*/ 1 w 407"/>
                <a:gd name="T43" fmla="*/ 129 h 434"/>
                <a:gd name="T44" fmla="*/ 5 w 407"/>
                <a:gd name="T45" fmla="*/ 135 h 434"/>
                <a:gd name="T46" fmla="*/ 21 w 407"/>
                <a:gd name="T47" fmla="*/ 135 h 434"/>
                <a:gd name="T48" fmla="*/ 21 w 407"/>
                <a:gd name="T49" fmla="*/ 158 h 434"/>
                <a:gd name="T50" fmla="*/ 26 w 407"/>
                <a:gd name="T51" fmla="*/ 163 h 434"/>
                <a:gd name="T52" fmla="*/ 178 w 407"/>
                <a:gd name="T53" fmla="*/ 163 h 434"/>
                <a:gd name="T54" fmla="*/ 178 w 407"/>
                <a:gd name="T55" fmla="*/ 215 h 434"/>
                <a:gd name="T56" fmla="*/ 26 w 407"/>
                <a:gd name="T57" fmla="*/ 215 h 434"/>
                <a:gd name="T58" fmla="*/ 21 w 407"/>
                <a:gd name="T59" fmla="*/ 221 h 434"/>
                <a:gd name="T60" fmla="*/ 21 w 407"/>
                <a:gd name="T61" fmla="*/ 260 h 434"/>
                <a:gd name="T62" fmla="*/ 26 w 407"/>
                <a:gd name="T63" fmla="*/ 265 h 434"/>
                <a:gd name="T64" fmla="*/ 178 w 407"/>
                <a:gd name="T65" fmla="*/ 265 h 434"/>
                <a:gd name="T66" fmla="*/ 178 w 407"/>
                <a:gd name="T67" fmla="*/ 382 h 434"/>
                <a:gd name="T68" fmla="*/ 126 w 407"/>
                <a:gd name="T69" fmla="*/ 382 h 434"/>
                <a:gd name="T70" fmla="*/ 105 w 407"/>
                <a:gd name="T71" fmla="*/ 299 h 434"/>
                <a:gd name="T72" fmla="*/ 100 w 407"/>
                <a:gd name="T73" fmla="*/ 295 h 434"/>
                <a:gd name="T74" fmla="*/ 60 w 407"/>
                <a:gd name="T75" fmla="*/ 295 h 434"/>
                <a:gd name="T76" fmla="*/ 55 w 407"/>
                <a:gd name="T77" fmla="*/ 301 h 434"/>
                <a:gd name="T78" fmla="*/ 75 w 407"/>
                <a:gd name="T79" fmla="*/ 382 h 434"/>
                <a:gd name="T80" fmla="*/ 8 w 407"/>
                <a:gd name="T81" fmla="*/ 382 h 434"/>
                <a:gd name="T82" fmla="*/ 3 w 407"/>
                <a:gd name="T83" fmla="*/ 387 h 434"/>
                <a:gd name="T84" fmla="*/ 3 w 407"/>
                <a:gd name="T85" fmla="*/ 428 h 434"/>
                <a:gd name="T86" fmla="*/ 8 w 407"/>
                <a:gd name="T87" fmla="*/ 434 h 434"/>
                <a:gd name="T88" fmla="*/ 396 w 407"/>
                <a:gd name="T89" fmla="*/ 434 h 434"/>
                <a:gd name="T90" fmla="*/ 402 w 407"/>
                <a:gd name="T91" fmla="*/ 428 h 434"/>
                <a:gd name="T92" fmla="*/ 402 w 407"/>
                <a:gd name="T93" fmla="*/ 387 h 434"/>
                <a:gd name="T94" fmla="*/ 396 w 407"/>
                <a:gd name="T95" fmla="*/ 382 h 434"/>
                <a:gd name="T96" fmla="*/ 330 w 407"/>
                <a:gd name="T97" fmla="*/ 382 h 434"/>
                <a:gd name="T98" fmla="*/ 350 w 407"/>
                <a:gd name="T99" fmla="*/ 301 h 434"/>
                <a:gd name="T100" fmla="*/ 345 w 407"/>
                <a:gd name="T101" fmla="*/ 295 h 434"/>
                <a:gd name="T102" fmla="*/ 309 w 407"/>
                <a:gd name="T103" fmla="*/ 62 h 434"/>
                <a:gd name="T104" fmla="*/ 340 w 407"/>
                <a:gd name="T105" fmla="*/ 114 h 434"/>
                <a:gd name="T106" fmla="*/ 67 w 407"/>
                <a:gd name="T107" fmla="*/ 114 h 434"/>
                <a:gd name="T108" fmla="*/ 97 w 407"/>
                <a:gd name="T109" fmla="*/ 62 h 434"/>
                <a:gd name="T110" fmla="*/ 114 w 407"/>
                <a:gd name="T111" fmla="*/ 52 h 434"/>
                <a:gd name="T112" fmla="*/ 292 w 407"/>
                <a:gd name="T113" fmla="*/ 52 h 434"/>
                <a:gd name="T114" fmla="*/ 309 w 407"/>
                <a:gd name="T115" fmla="*/ 6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434">
                  <a:moveTo>
                    <a:pt x="345" y="295"/>
                  </a:moveTo>
                  <a:cubicBezTo>
                    <a:pt x="305" y="295"/>
                    <a:pt x="305" y="295"/>
                    <a:pt x="305" y="295"/>
                  </a:cubicBezTo>
                  <a:cubicBezTo>
                    <a:pt x="302" y="295"/>
                    <a:pt x="300" y="296"/>
                    <a:pt x="300" y="299"/>
                  </a:cubicBezTo>
                  <a:cubicBezTo>
                    <a:pt x="279" y="382"/>
                    <a:pt x="279" y="382"/>
                    <a:pt x="279" y="382"/>
                  </a:cubicBezTo>
                  <a:cubicBezTo>
                    <a:pt x="227" y="382"/>
                    <a:pt x="227" y="382"/>
                    <a:pt x="227" y="382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378" y="265"/>
                    <a:pt x="378" y="265"/>
                    <a:pt x="378" y="265"/>
                  </a:cubicBezTo>
                  <a:cubicBezTo>
                    <a:pt x="381" y="265"/>
                    <a:pt x="384" y="263"/>
                    <a:pt x="384" y="260"/>
                  </a:cubicBezTo>
                  <a:cubicBezTo>
                    <a:pt x="384" y="221"/>
                    <a:pt x="384" y="221"/>
                    <a:pt x="384" y="221"/>
                  </a:cubicBezTo>
                  <a:cubicBezTo>
                    <a:pt x="384" y="218"/>
                    <a:pt x="381" y="215"/>
                    <a:pt x="378" y="215"/>
                  </a:cubicBezTo>
                  <a:cubicBezTo>
                    <a:pt x="227" y="215"/>
                    <a:pt x="227" y="215"/>
                    <a:pt x="227" y="215"/>
                  </a:cubicBezTo>
                  <a:cubicBezTo>
                    <a:pt x="227" y="163"/>
                    <a:pt x="227" y="163"/>
                    <a:pt x="227" y="163"/>
                  </a:cubicBezTo>
                  <a:cubicBezTo>
                    <a:pt x="378" y="163"/>
                    <a:pt x="378" y="163"/>
                    <a:pt x="378" y="163"/>
                  </a:cubicBezTo>
                  <a:cubicBezTo>
                    <a:pt x="381" y="163"/>
                    <a:pt x="384" y="161"/>
                    <a:pt x="384" y="158"/>
                  </a:cubicBezTo>
                  <a:cubicBezTo>
                    <a:pt x="384" y="135"/>
                    <a:pt x="384" y="135"/>
                    <a:pt x="384" y="135"/>
                  </a:cubicBezTo>
                  <a:cubicBezTo>
                    <a:pt x="402" y="135"/>
                    <a:pt x="402" y="135"/>
                    <a:pt x="402" y="135"/>
                  </a:cubicBezTo>
                  <a:cubicBezTo>
                    <a:pt x="405" y="135"/>
                    <a:pt x="407" y="132"/>
                    <a:pt x="406" y="129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37" y="10"/>
                    <a:pt x="319" y="0"/>
                    <a:pt x="30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88" y="0"/>
                    <a:pt x="70" y="10"/>
                    <a:pt x="61" y="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2"/>
                    <a:pt x="2" y="135"/>
                    <a:pt x="5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1" y="161"/>
                    <a:pt x="23" y="163"/>
                    <a:pt x="26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215"/>
                    <a:pt x="178" y="215"/>
                    <a:pt x="178" y="215"/>
                  </a:cubicBezTo>
                  <a:cubicBezTo>
                    <a:pt x="26" y="215"/>
                    <a:pt x="26" y="215"/>
                    <a:pt x="26" y="215"/>
                  </a:cubicBezTo>
                  <a:cubicBezTo>
                    <a:pt x="23" y="215"/>
                    <a:pt x="21" y="218"/>
                    <a:pt x="21" y="221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3"/>
                    <a:pt x="23" y="265"/>
                    <a:pt x="26" y="265"/>
                  </a:cubicBezTo>
                  <a:cubicBezTo>
                    <a:pt x="178" y="265"/>
                    <a:pt x="178" y="265"/>
                    <a:pt x="178" y="265"/>
                  </a:cubicBezTo>
                  <a:cubicBezTo>
                    <a:pt x="178" y="382"/>
                    <a:pt x="178" y="382"/>
                    <a:pt x="178" y="382"/>
                  </a:cubicBezTo>
                  <a:cubicBezTo>
                    <a:pt x="126" y="382"/>
                    <a:pt x="126" y="382"/>
                    <a:pt x="126" y="382"/>
                  </a:cubicBezTo>
                  <a:cubicBezTo>
                    <a:pt x="105" y="299"/>
                    <a:pt x="105" y="299"/>
                    <a:pt x="105" y="299"/>
                  </a:cubicBezTo>
                  <a:cubicBezTo>
                    <a:pt x="105" y="296"/>
                    <a:pt x="102" y="295"/>
                    <a:pt x="100" y="295"/>
                  </a:cubicBezTo>
                  <a:cubicBezTo>
                    <a:pt x="60" y="295"/>
                    <a:pt x="60" y="295"/>
                    <a:pt x="60" y="295"/>
                  </a:cubicBezTo>
                  <a:cubicBezTo>
                    <a:pt x="56" y="295"/>
                    <a:pt x="54" y="298"/>
                    <a:pt x="55" y="301"/>
                  </a:cubicBezTo>
                  <a:cubicBezTo>
                    <a:pt x="75" y="382"/>
                    <a:pt x="75" y="382"/>
                    <a:pt x="75" y="382"/>
                  </a:cubicBezTo>
                  <a:cubicBezTo>
                    <a:pt x="8" y="382"/>
                    <a:pt x="8" y="382"/>
                    <a:pt x="8" y="382"/>
                  </a:cubicBezTo>
                  <a:cubicBezTo>
                    <a:pt x="5" y="382"/>
                    <a:pt x="3" y="384"/>
                    <a:pt x="3" y="387"/>
                  </a:cubicBezTo>
                  <a:cubicBezTo>
                    <a:pt x="3" y="428"/>
                    <a:pt x="3" y="428"/>
                    <a:pt x="3" y="428"/>
                  </a:cubicBezTo>
                  <a:cubicBezTo>
                    <a:pt x="3" y="431"/>
                    <a:pt x="5" y="434"/>
                    <a:pt x="8" y="434"/>
                  </a:cubicBezTo>
                  <a:cubicBezTo>
                    <a:pt x="396" y="434"/>
                    <a:pt x="396" y="434"/>
                    <a:pt x="396" y="434"/>
                  </a:cubicBezTo>
                  <a:cubicBezTo>
                    <a:pt x="399" y="434"/>
                    <a:pt x="402" y="431"/>
                    <a:pt x="402" y="428"/>
                  </a:cubicBezTo>
                  <a:cubicBezTo>
                    <a:pt x="402" y="387"/>
                    <a:pt x="402" y="387"/>
                    <a:pt x="402" y="387"/>
                  </a:cubicBezTo>
                  <a:cubicBezTo>
                    <a:pt x="402" y="384"/>
                    <a:pt x="399" y="382"/>
                    <a:pt x="396" y="382"/>
                  </a:cubicBezTo>
                  <a:cubicBezTo>
                    <a:pt x="330" y="382"/>
                    <a:pt x="330" y="382"/>
                    <a:pt x="330" y="382"/>
                  </a:cubicBezTo>
                  <a:cubicBezTo>
                    <a:pt x="350" y="301"/>
                    <a:pt x="350" y="301"/>
                    <a:pt x="350" y="301"/>
                  </a:cubicBezTo>
                  <a:cubicBezTo>
                    <a:pt x="351" y="298"/>
                    <a:pt x="348" y="295"/>
                    <a:pt x="345" y="295"/>
                  </a:cubicBezTo>
                  <a:close/>
                  <a:moveTo>
                    <a:pt x="309" y="62"/>
                  </a:moveTo>
                  <a:cubicBezTo>
                    <a:pt x="340" y="114"/>
                    <a:pt x="340" y="114"/>
                    <a:pt x="340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101" y="55"/>
                    <a:pt x="107" y="52"/>
                    <a:pt x="114" y="52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9" y="52"/>
                    <a:pt x="306" y="55"/>
                    <a:pt x="309" y="62"/>
                  </a:cubicBezTo>
                  <a:close/>
                </a:path>
              </a:pathLst>
            </a:custGeom>
            <a:solidFill>
              <a:srgbClr val="38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/>
            <p:nvPr userDrawn="1"/>
          </p:nvSpPr>
          <p:spPr bwMode="auto">
            <a:xfrm>
              <a:off x="7366" y="204"/>
              <a:ext cx="92" cy="14"/>
            </a:xfrm>
            <a:custGeom>
              <a:avLst/>
              <a:gdLst>
                <a:gd name="T0" fmla="*/ 337 w 342"/>
                <a:gd name="T1" fmla="*/ 0 h 52"/>
                <a:gd name="T2" fmla="*/ 6 w 342"/>
                <a:gd name="T3" fmla="*/ 0 h 52"/>
                <a:gd name="T4" fmla="*/ 0 w 342"/>
                <a:gd name="T5" fmla="*/ 5 h 52"/>
                <a:gd name="T6" fmla="*/ 0 w 342"/>
                <a:gd name="T7" fmla="*/ 47 h 52"/>
                <a:gd name="T8" fmla="*/ 6 w 342"/>
                <a:gd name="T9" fmla="*/ 52 h 52"/>
                <a:gd name="T10" fmla="*/ 337 w 342"/>
                <a:gd name="T11" fmla="*/ 52 h 52"/>
                <a:gd name="T12" fmla="*/ 342 w 342"/>
                <a:gd name="T13" fmla="*/ 47 h 52"/>
                <a:gd name="T14" fmla="*/ 342 w 342"/>
                <a:gd name="T15" fmla="*/ 5 h 52"/>
                <a:gd name="T16" fmla="*/ 337 w 34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52">
                  <a:moveTo>
                    <a:pt x="33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3" y="52"/>
                    <a:pt x="6" y="52"/>
                  </a:cubicBezTo>
                  <a:cubicBezTo>
                    <a:pt x="337" y="52"/>
                    <a:pt x="337" y="52"/>
                    <a:pt x="337" y="52"/>
                  </a:cubicBezTo>
                  <a:cubicBezTo>
                    <a:pt x="340" y="52"/>
                    <a:pt x="342" y="49"/>
                    <a:pt x="342" y="47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2" y="2"/>
                    <a:pt x="340" y="0"/>
                    <a:pt x="337" y="0"/>
                  </a:cubicBezTo>
                  <a:close/>
                </a:path>
              </a:pathLst>
            </a:custGeom>
            <a:solidFill>
              <a:srgbClr val="38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 userDrawn="1"/>
          </p:nvSpPr>
          <p:spPr bwMode="auto">
            <a:xfrm>
              <a:off x="7359" y="243"/>
              <a:ext cx="106" cy="75"/>
            </a:xfrm>
            <a:custGeom>
              <a:avLst/>
              <a:gdLst>
                <a:gd name="T0" fmla="*/ 132 w 398"/>
                <a:gd name="T1" fmla="*/ 52 h 278"/>
                <a:gd name="T2" fmla="*/ 393 w 398"/>
                <a:gd name="T3" fmla="*/ 52 h 278"/>
                <a:gd name="T4" fmla="*/ 398 w 398"/>
                <a:gd name="T5" fmla="*/ 46 h 278"/>
                <a:gd name="T6" fmla="*/ 398 w 398"/>
                <a:gd name="T7" fmla="*/ 5 h 278"/>
                <a:gd name="T8" fmla="*/ 393 w 398"/>
                <a:gd name="T9" fmla="*/ 0 h 278"/>
                <a:gd name="T10" fmla="*/ 5 w 398"/>
                <a:gd name="T11" fmla="*/ 0 h 278"/>
                <a:gd name="T12" fmla="*/ 0 w 398"/>
                <a:gd name="T13" fmla="*/ 5 h 278"/>
                <a:gd name="T14" fmla="*/ 0 w 398"/>
                <a:gd name="T15" fmla="*/ 46 h 278"/>
                <a:gd name="T16" fmla="*/ 5 w 398"/>
                <a:gd name="T17" fmla="*/ 52 h 278"/>
                <a:gd name="T18" fmla="*/ 81 w 398"/>
                <a:gd name="T19" fmla="*/ 52 h 278"/>
                <a:gd name="T20" fmla="*/ 26 w 398"/>
                <a:gd name="T21" fmla="*/ 271 h 278"/>
                <a:gd name="T22" fmla="*/ 31 w 398"/>
                <a:gd name="T23" fmla="*/ 278 h 278"/>
                <a:gd name="T24" fmla="*/ 322 w 398"/>
                <a:gd name="T25" fmla="*/ 278 h 278"/>
                <a:gd name="T26" fmla="*/ 373 w 398"/>
                <a:gd name="T27" fmla="*/ 213 h 278"/>
                <a:gd name="T28" fmla="*/ 349 w 398"/>
                <a:gd name="T29" fmla="*/ 118 h 278"/>
                <a:gd name="T30" fmla="*/ 344 w 398"/>
                <a:gd name="T31" fmla="*/ 114 h 278"/>
                <a:gd name="T32" fmla="*/ 304 w 398"/>
                <a:gd name="T33" fmla="*/ 114 h 278"/>
                <a:gd name="T34" fmla="*/ 299 w 398"/>
                <a:gd name="T35" fmla="*/ 121 h 278"/>
                <a:gd name="T36" fmla="*/ 322 w 398"/>
                <a:gd name="T37" fmla="*/ 211 h 278"/>
                <a:gd name="T38" fmla="*/ 311 w 398"/>
                <a:gd name="T39" fmla="*/ 226 h 278"/>
                <a:gd name="T40" fmla="*/ 95 w 398"/>
                <a:gd name="T41" fmla="*/ 226 h 278"/>
                <a:gd name="T42" fmla="*/ 90 w 398"/>
                <a:gd name="T43" fmla="*/ 219 h 278"/>
                <a:gd name="T44" fmla="*/ 132 w 398"/>
                <a:gd name="T45" fmla="*/ 5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8" h="278">
                  <a:moveTo>
                    <a:pt x="132" y="52"/>
                  </a:moveTo>
                  <a:cubicBezTo>
                    <a:pt x="393" y="52"/>
                    <a:pt x="393" y="52"/>
                    <a:pt x="393" y="52"/>
                  </a:cubicBezTo>
                  <a:cubicBezTo>
                    <a:pt x="396" y="52"/>
                    <a:pt x="398" y="49"/>
                    <a:pt x="398" y="46"/>
                  </a:cubicBezTo>
                  <a:cubicBezTo>
                    <a:pt x="398" y="5"/>
                    <a:pt x="398" y="5"/>
                    <a:pt x="398" y="5"/>
                  </a:cubicBezTo>
                  <a:cubicBezTo>
                    <a:pt x="398" y="2"/>
                    <a:pt x="396" y="0"/>
                    <a:pt x="39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5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25" y="274"/>
                    <a:pt x="27" y="278"/>
                    <a:pt x="31" y="278"/>
                  </a:cubicBezTo>
                  <a:cubicBezTo>
                    <a:pt x="322" y="278"/>
                    <a:pt x="322" y="278"/>
                    <a:pt x="322" y="278"/>
                  </a:cubicBezTo>
                  <a:cubicBezTo>
                    <a:pt x="357" y="278"/>
                    <a:pt x="381" y="246"/>
                    <a:pt x="373" y="213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49" y="116"/>
                    <a:pt x="347" y="114"/>
                    <a:pt x="344" y="114"/>
                  </a:cubicBezTo>
                  <a:cubicBezTo>
                    <a:pt x="304" y="114"/>
                    <a:pt x="304" y="114"/>
                    <a:pt x="304" y="114"/>
                  </a:cubicBezTo>
                  <a:cubicBezTo>
                    <a:pt x="301" y="114"/>
                    <a:pt x="298" y="118"/>
                    <a:pt x="299" y="12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4" y="219"/>
                    <a:pt x="318" y="226"/>
                    <a:pt x="311" y="226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2" y="226"/>
                    <a:pt x="89" y="222"/>
                    <a:pt x="90" y="219"/>
                  </a:cubicBezTo>
                  <a:lnTo>
                    <a:pt x="132" y="52"/>
                  </a:lnTo>
                  <a:close/>
                </a:path>
              </a:pathLst>
            </a:custGeom>
            <a:solidFill>
              <a:srgbClr val="38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浅色-有底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657224" y="1"/>
            <a:ext cx="616099" cy="136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68734" y="327482"/>
            <a:ext cx="8029575" cy="424732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0831379" y="6588311"/>
            <a:ext cx="10118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700" b="1" dirty="0">
                <a:solidFill>
                  <a:schemeClr val="bg1">
                    <a:lumMod val="75000"/>
                  </a:schemeClr>
                </a:solidFill>
              </a:rPr>
              <a:t>WWW.KSYUN.COM</a:t>
            </a:r>
            <a:endParaRPr lang="zh-CN" altLang="en-US" sz="7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657224" y="6588311"/>
            <a:ext cx="12715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b="1" dirty="0">
                <a:solidFill>
                  <a:schemeClr val="bg1">
                    <a:lumMod val="75000"/>
                  </a:schemeClr>
                </a:solidFill>
              </a:rPr>
              <a:t>KINGSOFT CLOUD · 2019</a:t>
            </a:r>
            <a:endParaRPr lang="zh-CN" altLang="en-US" sz="7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10781335" y="370212"/>
            <a:ext cx="1148595" cy="367797"/>
            <a:chOff x="6906" y="170"/>
            <a:chExt cx="559" cy="179"/>
          </a:xfrm>
        </p:grpSpPr>
        <p:sp>
          <p:nvSpPr>
            <p:cNvPr id="12" name="Oval 5"/>
            <p:cNvSpPr>
              <a:spLocks noChangeArrowheads="1"/>
            </p:cNvSpPr>
            <p:nvPr userDrawn="1"/>
          </p:nvSpPr>
          <p:spPr bwMode="auto">
            <a:xfrm>
              <a:off x="6906" y="170"/>
              <a:ext cx="177" cy="179"/>
            </a:xfrm>
            <a:prstGeom prst="ellipse">
              <a:avLst/>
            </a:prstGeom>
            <a:solidFill>
              <a:srgbClr val="E60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6931" y="206"/>
              <a:ext cx="127" cy="101"/>
            </a:xfrm>
            <a:custGeom>
              <a:avLst/>
              <a:gdLst>
                <a:gd name="T0" fmla="*/ 373 w 478"/>
                <a:gd name="T1" fmla="*/ 114 h 375"/>
                <a:gd name="T2" fmla="*/ 239 w 478"/>
                <a:gd name="T3" fmla="*/ 0 h 375"/>
                <a:gd name="T4" fmla="*/ 105 w 478"/>
                <a:gd name="T5" fmla="*/ 114 h 375"/>
                <a:gd name="T6" fmla="*/ 0 w 478"/>
                <a:gd name="T7" fmla="*/ 227 h 375"/>
                <a:gd name="T8" fmla="*/ 113 w 478"/>
                <a:gd name="T9" fmla="*/ 341 h 375"/>
                <a:gd name="T10" fmla="*/ 198 w 478"/>
                <a:gd name="T11" fmla="*/ 303 h 375"/>
                <a:gd name="T12" fmla="*/ 230 w 478"/>
                <a:gd name="T13" fmla="*/ 349 h 375"/>
                <a:gd name="T14" fmla="*/ 281 w 478"/>
                <a:gd name="T15" fmla="*/ 375 h 375"/>
                <a:gd name="T16" fmla="*/ 292 w 478"/>
                <a:gd name="T17" fmla="*/ 374 h 375"/>
                <a:gd name="T18" fmla="*/ 329 w 478"/>
                <a:gd name="T19" fmla="*/ 353 h 375"/>
                <a:gd name="T20" fmla="*/ 312 w 478"/>
                <a:gd name="T21" fmla="*/ 357 h 375"/>
                <a:gd name="T22" fmla="*/ 279 w 478"/>
                <a:gd name="T23" fmla="*/ 340 h 375"/>
                <a:gd name="T24" fmla="*/ 200 w 478"/>
                <a:gd name="T25" fmla="*/ 226 h 375"/>
                <a:gd name="T26" fmla="*/ 215 w 478"/>
                <a:gd name="T27" fmla="*/ 221 h 375"/>
                <a:gd name="T28" fmla="*/ 236 w 478"/>
                <a:gd name="T29" fmla="*/ 231 h 375"/>
                <a:gd name="T30" fmla="*/ 287 w 478"/>
                <a:gd name="T31" fmla="*/ 303 h 375"/>
                <a:gd name="T32" fmla="*/ 365 w 478"/>
                <a:gd name="T33" fmla="*/ 341 h 375"/>
                <a:gd name="T34" fmla="*/ 369 w 478"/>
                <a:gd name="T35" fmla="*/ 341 h 375"/>
                <a:gd name="T36" fmla="*/ 478 w 478"/>
                <a:gd name="T37" fmla="*/ 227 h 375"/>
                <a:gd name="T38" fmla="*/ 373 w 478"/>
                <a:gd name="T39" fmla="*/ 114 h 375"/>
                <a:gd name="T40" fmla="*/ 365 w 478"/>
                <a:gd name="T41" fmla="*/ 295 h 375"/>
                <a:gd name="T42" fmla="*/ 361 w 478"/>
                <a:gd name="T43" fmla="*/ 295 h 375"/>
                <a:gd name="T44" fmla="*/ 321 w 478"/>
                <a:gd name="T45" fmla="*/ 273 h 375"/>
                <a:gd name="T46" fmla="*/ 287 w 478"/>
                <a:gd name="T47" fmla="*/ 225 h 375"/>
                <a:gd name="T48" fmla="*/ 284 w 478"/>
                <a:gd name="T49" fmla="*/ 220 h 375"/>
                <a:gd name="T50" fmla="*/ 241 w 478"/>
                <a:gd name="T51" fmla="*/ 199 h 375"/>
                <a:gd name="T52" fmla="*/ 218 w 478"/>
                <a:gd name="T53" fmla="*/ 205 h 375"/>
                <a:gd name="T54" fmla="*/ 197 w 478"/>
                <a:gd name="T55" fmla="*/ 222 h 375"/>
                <a:gd name="T56" fmla="*/ 195 w 478"/>
                <a:gd name="T57" fmla="*/ 220 h 375"/>
                <a:gd name="T58" fmla="*/ 178 w 478"/>
                <a:gd name="T59" fmla="*/ 207 h 375"/>
                <a:gd name="T60" fmla="*/ 181 w 478"/>
                <a:gd name="T61" fmla="*/ 227 h 375"/>
                <a:gd name="T62" fmla="*/ 174 w 478"/>
                <a:gd name="T63" fmla="*/ 256 h 375"/>
                <a:gd name="T64" fmla="*/ 170 w 478"/>
                <a:gd name="T65" fmla="*/ 263 h 375"/>
                <a:gd name="T66" fmla="*/ 113 w 478"/>
                <a:gd name="T67" fmla="*/ 295 h 375"/>
                <a:gd name="T68" fmla="*/ 45 w 478"/>
                <a:gd name="T69" fmla="*/ 227 h 375"/>
                <a:gd name="T70" fmla="*/ 105 w 478"/>
                <a:gd name="T71" fmla="*/ 160 h 375"/>
                <a:gd name="T72" fmla="*/ 113 w 478"/>
                <a:gd name="T73" fmla="*/ 159 h 375"/>
                <a:gd name="T74" fmla="*/ 157 w 478"/>
                <a:gd name="T75" fmla="*/ 176 h 375"/>
                <a:gd name="T76" fmla="*/ 148 w 478"/>
                <a:gd name="T77" fmla="*/ 137 h 375"/>
                <a:gd name="T78" fmla="*/ 150 w 478"/>
                <a:gd name="T79" fmla="*/ 120 h 375"/>
                <a:gd name="T80" fmla="*/ 239 w 478"/>
                <a:gd name="T81" fmla="*/ 46 h 375"/>
                <a:gd name="T82" fmla="*/ 328 w 478"/>
                <a:gd name="T83" fmla="*/ 120 h 375"/>
                <a:gd name="T84" fmla="*/ 330 w 478"/>
                <a:gd name="T85" fmla="*/ 137 h 375"/>
                <a:gd name="T86" fmla="*/ 321 w 478"/>
                <a:gd name="T87" fmla="*/ 176 h 375"/>
                <a:gd name="T88" fmla="*/ 365 w 478"/>
                <a:gd name="T89" fmla="*/ 159 h 375"/>
                <a:gd name="T90" fmla="*/ 373 w 478"/>
                <a:gd name="T91" fmla="*/ 160 h 375"/>
                <a:gd name="T92" fmla="*/ 433 w 478"/>
                <a:gd name="T93" fmla="*/ 227 h 375"/>
                <a:gd name="T94" fmla="*/ 365 w 478"/>
                <a:gd name="T95" fmla="*/ 29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8" h="375">
                  <a:moveTo>
                    <a:pt x="373" y="114"/>
                  </a:moveTo>
                  <a:cubicBezTo>
                    <a:pt x="363" y="50"/>
                    <a:pt x="306" y="0"/>
                    <a:pt x="239" y="0"/>
                  </a:cubicBezTo>
                  <a:cubicBezTo>
                    <a:pt x="171" y="0"/>
                    <a:pt x="115" y="50"/>
                    <a:pt x="105" y="114"/>
                  </a:cubicBezTo>
                  <a:cubicBezTo>
                    <a:pt x="46" y="118"/>
                    <a:pt x="0" y="167"/>
                    <a:pt x="0" y="227"/>
                  </a:cubicBezTo>
                  <a:cubicBezTo>
                    <a:pt x="0" y="290"/>
                    <a:pt x="50" y="341"/>
                    <a:pt x="113" y="341"/>
                  </a:cubicBezTo>
                  <a:cubicBezTo>
                    <a:pt x="147" y="341"/>
                    <a:pt x="177" y="326"/>
                    <a:pt x="198" y="303"/>
                  </a:cubicBezTo>
                  <a:cubicBezTo>
                    <a:pt x="230" y="349"/>
                    <a:pt x="230" y="349"/>
                    <a:pt x="230" y="349"/>
                  </a:cubicBezTo>
                  <a:cubicBezTo>
                    <a:pt x="241" y="364"/>
                    <a:pt x="260" y="375"/>
                    <a:pt x="281" y="375"/>
                  </a:cubicBezTo>
                  <a:cubicBezTo>
                    <a:pt x="285" y="375"/>
                    <a:pt x="288" y="375"/>
                    <a:pt x="292" y="374"/>
                  </a:cubicBezTo>
                  <a:cubicBezTo>
                    <a:pt x="307" y="371"/>
                    <a:pt x="320" y="364"/>
                    <a:pt x="329" y="353"/>
                  </a:cubicBezTo>
                  <a:cubicBezTo>
                    <a:pt x="324" y="355"/>
                    <a:pt x="318" y="357"/>
                    <a:pt x="312" y="357"/>
                  </a:cubicBezTo>
                  <a:cubicBezTo>
                    <a:pt x="299" y="357"/>
                    <a:pt x="287" y="350"/>
                    <a:pt x="279" y="340"/>
                  </a:cubicBezTo>
                  <a:cubicBezTo>
                    <a:pt x="279" y="339"/>
                    <a:pt x="200" y="226"/>
                    <a:pt x="200" y="226"/>
                  </a:cubicBezTo>
                  <a:cubicBezTo>
                    <a:pt x="204" y="223"/>
                    <a:pt x="209" y="221"/>
                    <a:pt x="215" y="221"/>
                  </a:cubicBezTo>
                  <a:cubicBezTo>
                    <a:pt x="224" y="221"/>
                    <a:pt x="231" y="225"/>
                    <a:pt x="236" y="231"/>
                  </a:cubicBezTo>
                  <a:cubicBezTo>
                    <a:pt x="237" y="232"/>
                    <a:pt x="287" y="303"/>
                    <a:pt x="287" y="303"/>
                  </a:cubicBezTo>
                  <a:cubicBezTo>
                    <a:pt x="305" y="326"/>
                    <a:pt x="333" y="341"/>
                    <a:pt x="365" y="341"/>
                  </a:cubicBezTo>
                  <a:cubicBezTo>
                    <a:pt x="366" y="341"/>
                    <a:pt x="368" y="341"/>
                    <a:pt x="369" y="341"/>
                  </a:cubicBezTo>
                  <a:cubicBezTo>
                    <a:pt x="430" y="338"/>
                    <a:pt x="478" y="289"/>
                    <a:pt x="478" y="227"/>
                  </a:cubicBezTo>
                  <a:cubicBezTo>
                    <a:pt x="478" y="167"/>
                    <a:pt x="432" y="118"/>
                    <a:pt x="373" y="114"/>
                  </a:cubicBezTo>
                  <a:close/>
                  <a:moveTo>
                    <a:pt x="365" y="295"/>
                  </a:moveTo>
                  <a:cubicBezTo>
                    <a:pt x="363" y="295"/>
                    <a:pt x="362" y="295"/>
                    <a:pt x="361" y="295"/>
                  </a:cubicBezTo>
                  <a:cubicBezTo>
                    <a:pt x="344" y="294"/>
                    <a:pt x="330" y="285"/>
                    <a:pt x="321" y="273"/>
                  </a:cubicBezTo>
                  <a:cubicBezTo>
                    <a:pt x="320" y="272"/>
                    <a:pt x="299" y="242"/>
                    <a:pt x="287" y="225"/>
                  </a:cubicBezTo>
                  <a:cubicBezTo>
                    <a:pt x="286" y="223"/>
                    <a:pt x="285" y="222"/>
                    <a:pt x="284" y="220"/>
                  </a:cubicBezTo>
                  <a:cubicBezTo>
                    <a:pt x="274" y="207"/>
                    <a:pt x="259" y="199"/>
                    <a:pt x="241" y="199"/>
                  </a:cubicBezTo>
                  <a:cubicBezTo>
                    <a:pt x="233" y="199"/>
                    <a:pt x="225" y="201"/>
                    <a:pt x="218" y="205"/>
                  </a:cubicBezTo>
                  <a:cubicBezTo>
                    <a:pt x="210" y="209"/>
                    <a:pt x="202" y="215"/>
                    <a:pt x="197" y="222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1" y="214"/>
                    <a:pt x="185" y="209"/>
                    <a:pt x="178" y="207"/>
                  </a:cubicBezTo>
                  <a:cubicBezTo>
                    <a:pt x="180" y="213"/>
                    <a:pt x="181" y="220"/>
                    <a:pt x="181" y="227"/>
                  </a:cubicBezTo>
                  <a:cubicBezTo>
                    <a:pt x="181" y="238"/>
                    <a:pt x="179" y="247"/>
                    <a:pt x="174" y="256"/>
                  </a:cubicBezTo>
                  <a:cubicBezTo>
                    <a:pt x="173" y="259"/>
                    <a:pt x="172" y="261"/>
                    <a:pt x="170" y="263"/>
                  </a:cubicBezTo>
                  <a:cubicBezTo>
                    <a:pt x="158" y="282"/>
                    <a:pt x="137" y="295"/>
                    <a:pt x="113" y="295"/>
                  </a:cubicBezTo>
                  <a:cubicBezTo>
                    <a:pt x="76" y="295"/>
                    <a:pt x="45" y="265"/>
                    <a:pt x="45" y="227"/>
                  </a:cubicBezTo>
                  <a:cubicBezTo>
                    <a:pt x="45" y="193"/>
                    <a:pt x="71" y="164"/>
                    <a:pt x="105" y="160"/>
                  </a:cubicBezTo>
                  <a:cubicBezTo>
                    <a:pt x="108" y="160"/>
                    <a:pt x="110" y="159"/>
                    <a:pt x="113" y="159"/>
                  </a:cubicBezTo>
                  <a:cubicBezTo>
                    <a:pt x="130" y="159"/>
                    <a:pt x="145" y="166"/>
                    <a:pt x="157" y="176"/>
                  </a:cubicBezTo>
                  <a:cubicBezTo>
                    <a:pt x="151" y="164"/>
                    <a:pt x="148" y="151"/>
                    <a:pt x="148" y="137"/>
                  </a:cubicBezTo>
                  <a:cubicBezTo>
                    <a:pt x="148" y="131"/>
                    <a:pt x="149" y="125"/>
                    <a:pt x="150" y="120"/>
                  </a:cubicBezTo>
                  <a:cubicBezTo>
                    <a:pt x="158" y="78"/>
                    <a:pt x="195" y="46"/>
                    <a:pt x="239" y="46"/>
                  </a:cubicBezTo>
                  <a:cubicBezTo>
                    <a:pt x="283" y="46"/>
                    <a:pt x="320" y="78"/>
                    <a:pt x="328" y="120"/>
                  </a:cubicBezTo>
                  <a:cubicBezTo>
                    <a:pt x="329" y="125"/>
                    <a:pt x="330" y="131"/>
                    <a:pt x="330" y="137"/>
                  </a:cubicBezTo>
                  <a:cubicBezTo>
                    <a:pt x="330" y="151"/>
                    <a:pt x="326" y="164"/>
                    <a:pt x="321" y="176"/>
                  </a:cubicBezTo>
                  <a:cubicBezTo>
                    <a:pt x="332" y="166"/>
                    <a:pt x="348" y="159"/>
                    <a:pt x="365" y="159"/>
                  </a:cubicBezTo>
                  <a:cubicBezTo>
                    <a:pt x="367" y="159"/>
                    <a:pt x="370" y="160"/>
                    <a:pt x="373" y="160"/>
                  </a:cubicBezTo>
                  <a:cubicBezTo>
                    <a:pt x="406" y="164"/>
                    <a:pt x="433" y="193"/>
                    <a:pt x="433" y="227"/>
                  </a:cubicBezTo>
                  <a:cubicBezTo>
                    <a:pt x="433" y="265"/>
                    <a:pt x="402" y="295"/>
                    <a:pt x="365" y="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 userDrawn="1"/>
          </p:nvSpPr>
          <p:spPr bwMode="auto">
            <a:xfrm>
              <a:off x="7238" y="201"/>
              <a:ext cx="104" cy="117"/>
            </a:xfrm>
            <a:custGeom>
              <a:avLst/>
              <a:gdLst>
                <a:gd name="T0" fmla="*/ 340 w 392"/>
                <a:gd name="T1" fmla="*/ 49 h 434"/>
                <a:gd name="T2" fmla="*/ 340 w 392"/>
                <a:gd name="T3" fmla="*/ 368 h 434"/>
                <a:gd name="T4" fmla="*/ 326 w 392"/>
                <a:gd name="T5" fmla="*/ 382 h 434"/>
                <a:gd name="T6" fmla="*/ 222 w 392"/>
                <a:gd name="T7" fmla="*/ 382 h 434"/>
                <a:gd name="T8" fmla="*/ 222 w 392"/>
                <a:gd name="T9" fmla="*/ 5 h 434"/>
                <a:gd name="T10" fmla="*/ 216 w 392"/>
                <a:gd name="T11" fmla="*/ 0 h 434"/>
                <a:gd name="T12" fmla="*/ 175 w 392"/>
                <a:gd name="T13" fmla="*/ 0 h 434"/>
                <a:gd name="T14" fmla="*/ 170 w 392"/>
                <a:gd name="T15" fmla="*/ 5 h 434"/>
                <a:gd name="T16" fmla="*/ 170 w 392"/>
                <a:gd name="T17" fmla="*/ 382 h 434"/>
                <a:gd name="T18" fmla="*/ 57 w 392"/>
                <a:gd name="T19" fmla="*/ 382 h 434"/>
                <a:gd name="T20" fmla="*/ 52 w 392"/>
                <a:gd name="T21" fmla="*/ 376 h 434"/>
                <a:gd name="T22" fmla="*/ 52 w 392"/>
                <a:gd name="T23" fmla="*/ 49 h 434"/>
                <a:gd name="T24" fmla="*/ 46 w 392"/>
                <a:gd name="T25" fmla="*/ 44 h 434"/>
                <a:gd name="T26" fmla="*/ 5 w 392"/>
                <a:gd name="T27" fmla="*/ 44 h 434"/>
                <a:gd name="T28" fmla="*/ 0 w 392"/>
                <a:gd name="T29" fmla="*/ 49 h 434"/>
                <a:gd name="T30" fmla="*/ 0 w 392"/>
                <a:gd name="T31" fmla="*/ 428 h 434"/>
                <a:gd name="T32" fmla="*/ 5 w 392"/>
                <a:gd name="T33" fmla="*/ 434 h 434"/>
                <a:gd name="T34" fmla="*/ 339 w 392"/>
                <a:gd name="T35" fmla="*/ 434 h 434"/>
                <a:gd name="T36" fmla="*/ 392 w 392"/>
                <a:gd name="T37" fmla="*/ 381 h 434"/>
                <a:gd name="T38" fmla="*/ 392 w 392"/>
                <a:gd name="T39" fmla="*/ 49 h 434"/>
                <a:gd name="T40" fmla="*/ 386 w 392"/>
                <a:gd name="T41" fmla="*/ 44 h 434"/>
                <a:gd name="T42" fmla="*/ 345 w 392"/>
                <a:gd name="T43" fmla="*/ 44 h 434"/>
                <a:gd name="T44" fmla="*/ 340 w 392"/>
                <a:gd name="T45" fmla="*/ 4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2" h="434">
                  <a:moveTo>
                    <a:pt x="340" y="49"/>
                  </a:moveTo>
                  <a:cubicBezTo>
                    <a:pt x="340" y="368"/>
                    <a:pt x="340" y="368"/>
                    <a:pt x="340" y="368"/>
                  </a:cubicBezTo>
                  <a:cubicBezTo>
                    <a:pt x="340" y="376"/>
                    <a:pt x="333" y="382"/>
                    <a:pt x="326" y="382"/>
                  </a:cubicBezTo>
                  <a:cubicBezTo>
                    <a:pt x="222" y="382"/>
                    <a:pt x="222" y="382"/>
                    <a:pt x="222" y="382"/>
                  </a:cubicBezTo>
                  <a:cubicBezTo>
                    <a:pt x="222" y="5"/>
                    <a:pt x="222" y="5"/>
                    <a:pt x="222" y="5"/>
                  </a:cubicBezTo>
                  <a:cubicBezTo>
                    <a:pt x="222" y="2"/>
                    <a:pt x="219" y="0"/>
                    <a:pt x="216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2" y="0"/>
                    <a:pt x="170" y="2"/>
                    <a:pt x="170" y="5"/>
                  </a:cubicBezTo>
                  <a:cubicBezTo>
                    <a:pt x="170" y="382"/>
                    <a:pt x="170" y="382"/>
                    <a:pt x="170" y="382"/>
                  </a:cubicBezTo>
                  <a:cubicBezTo>
                    <a:pt x="57" y="382"/>
                    <a:pt x="57" y="382"/>
                    <a:pt x="57" y="382"/>
                  </a:cubicBezTo>
                  <a:cubicBezTo>
                    <a:pt x="54" y="382"/>
                    <a:pt x="52" y="379"/>
                    <a:pt x="52" y="376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49" y="44"/>
                    <a:pt x="46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6"/>
                    <a:pt x="0" y="49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0" y="431"/>
                    <a:pt x="2" y="434"/>
                    <a:pt x="5" y="434"/>
                  </a:cubicBezTo>
                  <a:cubicBezTo>
                    <a:pt x="339" y="434"/>
                    <a:pt x="339" y="434"/>
                    <a:pt x="339" y="434"/>
                  </a:cubicBezTo>
                  <a:cubicBezTo>
                    <a:pt x="368" y="434"/>
                    <a:pt x="392" y="410"/>
                    <a:pt x="392" y="381"/>
                  </a:cubicBezTo>
                  <a:cubicBezTo>
                    <a:pt x="392" y="49"/>
                    <a:pt x="392" y="49"/>
                    <a:pt x="392" y="49"/>
                  </a:cubicBezTo>
                  <a:cubicBezTo>
                    <a:pt x="392" y="46"/>
                    <a:pt x="389" y="44"/>
                    <a:pt x="386" y="44"/>
                  </a:cubicBezTo>
                  <a:cubicBezTo>
                    <a:pt x="345" y="44"/>
                    <a:pt x="345" y="44"/>
                    <a:pt x="345" y="44"/>
                  </a:cubicBezTo>
                  <a:cubicBezTo>
                    <a:pt x="342" y="44"/>
                    <a:pt x="340" y="46"/>
                    <a:pt x="340" y="49"/>
                  </a:cubicBezTo>
                  <a:close/>
                </a:path>
              </a:pathLst>
            </a:custGeom>
            <a:solidFill>
              <a:srgbClr val="38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7112" y="201"/>
              <a:ext cx="109" cy="117"/>
            </a:xfrm>
            <a:custGeom>
              <a:avLst/>
              <a:gdLst>
                <a:gd name="T0" fmla="*/ 345 w 407"/>
                <a:gd name="T1" fmla="*/ 295 h 434"/>
                <a:gd name="T2" fmla="*/ 305 w 407"/>
                <a:gd name="T3" fmla="*/ 295 h 434"/>
                <a:gd name="T4" fmla="*/ 300 w 407"/>
                <a:gd name="T5" fmla="*/ 299 h 434"/>
                <a:gd name="T6" fmla="*/ 279 w 407"/>
                <a:gd name="T7" fmla="*/ 382 h 434"/>
                <a:gd name="T8" fmla="*/ 227 w 407"/>
                <a:gd name="T9" fmla="*/ 382 h 434"/>
                <a:gd name="T10" fmla="*/ 227 w 407"/>
                <a:gd name="T11" fmla="*/ 265 h 434"/>
                <a:gd name="T12" fmla="*/ 378 w 407"/>
                <a:gd name="T13" fmla="*/ 265 h 434"/>
                <a:gd name="T14" fmla="*/ 384 w 407"/>
                <a:gd name="T15" fmla="*/ 260 h 434"/>
                <a:gd name="T16" fmla="*/ 384 w 407"/>
                <a:gd name="T17" fmla="*/ 221 h 434"/>
                <a:gd name="T18" fmla="*/ 378 w 407"/>
                <a:gd name="T19" fmla="*/ 215 h 434"/>
                <a:gd name="T20" fmla="*/ 227 w 407"/>
                <a:gd name="T21" fmla="*/ 215 h 434"/>
                <a:gd name="T22" fmla="*/ 227 w 407"/>
                <a:gd name="T23" fmla="*/ 163 h 434"/>
                <a:gd name="T24" fmla="*/ 378 w 407"/>
                <a:gd name="T25" fmla="*/ 163 h 434"/>
                <a:gd name="T26" fmla="*/ 384 w 407"/>
                <a:gd name="T27" fmla="*/ 158 h 434"/>
                <a:gd name="T28" fmla="*/ 384 w 407"/>
                <a:gd name="T29" fmla="*/ 135 h 434"/>
                <a:gd name="T30" fmla="*/ 402 w 407"/>
                <a:gd name="T31" fmla="*/ 135 h 434"/>
                <a:gd name="T32" fmla="*/ 406 w 407"/>
                <a:gd name="T33" fmla="*/ 129 h 434"/>
                <a:gd name="T34" fmla="*/ 346 w 407"/>
                <a:gd name="T35" fmla="*/ 26 h 434"/>
                <a:gd name="T36" fmla="*/ 301 w 407"/>
                <a:gd name="T37" fmla="*/ 0 h 434"/>
                <a:gd name="T38" fmla="*/ 106 w 407"/>
                <a:gd name="T39" fmla="*/ 0 h 434"/>
                <a:gd name="T40" fmla="*/ 61 w 407"/>
                <a:gd name="T41" fmla="*/ 26 h 434"/>
                <a:gd name="T42" fmla="*/ 1 w 407"/>
                <a:gd name="T43" fmla="*/ 129 h 434"/>
                <a:gd name="T44" fmla="*/ 5 w 407"/>
                <a:gd name="T45" fmla="*/ 135 h 434"/>
                <a:gd name="T46" fmla="*/ 21 w 407"/>
                <a:gd name="T47" fmla="*/ 135 h 434"/>
                <a:gd name="T48" fmla="*/ 21 w 407"/>
                <a:gd name="T49" fmla="*/ 158 h 434"/>
                <a:gd name="T50" fmla="*/ 26 w 407"/>
                <a:gd name="T51" fmla="*/ 163 h 434"/>
                <a:gd name="T52" fmla="*/ 178 w 407"/>
                <a:gd name="T53" fmla="*/ 163 h 434"/>
                <a:gd name="T54" fmla="*/ 178 w 407"/>
                <a:gd name="T55" fmla="*/ 215 h 434"/>
                <a:gd name="T56" fmla="*/ 26 w 407"/>
                <a:gd name="T57" fmla="*/ 215 h 434"/>
                <a:gd name="T58" fmla="*/ 21 w 407"/>
                <a:gd name="T59" fmla="*/ 221 h 434"/>
                <a:gd name="T60" fmla="*/ 21 w 407"/>
                <a:gd name="T61" fmla="*/ 260 h 434"/>
                <a:gd name="T62" fmla="*/ 26 w 407"/>
                <a:gd name="T63" fmla="*/ 265 h 434"/>
                <a:gd name="T64" fmla="*/ 178 w 407"/>
                <a:gd name="T65" fmla="*/ 265 h 434"/>
                <a:gd name="T66" fmla="*/ 178 w 407"/>
                <a:gd name="T67" fmla="*/ 382 h 434"/>
                <a:gd name="T68" fmla="*/ 126 w 407"/>
                <a:gd name="T69" fmla="*/ 382 h 434"/>
                <a:gd name="T70" fmla="*/ 105 w 407"/>
                <a:gd name="T71" fmla="*/ 299 h 434"/>
                <a:gd name="T72" fmla="*/ 100 w 407"/>
                <a:gd name="T73" fmla="*/ 295 h 434"/>
                <a:gd name="T74" fmla="*/ 60 w 407"/>
                <a:gd name="T75" fmla="*/ 295 h 434"/>
                <a:gd name="T76" fmla="*/ 55 w 407"/>
                <a:gd name="T77" fmla="*/ 301 h 434"/>
                <a:gd name="T78" fmla="*/ 75 w 407"/>
                <a:gd name="T79" fmla="*/ 382 h 434"/>
                <a:gd name="T80" fmla="*/ 8 w 407"/>
                <a:gd name="T81" fmla="*/ 382 h 434"/>
                <a:gd name="T82" fmla="*/ 3 w 407"/>
                <a:gd name="T83" fmla="*/ 387 h 434"/>
                <a:gd name="T84" fmla="*/ 3 w 407"/>
                <a:gd name="T85" fmla="*/ 428 h 434"/>
                <a:gd name="T86" fmla="*/ 8 w 407"/>
                <a:gd name="T87" fmla="*/ 434 h 434"/>
                <a:gd name="T88" fmla="*/ 396 w 407"/>
                <a:gd name="T89" fmla="*/ 434 h 434"/>
                <a:gd name="T90" fmla="*/ 402 w 407"/>
                <a:gd name="T91" fmla="*/ 428 h 434"/>
                <a:gd name="T92" fmla="*/ 402 w 407"/>
                <a:gd name="T93" fmla="*/ 387 h 434"/>
                <a:gd name="T94" fmla="*/ 396 w 407"/>
                <a:gd name="T95" fmla="*/ 382 h 434"/>
                <a:gd name="T96" fmla="*/ 330 w 407"/>
                <a:gd name="T97" fmla="*/ 382 h 434"/>
                <a:gd name="T98" fmla="*/ 350 w 407"/>
                <a:gd name="T99" fmla="*/ 301 h 434"/>
                <a:gd name="T100" fmla="*/ 345 w 407"/>
                <a:gd name="T101" fmla="*/ 295 h 434"/>
                <a:gd name="T102" fmla="*/ 309 w 407"/>
                <a:gd name="T103" fmla="*/ 62 h 434"/>
                <a:gd name="T104" fmla="*/ 340 w 407"/>
                <a:gd name="T105" fmla="*/ 114 h 434"/>
                <a:gd name="T106" fmla="*/ 67 w 407"/>
                <a:gd name="T107" fmla="*/ 114 h 434"/>
                <a:gd name="T108" fmla="*/ 97 w 407"/>
                <a:gd name="T109" fmla="*/ 62 h 434"/>
                <a:gd name="T110" fmla="*/ 114 w 407"/>
                <a:gd name="T111" fmla="*/ 52 h 434"/>
                <a:gd name="T112" fmla="*/ 292 w 407"/>
                <a:gd name="T113" fmla="*/ 52 h 434"/>
                <a:gd name="T114" fmla="*/ 309 w 407"/>
                <a:gd name="T115" fmla="*/ 6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434">
                  <a:moveTo>
                    <a:pt x="345" y="295"/>
                  </a:moveTo>
                  <a:cubicBezTo>
                    <a:pt x="305" y="295"/>
                    <a:pt x="305" y="295"/>
                    <a:pt x="305" y="295"/>
                  </a:cubicBezTo>
                  <a:cubicBezTo>
                    <a:pt x="302" y="295"/>
                    <a:pt x="300" y="296"/>
                    <a:pt x="300" y="299"/>
                  </a:cubicBezTo>
                  <a:cubicBezTo>
                    <a:pt x="279" y="382"/>
                    <a:pt x="279" y="382"/>
                    <a:pt x="279" y="382"/>
                  </a:cubicBezTo>
                  <a:cubicBezTo>
                    <a:pt x="227" y="382"/>
                    <a:pt x="227" y="382"/>
                    <a:pt x="227" y="382"/>
                  </a:cubicBezTo>
                  <a:cubicBezTo>
                    <a:pt x="227" y="265"/>
                    <a:pt x="227" y="265"/>
                    <a:pt x="227" y="265"/>
                  </a:cubicBezTo>
                  <a:cubicBezTo>
                    <a:pt x="378" y="265"/>
                    <a:pt x="378" y="265"/>
                    <a:pt x="378" y="265"/>
                  </a:cubicBezTo>
                  <a:cubicBezTo>
                    <a:pt x="381" y="265"/>
                    <a:pt x="384" y="263"/>
                    <a:pt x="384" y="260"/>
                  </a:cubicBezTo>
                  <a:cubicBezTo>
                    <a:pt x="384" y="221"/>
                    <a:pt x="384" y="221"/>
                    <a:pt x="384" y="221"/>
                  </a:cubicBezTo>
                  <a:cubicBezTo>
                    <a:pt x="384" y="218"/>
                    <a:pt x="381" y="215"/>
                    <a:pt x="378" y="215"/>
                  </a:cubicBezTo>
                  <a:cubicBezTo>
                    <a:pt x="227" y="215"/>
                    <a:pt x="227" y="215"/>
                    <a:pt x="227" y="215"/>
                  </a:cubicBezTo>
                  <a:cubicBezTo>
                    <a:pt x="227" y="163"/>
                    <a:pt x="227" y="163"/>
                    <a:pt x="227" y="163"/>
                  </a:cubicBezTo>
                  <a:cubicBezTo>
                    <a:pt x="378" y="163"/>
                    <a:pt x="378" y="163"/>
                    <a:pt x="378" y="163"/>
                  </a:cubicBezTo>
                  <a:cubicBezTo>
                    <a:pt x="381" y="163"/>
                    <a:pt x="384" y="161"/>
                    <a:pt x="384" y="158"/>
                  </a:cubicBezTo>
                  <a:cubicBezTo>
                    <a:pt x="384" y="135"/>
                    <a:pt x="384" y="135"/>
                    <a:pt x="384" y="135"/>
                  </a:cubicBezTo>
                  <a:cubicBezTo>
                    <a:pt x="402" y="135"/>
                    <a:pt x="402" y="135"/>
                    <a:pt x="402" y="135"/>
                  </a:cubicBezTo>
                  <a:cubicBezTo>
                    <a:pt x="405" y="135"/>
                    <a:pt x="407" y="132"/>
                    <a:pt x="406" y="129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37" y="10"/>
                    <a:pt x="319" y="0"/>
                    <a:pt x="30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88" y="0"/>
                    <a:pt x="70" y="10"/>
                    <a:pt x="61" y="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2"/>
                    <a:pt x="2" y="135"/>
                    <a:pt x="5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1" y="161"/>
                    <a:pt x="23" y="163"/>
                    <a:pt x="26" y="163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8" y="215"/>
                    <a:pt x="178" y="215"/>
                    <a:pt x="178" y="215"/>
                  </a:cubicBezTo>
                  <a:cubicBezTo>
                    <a:pt x="26" y="215"/>
                    <a:pt x="26" y="215"/>
                    <a:pt x="26" y="215"/>
                  </a:cubicBezTo>
                  <a:cubicBezTo>
                    <a:pt x="23" y="215"/>
                    <a:pt x="21" y="218"/>
                    <a:pt x="21" y="221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21" y="263"/>
                    <a:pt x="23" y="265"/>
                    <a:pt x="26" y="265"/>
                  </a:cubicBezTo>
                  <a:cubicBezTo>
                    <a:pt x="178" y="265"/>
                    <a:pt x="178" y="265"/>
                    <a:pt x="178" y="265"/>
                  </a:cubicBezTo>
                  <a:cubicBezTo>
                    <a:pt x="178" y="382"/>
                    <a:pt x="178" y="382"/>
                    <a:pt x="178" y="382"/>
                  </a:cubicBezTo>
                  <a:cubicBezTo>
                    <a:pt x="126" y="382"/>
                    <a:pt x="126" y="382"/>
                    <a:pt x="126" y="382"/>
                  </a:cubicBezTo>
                  <a:cubicBezTo>
                    <a:pt x="105" y="299"/>
                    <a:pt x="105" y="299"/>
                    <a:pt x="105" y="299"/>
                  </a:cubicBezTo>
                  <a:cubicBezTo>
                    <a:pt x="105" y="296"/>
                    <a:pt x="102" y="295"/>
                    <a:pt x="100" y="295"/>
                  </a:cubicBezTo>
                  <a:cubicBezTo>
                    <a:pt x="60" y="295"/>
                    <a:pt x="60" y="295"/>
                    <a:pt x="60" y="295"/>
                  </a:cubicBezTo>
                  <a:cubicBezTo>
                    <a:pt x="56" y="295"/>
                    <a:pt x="54" y="298"/>
                    <a:pt x="55" y="301"/>
                  </a:cubicBezTo>
                  <a:cubicBezTo>
                    <a:pt x="75" y="382"/>
                    <a:pt x="75" y="382"/>
                    <a:pt x="75" y="382"/>
                  </a:cubicBezTo>
                  <a:cubicBezTo>
                    <a:pt x="8" y="382"/>
                    <a:pt x="8" y="382"/>
                    <a:pt x="8" y="382"/>
                  </a:cubicBezTo>
                  <a:cubicBezTo>
                    <a:pt x="5" y="382"/>
                    <a:pt x="3" y="384"/>
                    <a:pt x="3" y="387"/>
                  </a:cubicBezTo>
                  <a:cubicBezTo>
                    <a:pt x="3" y="428"/>
                    <a:pt x="3" y="428"/>
                    <a:pt x="3" y="428"/>
                  </a:cubicBezTo>
                  <a:cubicBezTo>
                    <a:pt x="3" y="431"/>
                    <a:pt x="5" y="434"/>
                    <a:pt x="8" y="434"/>
                  </a:cubicBezTo>
                  <a:cubicBezTo>
                    <a:pt x="396" y="434"/>
                    <a:pt x="396" y="434"/>
                    <a:pt x="396" y="434"/>
                  </a:cubicBezTo>
                  <a:cubicBezTo>
                    <a:pt x="399" y="434"/>
                    <a:pt x="402" y="431"/>
                    <a:pt x="402" y="428"/>
                  </a:cubicBezTo>
                  <a:cubicBezTo>
                    <a:pt x="402" y="387"/>
                    <a:pt x="402" y="387"/>
                    <a:pt x="402" y="387"/>
                  </a:cubicBezTo>
                  <a:cubicBezTo>
                    <a:pt x="402" y="384"/>
                    <a:pt x="399" y="382"/>
                    <a:pt x="396" y="382"/>
                  </a:cubicBezTo>
                  <a:cubicBezTo>
                    <a:pt x="330" y="382"/>
                    <a:pt x="330" y="382"/>
                    <a:pt x="330" y="382"/>
                  </a:cubicBezTo>
                  <a:cubicBezTo>
                    <a:pt x="350" y="301"/>
                    <a:pt x="350" y="301"/>
                    <a:pt x="350" y="301"/>
                  </a:cubicBezTo>
                  <a:cubicBezTo>
                    <a:pt x="351" y="298"/>
                    <a:pt x="348" y="295"/>
                    <a:pt x="345" y="295"/>
                  </a:cubicBezTo>
                  <a:close/>
                  <a:moveTo>
                    <a:pt x="309" y="62"/>
                  </a:moveTo>
                  <a:cubicBezTo>
                    <a:pt x="340" y="114"/>
                    <a:pt x="340" y="114"/>
                    <a:pt x="340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101" y="55"/>
                    <a:pt x="107" y="52"/>
                    <a:pt x="114" y="52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9" y="52"/>
                    <a:pt x="306" y="55"/>
                    <a:pt x="309" y="62"/>
                  </a:cubicBezTo>
                  <a:close/>
                </a:path>
              </a:pathLst>
            </a:custGeom>
            <a:solidFill>
              <a:srgbClr val="38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 userDrawn="1"/>
          </p:nvSpPr>
          <p:spPr bwMode="auto">
            <a:xfrm>
              <a:off x="7366" y="204"/>
              <a:ext cx="92" cy="14"/>
            </a:xfrm>
            <a:custGeom>
              <a:avLst/>
              <a:gdLst>
                <a:gd name="T0" fmla="*/ 337 w 342"/>
                <a:gd name="T1" fmla="*/ 0 h 52"/>
                <a:gd name="T2" fmla="*/ 6 w 342"/>
                <a:gd name="T3" fmla="*/ 0 h 52"/>
                <a:gd name="T4" fmla="*/ 0 w 342"/>
                <a:gd name="T5" fmla="*/ 5 h 52"/>
                <a:gd name="T6" fmla="*/ 0 w 342"/>
                <a:gd name="T7" fmla="*/ 47 h 52"/>
                <a:gd name="T8" fmla="*/ 6 w 342"/>
                <a:gd name="T9" fmla="*/ 52 h 52"/>
                <a:gd name="T10" fmla="*/ 337 w 342"/>
                <a:gd name="T11" fmla="*/ 52 h 52"/>
                <a:gd name="T12" fmla="*/ 342 w 342"/>
                <a:gd name="T13" fmla="*/ 47 h 52"/>
                <a:gd name="T14" fmla="*/ 342 w 342"/>
                <a:gd name="T15" fmla="*/ 5 h 52"/>
                <a:gd name="T16" fmla="*/ 337 w 34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52">
                  <a:moveTo>
                    <a:pt x="33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3" y="52"/>
                    <a:pt x="6" y="52"/>
                  </a:cubicBezTo>
                  <a:cubicBezTo>
                    <a:pt x="337" y="52"/>
                    <a:pt x="337" y="52"/>
                    <a:pt x="337" y="52"/>
                  </a:cubicBezTo>
                  <a:cubicBezTo>
                    <a:pt x="340" y="52"/>
                    <a:pt x="342" y="49"/>
                    <a:pt x="342" y="47"/>
                  </a:cubicBezTo>
                  <a:cubicBezTo>
                    <a:pt x="342" y="5"/>
                    <a:pt x="342" y="5"/>
                    <a:pt x="342" y="5"/>
                  </a:cubicBezTo>
                  <a:cubicBezTo>
                    <a:pt x="342" y="2"/>
                    <a:pt x="340" y="0"/>
                    <a:pt x="337" y="0"/>
                  </a:cubicBezTo>
                  <a:close/>
                </a:path>
              </a:pathLst>
            </a:custGeom>
            <a:solidFill>
              <a:srgbClr val="38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/>
            <p:nvPr userDrawn="1"/>
          </p:nvSpPr>
          <p:spPr bwMode="auto">
            <a:xfrm>
              <a:off x="7359" y="243"/>
              <a:ext cx="106" cy="75"/>
            </a:xfrm>
            <a:custGeom>
              <a:avLst/>
              <a:gdLst>
                <a:gd name="T0" fmla="*/ 132 w 398"/>
                <a:gd name="T1" fmla="*/ 52 h 278"/>
                <a:gd name="T2" fmla="*/ 393 w 398"/>
                <a:gd name="T3" fmla="*/ 52 h 278"/>
                <a:gd name="T4" fmla="*/ 398 w 398"/>
                <a:gd name="T5" fmla="*/ 46 h 278"/>
                <a:gd name="T6" fmla="*/ 398 w 398"/>
                <a:gd name="T7" fmla="*/ 5 h 278"/>
                <a:gd name="T8" fmla="*/ 393 w 398"/>
                <a:gd name="T9" fmla="*/ 0 h 278"/>
                <a:gd name="T10" fmla="*/ 5 w 398"/>
                <a:gd name="T11" fmla="*/ 0 h 278"/>
                <a:gd name="T12" fmla="*/ 0 w 398"/>
                <a:gd name="T13" fmla="*/ 5 h 278"/>
                <a:gd name="T14" fmla="*/ 0 w 398"/>
                <a:gd name="T15" fmla="*/ 46 h 278"/>
                <a:gd name="T16" fmla="*/ 5 w 398"/>
                <a:gd name="T17" fmla="*/ 52 h 278"/>
                <a:gd name="T18" fmla="*/ 81 w 398"/>
                <a:gd name="T19" fmla="*/ 52 h 278"/>
                <a:gd name="T20" fmla="*/ 26 w 398"/>
                <a:gd name="T21" fmla="*/ 271 h 278"/>
                <a:gd name="T22" fmla="*/ 31 w 398"/>
                <a:gd name="T23" fmla="*/ 278 h 278"/>
                <a:gd name="T24" fmla="*/ 322 w 398"/>
                <a:gd name="T25" fmla="*/ 278 h 278"/>
                <a:gd name="T26" fmla="*/ 373 w 398"/>
                <a:gd name="T27" fmla="*/ 213 h 278"/>
                <a:gd name="T28" fmla="*/ 349 w 398"/>
                <a:gd name="T29" fmla="*/ 118 h 278"/>
                <a:gd name="T30" fmla="*/ 344 w 398"/>
                <a:gd name="T31" fmla="*/ 114 h 278"/>
                <a:gd name="T32" fmla="*/ 304 w 398"/>
                <a:gd name="T33" fmla="*/ 114 h 278"/>
                <a:gd name="T34" fmla="*/ 299 w 398"/>
                <a:gd name="T35" fmla="*/ 121 h 278"/>
                <a:gd name="T36" fmla="*/ 322 w 398"/>
                <a:gd name="T37" fmla="*/ 211 h 278"/>
                <a:gd name="T38" fmla="*/ 311 w 398"/>
                <a:gd name="T39" fmla="*/ 226 h 278"/>
                <a:gd name="T40" fmla="*/ 95 w 398"/>
                <a:gd name="T41" fmla="*/ 226 h 278"/>
                <a:gd name="T42" fmla="*/ 90 w 398"/>
                <a:gd name="T43" fmla="*/ 219 h 278"/>
                <a:gd name="T44" fmla="*/ 132 w 398"/>
                <a:gd name="T45" fmla="*/ 5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8" h="278">
                  <a:moveTo>
                    <a:pt x="132" y="52"/>
                  </a:moveTo>
                  <a:cubicBezTo>
                    <a:pt x="393" y="52"/>
                    <a:pt x="393" y="52"/>
                    <a:pt x="393" y="52"/>
                  </a:cubicBezTo>
                  <a:cubicBezTo>
                    <a:pt x="396" y="52"/>
                    <a:pt x="398" y="49"/>
                    <a:pt x="398" y="46"/>
                  </a:cubicBezTo>
                  <a:cubicBezTo>
                    <a:pt x="398" y="5"/>
                    <a:pt x="398" y="5"/>
                    <a:pt x="398" y="5"/>
                  </a:cubicBezTo>
                  <a:cubicBezTo>
                    <a:pt x="398" y="2"/>
                    <a:pt x="396" y="0"/>
                    <a:pt x="39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5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25" y="274"/>
                    <a:pt x="27" y="278"/>
                    <a:pt x="31" y="278"/>
                  </a:cubicBezTo>
                  <a:cubicBezTo>
                    <a:pt x="322" y="278"/>
                    <a:pt x="322" y="278"/>
                    <a:pt x="322" y="278"/>
                  </a:cubicBezTo>
                  <a:cubicBezTo>
                    <a:pt x="357" y="278"/>
                    <a:pt x="381" y="246"/>
                    <a:pt x="373" y="213"/>
                  </a:cubicBezTo>
                  <a:cubicBezTo>
                    <a:pt x="349" y="118"/>
                    <a:pt x="349" y="118"/>
                    <a:pt x="349" y="118"/>
                  </a:cubicBezTo>
                  <a:cubicBezTo>
                    <a:pt x="349" y="116"/>
                    <a:pt x="347" y="114"/>
                    <a:pt x="344" y="114"/>
                  </a:cubicBezTo>
                  <a:cubicBezTo>
                    <a:pt x="304" y="114"/>
                    <a:pt x="304" y="114"/>
                    <a:pt x="304" y="114"/>
                  </a:cubicBezTo>
                  <a:cubicBezTo>
                    <a:pt x="301" y="114"/>
                    <a:pt x="298" y="118"/>
                    <a:pt x="299" y="12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4" y="219"/>
                    <a:pt x="318" y="226"/>
                    <a:pt x="311" y="226"/>
                  </a:cubicBezTo>
                  <a:cubicBezTo>
                    <a:pt x="95" y="226"/>
                    <a:pt x="95" y="226"/>
                    <a:pt x="95" y="226"/>
                  </a:cubicBezTo>
                  <a:cubicBezTo>
                    <a:pt x="92" y="226"/>
                    <a:pt x="89" y="222"/>
                    <a:pt x="90" y="219"/>
                  </a:cubicBezTo>
                  <a:lnTo>
                    <a:pt x="132" y="52"/>
                  </a:lnTo>
                  <a:close/>
                </a:path>
              </a:pathLst>
            </a:custGeom>
            <a:solidFill>
              <a:srgbClr val="38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>
            <a:stCxn id="10" idx="3"/>
            <a:endCxn id="9" idx="1"/>
          </p:cNvCxnSpPr>
          <p:nvPr userDrawn="1"/>
        </p:nvCxnSpPr>
        <p:spPr>
          <a:xfrm>
            <a:off x="1928726" y="6688339"/>
            <a:ext cx="89026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noProof="0" dirty="0"/>
              <a:t>Insert banner statement here</a:t>
            </a:r>
            <a:endParaRPr lang="zh-CN" alt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2"/>
            </p:custDataLst>
          </p:nvPr>
        </p:nvSpPr>
        <p:spPr>
          <a:xfrm>
            <a:off x="642851" y="1952513"/>
            <a:ext cx="5364480" cy="3896958"/>
          </a:xfrm>
        </p:spPr>
        <p:txBody>
          <a:bodyPr tIns="0" bIns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noProof="0" dirty="0"/>
              <a:t>Click to edit Master text styles</a:t>
            </a:r>
            <a:endParaRPr lang="en-US" altLang="zh-CN" noProof="0" dirty="0"/>
          </a:p>
          <a:p>
            <a:pPr lvl="1"/>
            <a:r>
              <a:rPr lang="en-US" altLang="zh-CN" noProof="0" dirty="0"/>
              <a:t>Second level</a:t>
            </a:r>
            <a:endParaRPr lang="en-US" altLang="zh-CN" noProof="0" dirty="0"/>
          </a:p>
          <a:p>
            <a:pPr lvl="2"/>
            <a:r>
              <a:rPr lang="en-US" altLang="zh-CN" noProof="0" dirty="0"/>
              <a:t>Third level</a:t>
            </a:r>
            <a:endParaRPr lang="en-US" altLang="zh-CN" noProof="0" dirty="0"/>
          </a:p>
          <a:p>
            <a:pPr lvl="3"/>
            <a:r>
              <a:rPr lang="en-US" altLang="zh-CN" noProof="0" dirty="0"/>
              <a:t>Fourth level</a:t>
            </a:r>
            <a:endParaRPr lang="en-US" altLang="zh-CN" noProof="0" dirty="0"/>
          </a:p>
          <a:p>
            <a:pPr lvl="4"/>
            <a:r>
              <a:rPr lang="en-US" altLang="zh-CN" noProof="0" dirty="0"/>
              <a:t>Fifth level</a:t>
            </a:r>
            <a:endParaRPr lang="zh-CN" altLang="en-US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3"/>
            </p:custDataLst>
          </p:nvPr>
        </p:nvSpPr>
        <p:spPr>
          <a:xfrm>
            <a:off x="6184669" y="1952513"/>
            <a:ext cx="5364480" cy="3896958"/>
          </a:xfrm>
        </p:spPr>
        <p:txBody>
          <a:bodyPr tIns="0" bIns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noProof="0" dirty="0"/>
              <a:t>Click to edit Master text styles</a:t>
            </a:r>
            <a:endParaRPr lang="en-US" altLang="zh-CN" noProof="0" dirty="0"/>
          </a:p>
          <a:p>
            <a:pPr lvl="1"/>
            <a:r>
              <a:rPr lang="en-US" altLang="zh-CN" noProof="0" dirty="0"/>
              <a:t>Second level</a:t>
            </a:r>
            <a:endParaRPr lang="en-US" altLang="zh-CN" noProof="0" dirty="0"/>
          </a:p>
          <a:p>
            <a:pPr lvl="2"/>
            <a:r>
              <a:rPr lang="en-US" altLang="zh-CN" noProof="0" dirty="0"/>
              <a:t>Third level</a:t>
            </a:r>
            <a:endParaRPr lang="en-US" altLang="zh-CN" noProof="0" dirty="0"/>
          </a:p>
          <a:p>
            <a:pPr lvl="3"/>
            <a:r>
              <a:rPr lang="en-US" altLang="zh-CN" noProof="0" dirty="0"/>
              <a:t>Fourth level</a:t>
            </a:r>
            <a:endParaRPr lang="en-US" altLang="zh-CN" noProof="0" dirty="0"/>
          </a:p>
          <a:p>
            <a:pPr lvl="4"/>
            <a:r>
              <a:rPr lang="en-US" altLang="zh-CN" noProof="0" dirty="0"/>
              <a:t>Fifth level</a:t>
            </a:r>
            <a:endParaRPr lang="zh-CN" altLang="en-US" noProof="0" dirty="0"/>
          </a:p>
        </p:txBody>
      </p:sp>
      <p:sp>
        <p:nvSpPr>
          <p:cNvPr id="3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11148296" y="6430384"/>
            <a:ext cx="387927" cy="938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1000"/>
              </a:lnSpc>
            </a:pPr>
            <a:endParaRPr lang="zh-CN" altLang="en-US" sz="795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PwC Text"/>
          <p:cNvSpPr txBox="1"/>
          <p:nvPr userDrawn="1"/>
        </p:nvSpPr>
        <p:spPr>
          <a:xfrm>
            <a:off x="651970" y="6430384"/>
            <a:ext cx="332509" cy="945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1000"/>
              </a:lnSpc>
            </a:pPr>
            <a:r>
              <a:rPr lang="en-US" altLang="zh-CN" sz="795" noProof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PwC</a:t>
            </a:r>
            <a:endParaRPr lang="zh-CN" altLang="en-US" sz="795" noProof="1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  <p:sp>
        <p:nvSpPr>
          <p:cNvPr id="42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11110445" y="6301292"/>
            <a:ext cx="427355" cy="122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320" algn="r">
              <a:spcAft>
                <a:spcPts val="900"/>
              </a:spcAft>
            </a:pPr>
            <a:r>
              <a:rPr lang="en-US" altLang="zh-CN" sz="795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Jan 2019</a:t>
            </a:r>
            <a:endParaRPr lang="zh-CN" altLang="en-US" sz="795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651509" y="6296740"/>
            <a:ext cx="5353396" cy="1225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zh-CN" altLang="en-US" sz="795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6184669" y="6420200"/>
            <a:ext cx="3934691" cy="1225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zh-CN" altLang="en-US" sz="795" noProof="1"/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651509" y="6179933"/>
            <a:ext cx="9786851" cy="122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zh-CN" altLang="en-US" sz="795" noProof="1"/>
          </a:p>
        </p:txBody>
      </p:sp>
      <p:sp>
        <p:nvSpPr>
          <p:cNvPr id="41" name="Executive Summary" hidden="1"/>
          <p:cNvSpPr txBox="1"/>
          <p:nvPr userDrawn="1">
            <p:custDataLst>
              <p:tags r:id="rId9"/>
            </p:custDataLst>
          </p:nvPr>
        </p:nvSpPr>
        <p:spPr>
          <a:xfrm>
            <a:off x="642847" y="6115722"/>
            <a:ext cx="127000" cy="205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endParaRPr lang="zh-CN" altLang="en-US" sz="1410" noProof="1">
              <a:solidFill>
                <a:schemeClr val="tx1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10"/>
            </p:custDataLst>
          </p:nvPr>
        </p:nvSpPr>
        <p:spPr>
          <a:xfrm>
            <a:off x="11262470" y="710005"/>
            <a:ext cx="269240" cy="1625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060" noProof="1"/>
              <a:t>初稿</a:t>
            </a:r>
            <a:endParaRPr lang="zh-CN" altLang="en-US" sz="1060" noProof="1"/>
          </a:p>
        </p:txBody>
      </p:sp>
      <p:sp>
        <p:nvSpPr>
          <p:cNvPr id="16" name="Section Header"/>
          <p:cNvSpPr txBox="1"/>
          <p:nvPr userDrawn="1">
            <p:custDataLst>
              <p:tags r:id="rId11"/>
            </p:custDataLst>
          </p:nvPr>
        </p:nvSpPr>
        <p:spPr>
          <a:xfrm>
            <a:off x="642851" y="750346"/>
            <a:ext cx="665018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zh-CN" altLang="en-US" sz="795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2"/>
            </p:custDataLst>
          </p:nvPr>
        </p:nvSpPr>
        <p:spPr>
          <a:xfrm>
            <a:off x="3999350" y="475230"/>
            <a:ext cx="7536873" cy="1225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altLang="zh-CN" sz="795" noProof="1"/>
              <a:t>30/01/2019 C:\Data\PwC-</a:t>
            </a:r>
            <a:r>
              <a:rPr lang="zh-CN" altLang="en-US" sz="795" noProof="1"/>
              <a:t>项目</a:t>
            </a:r>
            <a:r>
              <a:rPr lang="en-US" altLang="zh-CN" sz="795" noProof="1"/>
              <a:t>\135 </a:t>
            </a:r>
            <a:r>
              <a:rPr lang="zh-CN" altLang="en-US" sz="795" noProof="1"/>
              <a:t>项目 </a:t>
            </a:r>
            <a:r>
              <a:rPr lang="en-US" altLang="zh-CN" sz="795" noProof="1"/>
              <a:t>-</a:t>
            </a:r>
            <a:r>
              <a:rPr lang="zh-CN" altLang="en-US" sz="795" noProof="1"/>
              <a:t>包商银行</a:t>
            </a:r>
            <a:r>
              <a:rPr lang="en-US" altLang="zh-CN" sz="795" noProof="1"/>
              <a:t>\</a:t>
            </a:r>
            <a:r>
              <a:rPr lang="zh-CN" altLang="en-US" sz="795" noProof="1"/>
              <a:t>数字化转型</a:t>
            </a:r>
            <a:r>
              <a:rPr lang="en-US" altLang="zh-CN" sz="795" noProof="1"/>
              <a:t>\</a:t>
            </a:r>
            <a:r>
              <a:rPr lang="zh-CN" altLang="en-US" sz="795" noProof="1"/>
              <a:t>包商银行</a:t>
            </a:r>
            <a:r>
              <a:rPr lang="en-US" altLang="zh-CN" sz="795" noProof="1"/>
              <a:t>_IT</a:t>
            </a:r>
            <a:r>
              <a:rPr lang="zh-CN" altLang="en-US" sz="795" noProof="1"/>
              <a:t>数字化转型方案</a:t>
            </a:r>
            <a:r>
              <a:rPr lang="en-US" altLang="zh-CN" sz="795" noProof="1"/>
              <a:t>_20190129 v7.0.pptx</a:t>
            </a:r>
            <a:endParaRPr lang="zh-CN" altLang="en-US" sz="795" noProof="1"/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461818" y="906684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F9687-BD7D-411E-A417-718E7D10A0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4" Type="http://schemas.openxmlformats.org/officeDocument/2006/relationships/notesSlide" Target="../notesSlides/notesSlide20.xml"/><Relationship Id="rId73" Type="http://schemas.openxmlformats.org/officeDocument/2006/relationships/slideLayout" Target="../slideLayouts/slideLayout14.xml"/><Relationship Id="rId72" Type="http://schemas.openxmlformats.org/officeDocument/2006/relationships/tags" Target="../tags/tag95.xml"/><Relationship Id="rId71" Type="http://schemas.openxmlformats.org/officeDocument/2006/relationships/tags" Target="../tags/tag94.xml"/><Relationship Id="rId70" Type="http://schemas.openxmlformats.org/officeDocument/2006/relationships/tags" Target="../tags/tag93.xml"/><Relationship Id="rId7" Type="http://schemas.openxmlformats.org/officeDocument/2006/relationships/tags" Target="../tags/tag30.xml"/><Relationship Id="rId69" Type="http://schemas.openxmlformats.org/officeDocument/2006/relationships/tags" Target="../tags/tag92.xml"/><Relationship Id="rId68" Type="http://schemas.openxmlformats.org/officeDocument/2006/relationships/tags" Target="../tags/tag91.xml"/><Relationship Id="rId67" Type="http://schemas.openxmlformats.org/officeDocument/2006/relationships/tags" Target="../tags/tag90.xml"/><Relationship Id="rId66" Type="http://schemas.openxmlformats.org/officeDocument/2006/relationships/tags" Target="../tags/tag89.xml"/><Relationship Id="rId65" Type="http://schemas.openxmlformats.org/officeDocument/2006/relationships/tags" Target="../tags/tag88.xml"/><Relationship Id="rId64" Type="http://schemas.openxmlformats.org/officeDocument/2006/relationships/tags" Target="../tags/tag87.xml"/><Relationship Id="rId63" Type="http://schemas.openxmlformats.org/officeDocument/2006/relationships/tags" Target="../tags/tag86.xml"/><Relationship Id="rId62" Type="http://schemas.openxmlformats.org/officeDocument/2006/relationships/tags" Target="../tags/tag85.xml"/><Relationship Id="rId61" Type="http://schemas.openxmlformats.org/officeDocument/2006/relationships/tags" Target="../tags/tag84.xml"/><Relationship Id="rId60" Type="http://schemas.openxmlformats.org/officeDocument/2006/relationships/tags" Target="../tags/tag83.xml"/><Relationship Id="rId6" Type="http://schemas.openxmlformats.org/officeDocument/2006/relationships/tags" Target="../tags/tag29.xml"/><Relationship Id="rId59" Type="http://schemas.openxmlformats.org/officeDocument/2006/relationships/tags" Target="../tags/tag82.xml"/><Relationship Id="rId58" Type="http://schemas.openxmlformats.org/officeDocument/2006/relationships/tags" Target="../tags/tag81.xml"/><Relationship Id="rId57" Type="http://schemas.openxmlformats.org/officeDocument/2006/relationships/tags" Target="../tags/tag80.xml"/><Relationship Id="rId56" Type="http://schemas.openxmlformats.org/officeDocument/2006/relationships/tags" Target="../tags/tag79.xml"/><Relationship Id="rId55" Type="http://schemas.openxmlformats.org/officeDocument/2006/relationships/tags" Target="../tags/tag78.xml"/><Relationship Id="rId54" Type="http://schemas.openxmlformats.org/officeDocument/2006/relationships/tags" Target="../tags/tag77.xml"/><Relationship Id="rId53" Type="http://schemas.openxmlformats.org/officeDocument/2006/relationships/tags" Target="../tags/tag76.xml"/><Relationship Id="rId52" Type="http://schemas.openxmlformats.org/officeDocument/2006/relationships/tags" Target="../tags/tag75.xml"/><Relationship Id="rId51" Type="http://schemas.openxmlformats.org/officeDocument/2006/relationships/tags" Target="../tags/tag74.xml"/><Relationship Id="rId50" Type="http://schemas.openxmlformats.org/officeDocument/2006/relationships/tags" Target="../tags/tag73.xml"/><Relationship Id="rId5" Type="http://schemas.openxmlformats.org/officeDocument/2006/relationships/tags" Target="../tags/tag28.xml"/><Relationship Id="rId49" Type="http://schemas.openxmlformats.org/officeDocument/2006/relationships/tags" Target="../tags/tag72.xml"/><Relationship Id="rId48" Type="http://schemas.openxmlformats.org/officeDocument/2006/relationships/tags" Target="../tags/tag71.xml"/><Relationship Id="rId47" Type="http://schemas.openxmlformats.org/officeDocument/2006/relationships/tags" Target="../tags/tag70.xml"/><Relationship Id="rId46" Type="http://schemas.openxmlformats.org/officeDocument/2006/relationships/tags" Target="../tags/tag69.xml"/><Relationship Id="rId45" Type="http://schemas.openxmlformats.org/officeDocument/2006/relationships/tags" Target="../tags/tag68.xml"/><Relationship Id="rId44" Type="http://schemas.openxmlformats.org/officeDocument/2006/relationships/tags" Target="../tags/tag67.xml"/><Relationship Id="rId43" Type="http://schemas.openxmlformats.org/officeDocument/2006/relationships/tags" Target="../tags/tag66.xml"/><Relationship Id="rId42" Type="http://schemas.openxmlformats.org/officeDocument/2006/relationships/tags" Target="../tags/tag65.xml"/><Relationship Id="rId41" Type="http://schemas.openxmlformats.org/officeDocument/2006/relationships/tags" Target="../tags/tag64.xml"/><Relationship Id="rId40" Type="http://schemas.openxmlformats.org/officeDocument/2006/relationships/tags" Target="../tags/tag63.xml"/><Relationship Id="rId4" Type="http://schemas.openxmlformats.org/officeDocument/2006/relationships/tags" Target="../tags/tag27.xml"/><Relationship Id="rId39" Type="http://schemas.openxmlformats.org/officeDocument/2006/relationships/tags" Target="../tags/tag62.xml"/><Relationship Id="rId38" Type="http://schemas.openxmlformats.org/officeDocument/2006/relationships/tags" Target="../tags/tag61.xml"/><Relationship Id="rId37" Type="http://schemas.openxmlformats.org/officeDocument/2006/relationships/tags" Target="../tags/tag60.xml"/><Relationship Id="rId36" Type="http://schemas.openxmlformats.org/officeDocument/2006/relationships/tags" Target="../tags/tag59.xml"/><Relationship Id="rId35" Type="http://schemas.openxmlformats.org/officeDocument/2006/relationships/tags" Target="../tags/tag58.xml"/><Relationship Id="rId34" Type="http://schemas.openxmlformats.org/officeDocument/2006/relationships/tags" Target="../tags/tag57.xml"/><Relationship Id="rId33" Type="http://schemas.openxmlformats.org/officeDocument/2006/relationships/tags" Target="../tags/tag56.xml"/><Relationship Id="rId32" Type="http://schemas.openxmlformats.org/officeDocument/2006/relationships/tags" Target="../tags/tag55.xml"/><Relationship Id="rId31" Type="http://schemas.openxmlformats.org/officeDocument/2006/relationships/tags" Target="../tags/tag54.xml"/><Relationship Id="rId30" Type="http://schemas.openxmlformats.org/officeDocument/2006/relationships/tags" Target="../tags/tag53.xml"/><Relationship Id="rId3" Type="http://schemas.openxmlformats.org/officeDocument/2006/relationships/tags" Target="../tags/tag26.xml"/><Relationship Id="rId29" Type="http://schemas.openxmlformats.org/officeDocument/2006/relationships/tags" Target="../tags/tag52.xml"/><Relationship Id="rId28" Type="http://schemas.openxmlformats.org/officeDocument/2006/relationships/tags" Target="../tags/tag51.xml"/><Relationship Id="rId27" Type="http://schemas.openxmlformats.org/officeDocument/2006/relationships/tags" Target="../tags/tag50.xml"/><Relationship Id="rId26" Type="http://schemas.openxmlformats.org/officeDocument/2006/relationships/tags" Target="../tags/tag49.xml"/><Relationship Id="rId25" Type="http://schemas.openxmlformats.org/officeDocument/2006/relationships/tags" Target="../tags/tag48.xml"/><Relationship Id="rId24" Type="http://schemas.openxmlformats.org/officeDocument/2006/relationships/tags" Target="../tags/tag47.xml"/><Relationship Id="rId23" Type="http://schemas.openxmlformats.org/officeDocument/2006/relationships/tags" Target="../tags/tag46.xml"/><Relationship Id="rId22" Type="http://schemas.openxmlformats.org/officeDocument/2006/relationships/tags" Target="../tags/tag45.xml"/><Relationship Id="rId21" Type="http://schemas.openxmlformats.org/officeDocument/2006/relationships/tags" Target="../tags/tag44.xml"/><Relationship Id="rId20" Type="http://schemas.openxmlformats.org/officeDocument/2006/relationships/tags" Target="../tags/tag43.xml"/><Relationship Id="rId2" Type="http://schemas.openxmlformats.org/officeDocument/2006/relationships/tags" Target="../tags/tag25.xml"/><Relationship Id="rId19" Type="http://schemas.openxmlformats.org/officeDocument/2006/relationships/tags" Target="../tags/tag42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tiff"/><Relationship Id="rId8" Type="http://schemas.openxmlformats.org/officeDocument/2006/relationships/image" Target="../media/image8.tiff"/><Relationship Id="rId7" Type="http://schemas.openxmlformats.org/officeDocument/2006/relationships/image" Target="../media/image7.tiff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Relationship Id="rId3" Type="http://schemas.openxmlformats.org/officeDocument/2006/relationships/image" Target="../media/image3.tiff"/><Relationship Id="rId23" Type="http://schemas.openxmlformats.org/officeDocument/2006/relationships/notesSlide" Target="../notesSlides/notesSlide21.xml"/><Relationship Id="rId22" Type="http://schemas.openxmlformats.org/officeDocument/2006/relationships/slideLayout" Target="../slideLayouts/slideLayout14.xml"/><Relationship Id="rId21" Type="http://schemas.openxmlformats.org/officeDocument/2006/relationships/image" Target="../media/image21.tiff"/><Relationship Id="rId20" Type="http://schemas.openxmlformats.org/officeDocument/2006/relationships/image" Target="../media/image20.tiff"/><Relationship Id="rId2" Type="http://schemas.openxmlformats.org/officeDocument/2006/relationships/image" Target="../media/image2.tiff"/><Relationship Id="rId19" Type="http://schemas.openxmlformats.org/officeDocument/2006/relationships/image" Target="../media/image19.tiff"/><Relationship Id="rId18" Type="http://schemas.openxmlformats.org/officeDocument/2006/relationships/image" Target="../media/image18.tiff"/><Relationship Id="rId17" Type="http://schemas.openxmlformats.org/officeDocument/2006/relationships/image" Target="../media/image17.tiff"/><Relationship Id="rId16" Type="http://schemas.openxmlformats.org/officeDocument/2006/relationships/image" Target="../media/image16.tiff"/><Relationship Id="rId15" Type="http://schemas.openxmlformats.org/officeDocument/2006/relationships/image" Target="../media/image15.tiff"/><Relationship Id="rId14" Type="http://schemas.openxmlformats.org/officeDocument/2006/relationships/image" Target="../media/image14.tiff"/><Relationship Id="rId13" Type="http://schemas.openxmlformats.org/officeDocument/2006/relationships/image" Target="../media/image13.tiff"/><Relationship Id="rId12" Type="http://schemas.openxmlformats.org/officeDocument/2006/relationships/image" Target="../media/image12.tiff"/><Relationship Id="rId11" Type="http://schemas.openxmlformats.org/officeDocument/2006/relationships/image" Target="../media/image11.tiff"/><Relationship Id="rId10" Type="http://schemas.openxmlformats.org/officeDocument/2006/relationships/image" Target="../media/image10.tiff"/><Relationship Id="rId1" Type="http://schemas.openxmlformats.org/officeDocument/2006/relationships/image" Target="../media/image1.tiff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4.tiff"/><Relationship Id="rId1" Type="http://schemas.openxmlformats.org/officeDocument/2006/relationships/image" Target="../media/image13.tiff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2.tif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tiff"/><Relationship Id="rId8" Type="http://schemas.openxmlformats.org/officeDocument/2006/relationships/image" Target="../media/image30.tiff"/><Relationship Id="rId7" Type="http://schemas.openxmlformats.org/officeDocument/2006/relationships/image" Target="../media/image29.tiff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1" Type="http://schemas.openxmlformats.org/officeDocument/2006/relationships/notesSlide" Target="../notesSlides/notesSlide28.xml"/><Relationship Id="rId10" Type="http://schemas.openxmlformats.org/officeDocument/2006/relationships/slideLayout" Target="../slideLayouts/slideLayout17.xml"/><Relationship Id="rId1" Type="http://schemas.openxmlformats.org/officeDocument/2006/relationships/image" Target="../media/image23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3.tiff"/><Relationship Id="rId1" Type="http://schemas.openxmlformats.org/officeDocument/2006/relationships/image" Target="../media/image32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38.png"/><Relationship Id="rId2" Type="http://schemas.openxmlformats.org/officeDocument/2006/relationships/hyperlink" Target="https://www.ksyun.com/" TargetMode="External"/><Relationship Id="rId1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4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2526890" y="3659254"/>
            <a:ext cx="7138220" cy="589280"/>
          </a:xfrm>
        </p:spPr>
        <p:txBody>
          <a:bodyPr/>
          <a:lstStyle/>
          <a:p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金山云数据中台解决方案交流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86242" y="4555768"/>
            <a:ext cx="1088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2020/03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64" y="5497148"/>
            <a:ext cx="1646671" cy="5236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/>
          <p:nvPr/>
        </p:nvSpPr>
        <p:spPr>
          <a:xfrm>
            <a:off x="206670" y="162855"/>
            <a:ext cx="9803896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>
              <a:buClr>
                <a:srgbClr val="CC9900"/>
              </a:buClr>
              <a:buNone/>
            </a:pPr>
            <a:r>
              <a:rPr lang="zh-CN" altLang="en-US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数据服务层需要提供多种形式的数据服务</a:t>
            </a:r>
            <a:endParaRPr lang="zh-CN" altLang="en-US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箭头: 五边形 10"/>
          <p:cNvSpPr/>
          <p:nvPr/>
        </p:nvSpPr>
        <p:spPr>
          <a:xfrm>
            <a:off x="685383" y="1323838"/>
            <a:ext cx="1335314" cy="515598"/>
          </a:xfrm>
          <a:prstGeom prst="homePlate">
            <a:avLst>
              <a:gd name="adj" fmla="val 2792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数据库服务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58549" y="1323838"/>
            <a:ext cx="8598078" cy="515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将数据库直接开放给上层应用，由应用直接访问数据库的数据，例如：基于客户标签的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度视图应用。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箭头: 五边形 12"/>
          <p:cNvSpPr/>
          <p:nvPr/>
        </p:nvSpPr>
        <p:spPr>
          <a:xfrm>
            <a:off x="685383" y="1976640"/>
            <a:ext cx="1335314" cy="515598"/>
          </a:xfrm>
          <a:prstGeom prst="homePlate">
            <a:avLst>
              <a:gd name="adj" fmla="val 2792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批量数据接口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58549" y="1976640"/>
            <a:ext cx="8598078" cy="515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按照约定的格式，提供批量的明细数据服务，如：按照固定格式接口要求，提供的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EAST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报送所需的明细数据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箭头: 五边形 14"/>
          <p:cNvSpPr/>
          <p:nvPr/>
        </p:nvSpPr>
        <p:spPr>
          <a:xfrm>
            <a:off x="685383" y="2640328"/>
            <a:ext cx="1335314" cy="515598"/>
          </a:xfrm>
          <a:prstGeom prst="homePlate">
            <a:avLst>
              <a:gd name="adj" fmla="val 2792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实时数据接口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58549" y="2640328"/>
            <a:ext cx="8598078" cy="515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主要应用于提供少量的、高时效性的数据服务，例如：报表展现所需的指标数据，可提供实时数据接口获取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箭头: 五边形 16"/>
          <p:cNvSpPr/>
          <p:nvPr/>
        </p:nvSpPr>
        <p:spPr>
          <a:xfrm>
            <a:off x="685383" y="3304016"/>
            <a:ext cx="1335314" cy="515598"/>
          </a:xfrm>
          <a:prstGeom prst="homePlate">
            <a:avLst>
              <a:gd name="adj" fmla="val 2792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计算引擎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58549" y="3304016"/>
            <a:ext cx="8598078" cy="515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提供专业的、需要复杂加工计算的数据服务，如：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RWA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的计算引擎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箭头: 五边形 18"/>
          <p:cNvSpPr/>
          <p:nvPr/>
        </p:nvSpPr>
        <p:spPr>
          <a:xfrm>
            <a:off x="685383" y="3967704"/>
            <a:ext cx="1335314" cy="515598"/>
          </a:xfrm>
          <a:prstGeom prst="homePlate">
            <a:avLst>
              <a:gd name="adj" fmla="val 2792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敏捷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58549" y="3967704"/>
            <a:ext cx="8598078" cy="515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可根据用户需求，基于统一的基础数据，提供灵活的、拖拽式的报表服务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箭头: 五边形 20"/>
          <p:cNvSpPr/>
          <p:nvPr/>
        </p:nvSpPr>
        <p:spPr>
          <a:xfrm>
            <a:off x="685383" y="4631392"/>
            <a:ext cx="1335314" cy="515598"/>
          </a:xfrm>
          <a:prstGeom prst="homePlate">
            <a:avLst>
              <a:gd name="adj" fmla="val 2792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灵活查询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58549" y="4631392"/>
            <a:ext cx="8598078" cy="515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开放基于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的数据查询界面，为用户提供全部数据的灵活查询服务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箭头: 五边形 22"/>
          <p:cNvSpPr/>
          <p:nvPr/>
        </p:nvSpPr>
        <p:spPr>
          <a:xfrm>
            <a:off x="685383" y="5295080"/>
            <a:ext cx="1335314" cy="515598"/>
          </a:xfrm>
          <a:prstGeom prst="homePlate">
            <a:avLst>
              <a:gd name="adj" fmla="val 2792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算法模型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258549" y="5295080"/>
            <a:ext cx="8598078" cy="515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将训练好的模型包装成服务，为中台用户提供模型服务，如提供客户分级模型能力，划分客户等级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2769" y="1591232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一、什么是数据中台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0554" y="1723997"/>
            <a:ext cx="3680628" cy="769342"/>
          </a:xfrm>
          <a:prstGeom prst="rect">
            <a:avLst/>
          </a:prstGeom>
        </p:spPr>
        <p:txBody>
          <a:bodyPr wrap="square" lIns="91344" tIns="45671" rIns="91344" bIns="45671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zh-CN" altLang="en-US" sz="4400" b="0" dirty="0">
                <a:solidFill>
                  <a:srgbClr val="006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目录</a:t>
            </a:r>
            <a:endParaRPr lang="zh-CN" altLang="en-US" sz="4400" b="0" dirty="0">
              <a:solidFill>
                <a:srgbClr val="006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0550" y="2355203"/>
            <a:ext cx="3649573" cy="769342"/>
          </a:xfrm>
          <a:prstGeom prst="rect">
            <a:avLst/>
          </a:prstGeom>
        </p:spPr>
        <p:txBody>
          <a:bodyPr wrap="square" lIns="91344" tIns="45671" rIns="91344" bIns="45671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zh-CN" sz="4400" b="0" dirty="0">
                <a:solidFill>
                  <a:srgbClr val="006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400" b="0" dirty="0">
              <a:solidFill>
                <a:srgbClr val="006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96923" y="692867"/>
            <a:ext cx="104259" cy="5563454"/>
            <a:chOff x="4849786" y="1943100"/>
            <a:chExt cx="65114" cy="3360420"/>
          </a:xfrm>
        </p:grpSpPr>
        <p:sp>
          <p:nvSpPr>
            <p:cNvPr id="7" name="矩形 6"/>
            <p:cNvSpPr/>
            <p:nvPr/>
          </p:nvSpPr>
          <p:spPr>
            <a:xfrm>
              <a:off x="4849786" y="1944547"/>
              <a:ext cx="45719" cy="33566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endParaRPr lang="zh-CN" altLang="en-US" sz="1800" b="0" baseline="-250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914900" y="1943100"/>
              <a:ext cx="0" cy="3360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4642769" y="2497371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二、数据中台建设需求与痛点</a:t>
            </a:r>
            <a:endParaRPr lang="en-US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4642769" y="3403510"/>
            <a:ext cx="4593996" cy="487362"/>
          </a:xfrm>
          <a:prstGeom prst="rect">
            <a:avLst/>
          </a:prstGeom>
          <a:solidFill>
            <a:srgbClr val="5B9BD5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三、金山云数据中台解决方案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642769" y="4309649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四、数据交换平台</a:t>
            </a:r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4642769" y="5206530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en-US" sz="1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历史数据查询</a:t>
            </a:r>
            <a:endParaRPr lang="en-US" altLang="zh-CN" sz="1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409866" y="1393360"/>
            <a:ext cx="11232000" cy="8545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5191CD"/>
            </a:solidFill>
            <a:prstDash val="dashDot"/>
          </a:ln>
          <a:effectLst/>
        </p:spPr>
        <p:txBody>
          <a:bodyPr vert="horz" rtlCol="0" anchor="t" anchorCtr="1"/>
          <a:lstStyle/>
          <a:p>
            <a:pPr algn="ctr" defTabSz="576580"/>
            <a:r>
              <a:rPr lang="zh-CN" altLang="en-US" sz="1400" b="1" kern="0" dirty="0">
                <a:solidFill>
                  <a:srgbClr val="59595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数据服务（</a:t>
            </a:r>
            <a:r>
              <a:rPr lang="en-US" altLang="zh-CN" sz="1400" b="1" kern="0" dirty="0">
                <a:solidFill>
                  <a:srgbClr val="59595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 Service)</a:t>
            </a:r>
            <a:endParaRPr lang="en-US" altLang="zh-CN" sz="1400" b="1" kern="0" dirty="0">
              <a:solidFill>
                <a:srgbClr val="595959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20"/>
          <p:cNvSpPr/>
          <p:nvPr/>
        </p:nvSpPr>
        <p:spPr bwMode="auto">
          <a:xfrm>
            <a:off x="10303549" y="1963093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365731" y="2324408"/>
            <a:ext cx="7289559" cy="1377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5191CD"/>
            </a:solidFill>
            <a:prstDash val="dashDot"/>
          </a:ln>
          <a:effectLst/>
        </p:spPr>
        <p:txBody>
          <a:bodyPr vert="horz" rtlCol="0" anchor="ctr" anchorCtr="0"/>
          <a:lstStyle/>
          <a:p>
            <a:pPr defTabSz="576580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萃取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76580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76580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标题 1"/>
          <p:cNvSpPr txBox="1"/>
          <p:nvPr/>
        </p:nvSpPr>
        <p:spPr>
          <a:xfrm>
            <a:off x="206670" y="162855"/>
            <a:ext cx="9451029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hangingPunct="1">
              <a:lnSpc>
                <a:spcPct val="90000"/>
              </a:lnSpc>
              <a:buSzTx/>
              <a:buNone/>
              <a:defRPr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银行业数据中台整体架构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9867" y="2324408"/>
            <a:ext cx="1872000" cy="3675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5191CD"/>
            </a:solidFill>
            <a:prstDash val="dashDot"/>
          </a:ln>
          <a:effectLst/>
        </p:spPr>
        <p:txBody>
          <a:bodyPr vert="horz" tIns="108000" rtlCol="0" anchor="t" anchorCtr="1"/>
          <a:lstStyle/>
          <a:p>
            <a:pPr defTabSz="576580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数据资产管理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9867" y="2723607"/>
            <a:ext cx="1512000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 anchorCtr="1"/>
          <a:lstStyle/>
          <a:p>
            <a:pPr algn="ctr" defTabSz="57658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数据资产地图</a:t>
            </a: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9867" y="3386118"/>
            <a:ext cx="1512000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 anchorCtr="1"/>
          <a:lstStyle/>
          <a:p>
            <a:pPr algn="ctr" defTabSz="57658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数据资产分析</a:t>
            </a: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9867" y="4048629"/>
            <a:ext cx="1512000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 anchorCtr="1"/>
          <a:lstStyle/>
          <a:p>
            <a:pPr algn="ctr" defTabSz="57658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数据资产管理</a:t>
            </a: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89867" y="4711140"/>
            <a:ext cx="1512000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 anchorCtr="1"/>
          <a:lstStyle/>
          <a:p>
            <a:pPr algn="ctr" defTabSz="57658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数据资产应用</a:t>
            </a: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9867" y="5373653"/>
            <a:ext cx="1512000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 anchorCtr="1"/>
          <a:lstStyle/>
          <a:p>
            <a:pPr algn="ctr" defTabSz="57658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数据资产运营</a:t>
            </a: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03549" y="6080073"/>
            <a:ext cx="11232000" cy="50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5191CD"/>
            </a:solidFill>
            <a:prstDash val="dashDot"/>
          </a:ln>
          <a:effectLst/>
        </p:spPr>
        <p:txBody>
          <a:bodyPr vert="horz" rtlCol="0" anchor="ctr" anchorCtr="0"/>
          <a:lstStyle/>
          <a:p>
            <a:pPr defTabSz="576580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基础平台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51217" y="6152073"/>
            <a:ext cx="129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离线</a:t>
            </a:r>
            <a:r>
              <a:rPr lang="en-US" altLang="zh-CN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/</a:t>
            </a: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实时计算平台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353995" y="6152073"/>
            <a:ext cx="129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存储</a:t>
            </a:r>
            <a:r>
              <a:rPr lang="en-US" altLang="zh-CN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(</a:t>
            </a: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对象</a:t>
            </a:r>
            <a:r>
              <a:rPr lang="en-US" altLang="zh-CN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/</a:t>
            </a: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文件</a:t>
            </a:r>
            <a:r>
              <a:rPr lang="en-US" altLang="zh-CN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/…)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763549" y="2325098"/>
            <a:ext cx="1872000" cy="3674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5191CD"/>
            </a:solidFill>
            <a:prstDash val="dashDot"/>
          </a:ln>
          <a:effectLst/>
        </p:spPr>
        <p:txBody>
          <a:bodyPr vert="horz" tIns="108000" rtlCol="0" anchor="t" anchorCtr="1"/>
          <a:lstStyle/>
          <a:p>
            <a:pPr defTabSz="576580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中台建设管理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9943549" y="3813797"/>
            <a:ext cx="1512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 anchorCtr="1"/>
          <a:lstStyle/>
          <a:p>
            <a:pPr algn="ctr" defTabSz="57658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敏捷开发</a:t>
            </a: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9943549" y="3268702"/>
            <a:ext cx="1512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 anchorCtr="1"/>
          <a:lstStyle/>
          <a:p>
            <a:pPr algn="ctr" defTabSz="57658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9943549" y="2723607"/>
            <a:ext cx="1512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 anchorCtr="1"/>
          <a:lstStyle/>
          <a:p>
            <a:pPr algn="ctr" defTabSz="57658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需求管理</a:t>
            </a: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9943549" y="4358892"/>
            <a:ext cx="1512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 anchorCtr="1"/>
          <a:lstStyle/>
          <a:p>
            <a:pPr algn="ctr" defTabSz="576580"/>
            <a:r>
              <a:rPr lang="en-US" altLang="zh-CN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DevOps</a:t>
            </a: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9943549" y="4903987"/>
            <a:ext cx="1512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 anchorCtr="1"/>
          <a:lstStyle/>
          <a:p>
            <a:pPr algn="ctr" defTabSz="576580"/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运营管理</a:t>
            </a:r>
            <a:endParaRPr lang="zh-CN" altLang="en-US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9943549" y="5449084"/>
            <a:ext cx="1512000" cy="43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 anchorCtr="1"/>
          <a:lstStyle/>
          <a:p>
            <a:pPr algn="ctr" defTabSz="576580"/>
            <a:r>
              <a:rPr lang="en-US" altLang="zh-CN" sz="1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365731" y="5269066"/>
            <a:ext cx="7289559" cy="720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5191CD"/>
            </a:solidFill>
            <a:prstDash val="dashDot"/>
          </a:ln>
          <a:effectLst/>
        </p:spPr>
        <p:txBody>
          <a:bodyPr vert="horz" rtlCol="0" anchor="ctr" anchorCtr="0"/>
          <a:lstStyle/>
          <a:p>
            <a:pPr defTabSz="576580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垂直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76580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76580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355929" y="3779904"/>
            <a:ext cx="7289559" cy="1391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5191CD"/>
            </a:solidFill>
            <a:prstDash val="dashDot"/>
          </a:ln>
          <a:effectLst/>
        </p:spPr>
        <p:txBody>
          <a:bodyPr vert="horz" rtlCol="0" anchor="ctr" anchorCtr="0"/>
          <a:lstStyle/>
          <a:p>
            <a:pPr defTabSz="576580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公共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76580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76580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: 圆角 35"/>
          <p:cNvSpPr/>
          <p:nvPr/>
        </p:nvSpPr>
        <p:spPr>
          <a:xfrm>
            <a:off x="2972814" y="3890226"/>
            <a:ext cx="6533484" cy="3600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5191CD"/>
            </a:solidFill>
            <a:prstDash val="solid"/>
          </a:ln>
          <a:effectLst/>
        </p:spPr>
        <p:txBody>
          <a:bodyPr vert="horz" rtlCol="0" anchor="ctr" anchorCtr="1"/>
          <a:lstStyle/>
          <a:p>
            <a:pPr defTabSz="576580"/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以面向主题的三范式数据建模为中心，形成中台的基础数据体系（</a:t>
            </a:r>
            <a:r>
              <a:rPr lang="en-US" altLang="zh-CN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 Data</a:t>
            </a:r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体系）</a:t>
            </a:r>
            <a:endParaRPr lang="zh-CN" altLang="en-US" sz="12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Rectangle 2"/>
          <p:cNvSpPr/>
          <p:nvPr/>
        </p:nvSpPr>
        <p:spPr bwMode="auto">
          <a:xfrm>
            <a:off x="3633996" y="3340669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统一客户信息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0" name="Rectangle 121"/>
          <p:cNvSpPr/>
          <p:nvPr/>
        </p:nvSpPr>
        <p:spPr bwMode="auto">
          <a:xfrm>
            <a:off x="2972813" y="4753034"/>
            <a:ext cx="1152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内部组织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1" name="Rectangle 122"/>
          <p:cNvSpPr/>
          <p:nvPr/>
        </p:nvSpPr>
        <p:spPr bwMode="auto">
          <a:xfrm>
            <a:off x="4318184" y="4753034"/>
            <a:ext cx="1152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协议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2" name="Rectangle 123"/>
          <p:cNvSpPr/>
          <p:nvPr/>
        </p:nvSpPr>
        <p:spPr bwMode="auto">
          <a:xfrm>
            <a:off x="5663555" y="4753034"/>
            <a:ext cx="1152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事件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3" name="Rectangle 7"/>
          <p:cNvSpPr/>
          <p:nvPr/>
        </p:nvSpPr>
        <p:spPr bwMode="auto">
          <a:xfrm>
            <a:off x="7008926" y="4753034"/>
            <a:ext cx="1152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营销活动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14" name="Rectangle 8"/>
          <p:cNvSpPr/>
          <p:nvPr/>
        </p:nvSpPr>
        <p:spPr bwMode="auto">
          <a:xfrm>
            <a:off x="8354297" y="4753034"/>
            <a:ext cx="1152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地理位置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6" name="Rectangle 11"/>
          <p:cNvSpPr/>
          <p:nvPr/>
        </p:nvSpPr>
        <p:spPr bwMode="auto">
          <a:xfrm>
            <a:off x="2972813" y="4318914"/>
            <a:ext cx="1152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当事人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7" name="Rectangle 12"/>
          <p:cNvSpPr/>
          <p:nvPr/>
        </p:nvSpPr>
        <p:spPr bwMode="auto">
          <a:xfrm>
            <a:off x="4318184" y="4318914"/>
            <a:ext cx="1152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资产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8" name="Rectangle 13"/>
          <p:cNvSpPr/>
          <p:nvPr/>
        </p:nvSpPr>
        <p:spPr bwMode="auto">
          <a:xfrm>
            <a:off x="5663555" y="4318914"/>
            <a:ext cx="1152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产品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9" name="Rectangle 14"/>
          <p:cNvSpPr/>
          <p:nvPr/>
        </p:nvSpPr>
        <p:spPr bwMode="auto">
          <a:xfrm>
            <a:off x="7008926" y="4318914"/>
            <a:ext cx="1152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渠道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00" name="Rectangle 15"/>
          <p:cNvSpPr/>
          <p:nvPr/>
        </p:nvSpPr>
        <p:spPr bwMode="auto">
          <a:xfrm>
            <a:off x="8354297" y="4318914"/>
            <a:ext cx="1152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财务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3" name="Rectangle 11"/>
          <p:cNvSpPr/>
          <p:nvPr/>
        </p:nvSpPr>
        <p:spPr bwMode="auto">
          <a:xfrm>
            <a:off x="3514129" y="5449084"/>
            <a:ext cx="57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核心</a:t>
            </a:r>
            <a:endParaRPr lang="en-US" altLang="zh-CN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6" name="Rectangle 14"/>
          <p:cNvSpPr/>
          <p:nvPr/>
        </p:nvSpPr>
        <p:spPr bwMode="auto">
          <a:xfrm>
            <a:off x="5435180" y="5449084"/>
            <a:ext cx="57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国结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8" name="Rectangle 15"/>
          <p:cNvSpPr/>
          <p:nvPr/>
        </p:nvSpPr>
        <p:spPr bwMode="auto">
          <a:xfrm>
            <a:off x="7362517" y="5449148"/>
            <a:ext cx="57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司法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9" name="Rectangle 15"/>
          <p:cNvSpPr/>
          <p:nvPr/>
        </p:nvSpPr>
        <p:spPr bwMode="auto">
          <a:xfrm>
            <a:off x="8095130" y="5449084"/>
            <a:ext cx="57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税务</a:t>
            </a:r>
            <a:endParaRPr lang="en-US" altLang="zh-CN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2" name="Rectangle 6"/>
          <p:cNvSpPr/>
          <p:nvPr/>
        </p:nvSpPr>
        <p:spPr bwMode="auto">
          <a:xfrm>
            <a:off x="4850072" y="3340669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统一账户信息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4" name="Rectangle 2"/>
          <p:cNvSpPr/>
          <p:nvPr/>
        </p:nvSpPr>
        <p:spPr bwMode="auto">
          <a:xfrm>
            <a:off x="8498298" y="3340669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……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409865" y="618023"/>
            <a:ext cx="11225683" cy="6904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rgbClr val="5191CD"/>
            </a:solidFill>
            <a:prstDash val="dashDot"/>
          </a:ln>
          <a:effectLst/>
        </p:spPr>
        <p:txBody>
          <a:bodyPr vert="horz" rtlCol="0" anchor="t" anchorCtr="0"/>
          <a:lstStyle/>
          <a:p>
            <a:pPr algn="ctr" defTabSz="576580"/>
            <a:r>
              <a:rPr lang="zh-CN" altLang="en-US" sz="1400" b="1" kern="0" dirty="0">
                <a:solidFill>
                  <a:srgbClr val="59595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数据应用</a:t>
            </a:r>
            <a:endParaRPr lang="en-US" altLang="zh-CN" sz="1400" b="1" kern="0" dirty="0">
              <a:solidFill>
                <a:srgbClr val="595959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120"/>
          <p:cNvSpPr/>
          <p:nvPr/>
        </p:nvSpPr>
        <p:spPr bwMode="auto">
          <a:xfrm>
            <a:off x="1750606" y="196922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数据库服务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5"/>
          <p:cNvSpPr/>
          <p:nvPr/>
        </p:nvSpPr>
        <p:spPr bwMode="auto">
          <a:xfrm>
            <a:off x="4154479" y="5449084"/>
            <a:ext cx="57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信贷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72813" y="5377084"/>
            <a:ext cx="3751623" cy="504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6580"/>
            <a:r>
              <a:rPr lang="zh-CN" altLang="zh-CN" sz="1200" kern="0" dirty="0">
                <a:solidFill>
                  <a:srgbClr val="59595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</a:t>
            </a:r>
            <a:endParaRPr lang="zh-CN" altLang="zh-CN" sz="1200" kern="0" dirty="0">
              <a:solidFill>
                <a:srgbClr val="595959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76580"/>
            <a:r>
              <a:rPr lang="zh-CN" altLang="zh-CN" sz="1200" kern="0" dirty="0">
                <a:solidFill>
                  <a:srgbClr val="59595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zh-CN" sz="1200" kern="0" dirty="0">
              <a:solidFill>
                <a:srgbClr val="595959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14"/>
          <p:cNvSpPr/>
          <p:nvPr/>
        </p:nvSpPr>
        <p:spPr bwMode="auto">
          <a:xfrm>
            <a:off x="6075531" y="5449084"/>
            <a:ext cx="57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…</a:t>
            </a:r>
            <a:endParaRPr lang="en-US" altLang="zh-CN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23112" y="5377084"/>
            <a:ext cx="2683185" cy="5040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6580"/>
            <a:r>
              <a:rPr lang="zh-CN" altLang="zh-CN" sz="1200" kern="0" dirty="0">
                <a:solidFill>
                  <a:srgbClr val="59595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</a:t>
            </a:r>
            <a:endParaRPr lang="en-US" altLang="zh-CN" sz="1200" kern="0" dirty="0">
              <a:solidFill>
                <a:srgbClr val="595959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576580"/>
            <a:r>
              <a:rPr lang="zh-CN" altLang="zh-CN" sz="1200" kern="0" dirty="0">
                <a:solidFill>
                  <a:srgbClr val="595959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zh-CN" sz="1200" kern="0" dirty="0">
              <a:solidFill>
                <a:srgbClr val="595959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14"/>
          <p:cNvSpPr/>
          <p:nvPr/>
        </p:nvSpPr>
        <p:spPr bwMode="auto">
          <a:xfrm>
            <a:off x="8827743" y="5445653"/>
            <a:ext cx="57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…</a:t>
            </a:r>
            <a:endParaRPr lang="en-US" altLang="zh-CN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7" name="Rectangle 120"/>
          <p:cNvSpPr/>
          <p:nvPr/>
        </p:nvSpPr>
        <p:spPr bwMode="auto">
          <a:xfrm>
            <a:off x="2972455" y="196922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批量数据接口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120"/>
          <p:cNvSpPr/>
          <p:nvPr/>
        </p:nvSpPr>
        <p:spPr bwMode="auto">
          <a:xfrm>
            <a:off x="4194304" y="196922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实时数据接口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ectangle 120"/>
          <p:cNvSpPr/>
          <p:nvPr/>
        </p:nvSpPr>
        <p:spPr bwMode="auto">
          <a:xfrm>
            <a:off x="5416153" y="196922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计算引擎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120"/>
          <p:cNvSpPr/>
          <p:nvPr/>
        </p:nvSpPr>
        <p:spPr bwMode="auto">
          <a:xfrm>
            <a:off x="6638002" y="196922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敏捷</a:t>
            </a:r>
            <a:r>
              <a:rPr lang="en-US" altLang="zh-CN" sz="120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endParaRPr lang="en-US" altLang="zh-CN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120"/>
          <p:cNvSpPr/>
          <p:nvPr/>
        </p:nvSpPr>
        <p:spPr bwMode="auto">
          <a:xfrm>
            <a:off x="9081700" y="196922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算法模型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120"/>
          <p:cNvSpPr/>
          <p:nvPr/>
        </p:nvSpPr>
        <p:spPr bwMode="auto">
          <a:xfrm>
            <a:off x="7859851" y="196922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灵活查询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120"/>
          <p:cNvSpPr/>
          <p:nvPr/>
        </p:nvSpPr>
        <p:spPr bwMode="auto">
          <a:xfrm>
            <a:off x="589867" y="908996"/>
            <a:ext cx="1296000" cy="3600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客户与市场管理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ectangle 120"/>
          <p:cNvSpPr/>
          <p:nvPr/>
        </p:nvSpPr>
        <p:spPr bwMode="auto">
          <a:xfrm>
            <a:off x="2184814" y="908996"/>
            <a:ext cx="1296000" cy="3600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销售与渠道管理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120"/>
          <p:cNvSpPr/>
          <p:nvPr/>
        </p:nvSpPr>
        <p:spPr bwMode="auto">
          <a:xfrm>
            <a:off x="3779761" y="908996"/>
            <a:ext cx="1296000" cy="3600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产品与定价管理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120"/>
          <p:cNvSpPr/>
          <p:nvPr/>
        </p:nvSpPr>
        <p:spPr bwMode="auto">
          <a:xfrm>
            <a:off x="5374708" y="908996"/>
            <a:ext cx="1296000" cy="3600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运营与绩效管理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120"/>
          <p:cNvSpPr/>
          <p:nvPr/>
        </p:nvSpPr>
        <p:spPr bwMode="auto">
          <a:xfrm>
            <a:off x="6969655" y="908996"/>
            <a:ext cx="1296000" cy="3600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财务管理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120"/>
          <p:cNvSpPr/>
          <p:nvPr/>
        </p:nvSpPr>
        <p:spPr bwMode="auto">
          <a:xfrm>
            <a:off x="8564602" y="908996"/>
            <a:ext cx="1296000" cy="3600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风险管理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Rectangle 120"/>
          <p:cNvSpPr/>
          <p:nvPr/>
        </p:nvSpPr>
        <p:spPr bwMode="auto">
          <a:xfrm>
            <a:off x="10159549" y="908996"/>
            <a:ext cx="1296000" cy="3600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902606" y="6152073"/>
            <a:ext cx="129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图计算平台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805384" y="6152073"/>
            <a:ext cx="129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AI</a:t>
            </a: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平台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256773" y="6152073"/>
            <a:ext cx="129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数据采集平台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87" name="Rectangle 15"/>
          <p:cNvSpPr/>
          <p:nvPr/>
        </p:nvSpPr>
        <p:spPr bwMode="auto">
          <a:xfrm>
            <a:off x="4794829" y="5445653"/>
            <a:ext cx="57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票据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0159549" y="6152073"/>
            <a:ext cx="129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容器云平台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8708162" y="6152073"/>
            <a:ext cx="1296000" cy="36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统一调度平台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01" name="Rectangle 6"/>
          <p:cNvSpPr/>
          <p:nvPr/>
        </p:nvSpPr>
        <p:spPr bwMode="auto">
          <a:xfrm>
            <a:off x="6066148" y="3340669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统一渠道信息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02" name="Rectangle 6"/>
          <p:cNvSpPr/>
          <p:nvPr/>
        </p:nvSpPr>
        <p:spPr bwMode="auto">
          <a:xfrm>
            <a:off x="7282224" y="3340669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统一机构信息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9867" y="1963093"/>
            <a:ext cx="800219" cy="216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服务形式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Rectangle 120"/>
          <p:cNvSpPr/>
          <p:nvPr/>
        </p:nvSpPr>
        <p:spPr bwMode="auto">
          <a:xfrm>
            <a:off x="10303549" y="1678883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Rectangle 120"/>
          <p:cNvSpPr/>
          <p:nvPr/>
        </p:nvSpPr>
        <p:spPr bwMode="auto">
          <a:xfrm>
            <a:off x="1750606" y="168501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en-US" altLang="zh-CN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度视图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Rectangle 120"/>
          <p:cNvSpPr/>
          <p:nvPr/>
        </p:nvSpPr>
        <p:spPr bwMode="auto">
          <a:xfrm>
            <a:off x="2972455" y="168501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EAST</a:t>
            </a: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报送模板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Rectangle 120"/>
          <p:cNvSpPr/>
          <p:nvPr/>
        </p:nvSpPr>
        <p:spPr bwMode="auto">
          <a:xfrm>
            <a:off x="4194304" y="168501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固定报表模板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Rectangle 120"/>
          <p:cNvSpPr/>
          <p:nvPr/>
        </p:nvSpPr>
        <p:spPr bwMode="auto">
          <a:xfrm>
            <a:off x="5416153" y="168501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RWA</a:t>
            </a: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统计模板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Rectangle 120"/>
          <p:cNvSpPr/>
          <p:nvPr/>
        </p:nvSpPr>
        <p:spPr bwMode="auto">
          <a:xfrm>
            <a:off x="6638002" y="168501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N/A</a:t>
            </a:r>
            <a:endParaRPr lang="en-US" altLang="zh-CN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Rectangle 120"/>
          <p:cNvSpPr/>
          <p:nvPr/>
        </p:nvSpPr>
        <p:spPr bwMode="auto">
          <a:xfrm>
            <a:off x="9081700" y="168501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客户分级模型</a:t>
            </a:r>
            <a:endParaRPr lang="zh-CN" altLang="en-US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Rectangle 120"/>
          <p:cNvSpPr/>
          <p:nvPr/>
        </p:nvSpPr>
        <p:spPr bwMode="auto">
          <a:xfrm>
            <a:off x="7859851" y="1685015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N/A</a:t>
            </a:r>
            <a:endParaRPr lang="en-US" altLang="zh-CN" sz="1200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589867" y="1678883"/>
            <a:ext cx="800219" cy="216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服务模板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2907565" y="3340669"/>
            <a:ext cx="800219" cy="216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Rectangle 2"/>
          <p:cNvSpPr/>
          <p:nvPr/>
        </p:nvSpPr>
        <p:spPr bwMode="auto">
          <a:xfrm>
            <a:off x="3633996" y="2736821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客户指标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20" name="Rectangle 6"/>
          <p:cNvSpPr/>
          <p:nvPr/>
        </p:nvSpPr>
        <p:spPr bwMode="auto">
          <a:xfrm>
            <a:off x="4850072" y="2736821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绩效指标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23" name="Rectangle 2"/>
          <p:cNvSpPr/>
          <p:nvPr/>
        </p:nvSpPr>
        <p:spPr bwMode="auto">
          <a:xfrm>
            <a:off x="8498298" y="2736821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……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3" name="Rectangle 6"/>
          <p:cNvSpPr/>
          <p:nvPr/>
        </p:nvSpPr>
        <p:spPr bwMode="auto">
          <a:xfrm>
            <a:off x="6066148" y="2736821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财务指标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4" name="Rectangle 6"/>
          <p:cNvSpPr/>
          <p:nvPr/>
        </p:nvSpPr>
        <p:spPr bwMode="auto">
          <a:xfrm>
            <a:off x="7282224" y="2736821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风险指标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2907565" y="2736821"/>
            <a:ext cx="800219" cy="216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指标中心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Rectangle 2"/>
          <p:cNvSpPr/>
          <p:nvPr/>
        </p:nvSpPr>
        <p:spPr bwMode="auto">
          <a:xfrm>
            <a:off x="3633996" y="2443594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客户标签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7" name="Rectangle 6"/>
          <p:cNvSpPr/>
          <p:nvPr/>
        </p:nvSpPr>
        <p:spPr bwMode="auto">
          <a:xfrm>
            <a:off x="4850072" y="2443594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员工标签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8" name="Rectangle 2"/>
          <p:cNvSpPr/>
          <p:nvPr/>
        </p:nvSpPr>
        <p:spPr bwMode="auto">
          <a:xfrm>
            <a:off x="8498298" y="2443594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……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39" name="Rectangle 6"/>
          <p:cNvSpPr/>
          <p:nvPr/>
        </p:nvSpPr>
        <p:spPr bwMode="auto">
          <a:xfrm>
            <a:off x="6066148" y="2443594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产品标签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40" name="Rectangle 6"/>
          <p:cNvSpPr/>
          <p:nvPr/>
        </p:nvSpPr>
        <p:spPr bwMode="auto">
          <a:xfrm>
            <a:off x="7282224" y="2443594"/>
            <a:ext cx="1008000" cy="216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45718" rIns="0" bIns="45718" numCol="1" rtlCol="0" anchor="ctr" anchorCtr="0" compatLnSpc="1"/>
          <a:lstStyle/>
          <a:p>
            <a:pPr algn="ctr" defTabSz="75311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风险标签</a:t>
            </a:r>
            <a:endParaRPr lang="zh-CN" altLang="en-US" sz="1200" b="1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2907565" y="2443594"/>
            <a:ext cx="800219" cy="216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标签中心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矩形: 圆角 36"/>
          <p:cNvSpPr/>
          <p:nvPr/>
        </p:nvSpPr>
        <p:spPr>
          <a:xfrm>
            <a:off x="2972813" y="3037591"/>
            <a:ext cx="6533483" cy="2160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5191CD"/>
            </a:solidFill>
            <a:prstDash val="solid"/>
          </a:ln>
          <a:effectLst/>
        </p:spPr>
        <p:txBody>
          <a:bodyPr vert="horz" rtlCol="0" anchor="ctr" anchorCtr="1"/>
          <a:lstStyle/>
          <a:p>
            <a:pPr defTabSz="576580"/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面向业务应用的公共信息整合与统一（</a:t>
            </a:r>
            <a:r>
              <a:rPr lang="en-US" altLang="zh-CN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One ID</a:t>
            </a:r>
            <a:r>
              <a:rPr lang="zh-CN" altLang="en-US" sz="1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体系）</a:t>
            </a:r>
            <a:endParaRPr lang="zh-CN" altLang="en-US" sz="12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01816" y="218501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en-US" altLang="zh-CN" sz="1400" dirty="0"/>
          </a:p>
        </p:txBody>
      </p:sp>
      <p:sp>
        <p:nvSpPr>
          <p:cNvPr id="3" name="椭圆 2"/>
          <p:cNvSpPr/>
          <p:nvPr/>
        </p:nvSpPr>
        <p:spPr>
          <a:xfrm>
            <a:off x="301816" y="5999462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en-US" altLang="zh-CN" sz="1400" dirty="0"/>
          </a:p>
        </p:txBody>
      </p:sp>
      <p:sp>
        <p:nvSpPr>
          <p:cNvPr id="6" name="椭圆 5"/>
          <p:cNvSpPr/>
          <p:nvPr/>
        </p:nvSpPr>
        <p:spPr>
          <a:xfrm>
            <a:off x="9716326" y="218501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3</a:t>
            </a:r>
            <a:endParaRPr lang="en-US" altLang="zh-CN" sz="1400" dirty="0"/>
          </a:p>
        </p:txBody>
      </p:sp>
      <p:sp>
        <p:nvSpPr>
          <p:cNvPr id="7" name="椭圆 6"/>
          <p:cNvSpPr/>
          <p:nvPr/>
        </p:nvSpPr>
        <p:spPr>
          <a:xfrm>
            <a:off x="2185226" y="5113002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4</a:t>
            </a:r>
            <a:endParaRPr lang="en-US" altLang="zh-CN" sz="1400" dirty="0"/>
          </a:p>
        </p:txBody>
      </p:sp>
      <p:sp>
        <p:nvSpPr>
          <p:cNvPr id="8" name="椭圆 7"/>
          <p:cNvSpPr/>
          <p:nvPr/>
        </p:nvSpPr>
        <p:spPr>
          <a:xfrm>
            <a:off x="2182686" y="3700762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5</a:t>
            </a:r>
            <a:endParaRPr lang="en-US" altLang="zh-CN" sz="1400" dirty="0"/>
          </a:p>
        </p:txBody>
      </p:sp>
      <p:sp>
        <p:nvSpPr>
          <p:cNvPr id="9" name="椭圆 8"/>
          <p:cNvSpPr/>
          <p:nvPr/>
        </p:nvSpPr>
        <p:spPr>
          <a:xfrm>
            <a:off x="2185226" y="218501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6</a:t>
            </a:r>
            <a:endParaRPr lang="en-US" altLang="zh-CN" sz="1400" dirty="0"/>
          </a:p>
        </p:txBody>
      </p:sp>
      <p:sp>
        <p:nvSpPr>
          <p:cNvPr id="11" name="椭圆 10"/>
          <p:cNvSpPr/>
          <p:nvPr/>
        </p:nvSpPr>
        <p:spPr>
          <a:xfrm>
            <a:off x="301816" y="1268712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7</a:t>
            </a:r>
            <a:endParaRPr lang="en-US" altLang="zh-CN" sz="1400" dirty="0"/>
          </a:p>
        </p:txBody>
      </p:sp>
      <p:sp>
        <p:nvSpPr>
          <p:cNvPr id="104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180000" y="180000"/>
            <a:ext cx="9451029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金山云数据中台产品支撑体系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0" y="656851"/>
            <a:ext cx="12077174" cy="377375"/>
          </a:xfrm>
          <a:prstGeom prst="rect">
            <a:avLst/>
          </a:prstGeom>
        </p:spPr>
        <p:txBody>
          <a:bodyPr wrap="square" lIns="91405" tIns="45702" rIns="91405" bIns="45702">
            <a:sp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围绕数据全生命周期管理，构建平台级十大能力，助力构建企业级数据中台，提供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数据汇集存储、价值挖掘、资产管理、能力供给等一站式用户体验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 bwMode="auto">
          <a:xfrm>
            <a:off x="1727724" y="2742536"/>
            <a:ext cx="8796596" cy="8195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1889" tIns="60944" rIns="121889" bIns="60944"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数据资产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管理平台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210640" y="1671062"/>
            <a:ext cx="1440000" cy="49867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889" tIns="60944" rIns="121889" bIns="60944" rtlCol="0" anchor="ctr"/>
          <a:lstStyle/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8.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运维中心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274388" y="2054134"/>
            <a:ext cx="1312504" cy="22001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889" tIns="60944" rIns="121889" bIns="60944" rtlCol="0" anchor="ctr"/>
          <a:lstStyle/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业务运维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1727723" y="5703153"/>
            <a:ext cx="8811038" cy="4319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889" tIns="60944" rIns="121889" bIns="60944"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存储计算引擎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6" name="矩形 115"/>
          <p:cNvSpPr/>
          <p:nvPr/>
        </p:nvSpPr>
        <p:spPr bwMode="auto">
          <a:xfrm>
            <a:off x="1727724" y="3628854"/>
            <a:ext cx="8811037" cy="19977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1889" tIns="60944" rIns="121889" bIns="60944" rtlCol="0" anchor="t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大数据平台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 bwMode="auto">
          <a:xfrm>
            <a:off x="1713591" y="1671062"/>
            <a:ext cx="8796596" cy="43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1889" tIns="60944" rIns="121889" bIns="60944"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6.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数据服务平台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 bwMode="auto">
          <a:xfrm>
            <a:off x="10604656" y="1671061"/>
            <a:ext cx="1440000" cy="316595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889" tIns="60944" rIns="121889" bIns="60944"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9.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公共管理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9" name="Rectangle 20"/>
          <p:cNvSpPr/>
          <p:nvPr/>
        </p:nvSpPr>
        <p:spPr bwMode="auto">
          <a:xfrm>
            <a:off x="3268712" y="3208216"/>
            <a:ext cx="144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数据目录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0" name="Rectangle 20"/>
          <p:cNvSpPr/>
          <p:nvPr/>
        </p:nvSpPr>
        <p:spPr bwMode="auto">
          <a:xfrm>
            <a:off x="4914373" y="2784280"/>
            <a:ext cx="144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数据地图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1" name="Rectangle 20"/>
          <p:cNvSpPr/>
          <p:nvPr/>
        </p:nvSpPr>
        <p:spPr bwMode="auto">
          <a:xfrm>
            <a:off x="4914373" y="3192315"/>
            <a:ext cx="144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数据质量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" name="Rectangle 20"/>
          <p:cNvSpPr/>
          <p:nvPr/>
        </p:nvSpPr>
        <p:spPr bwMode="auto">
          <a:xfrm>
            <a:off x="3268712" y="2818813"/>
            <a:ext cx="144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统一元数据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3" name="Rectangle 20"/>
          <p:cNvSpPr/>
          <p:nvPr/>
        </p:nvSpPr>
        <p:spPr bwMode="auto">
          <a:xfrm>
            <a:off x="10820773" y="3030655"/>
            <a:ext cx="1007767" cy="3278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资源管理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4" name="Rectangle 20"/>
          <p:cNvSpPr/>
          <p:nvPr/>
        </p:nvSpPr>
        <p:spPr bwMode="auto">
          <a:xfrm>
            <a:off x="10820773" y="3522103"/>
            <a:ext cx="1007767" cy="3278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用户管理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5" name="Rectangle 20"/>
          <p:cNvSpPr/>
          <p:nvPr/>
        </p:nvSpPr>
        <p:spPr bwMode="auto">
          <a:xfrm>
            <a:off x="10820773" y="2076040"/>
            <a:ext cx="1007767" cy="3137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产品管理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6" name="Rectangle 20"/>
          <p:cNvSpPr/>
          <p:nvPr/>
        </p:nvSpPr>
        <p:spPr bwMode="auto">
          <a:xfrm>
            <a:off x="10820773" y="2553347"/>
            <a:ext cx="1007767" cy="3137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项目管理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7" name="Rectangle 20"/>
          <p:cNvSpPr/>
          <p:nvPr/>
        </p:nvSpPr>
        <p:spPr bwMode="auto">
          <a:xfrm>
            <a:off x="4913588" y="1743044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服务在线开发管理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8" name="Rectangle 20"/>
          <p:cNvSpPr/>
          <p:nvPr/>
        </p:nvSpPr>
        <p:spPr bwMode="auto">
          <a:xfrm>
            <a:off x="6914344" y="1743044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模型一体化管理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9" name="Rectangle 20"/>
          <p:cNvSpPr/>
          <p:nvPr/>
        </p:nvSpPr>
        <p:spPr bwMode="auto">
          <a:xfrm>
            <a:off x="3275063" y="1743044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联邦交互分析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0" name="Rectangle 20"/>
          <p:cNvSpPr/>
          <p:nvPr/>
        </p:nvSpPr>
        <p:spPr bwMode="auto">
          <a:xfrm>
            <a:off x="8854836" y="1743044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服务生命周期管理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1" name="Rectangle 20"/>
          <p:cNvSpPr/>
          <p:nvPr/>
        </p:nvSpPr>
        <p:spPr bwMode="auto">
          <a:xfrm>
            <a:off x="4256959" y="4006178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algn="ctr" defTabSz="913765"/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实时数据采集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Rectangle 20"/>
          <p:cNvSpPr/>
          <p:nvPr/>
        </p:nvSpPr>
        <p:spPr bwMode="auto">
          <a:xfrm>
            <a:off x="5816757" y="4006178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批量数据采集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3" name="Rectangle 20"/>
          <p:cNvSpPr/>
          <p:nvPr/>
        </p:nvSpPr>
        <p:spPr bwMode="auto">
          <a:xfrm>
            <a:off x="7376555" y="4006178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文件批量拉取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Rectangle 20"/>
          <p:cNvSpPr/>
          <p:nvPr/>
        </p:nvSpPr>
        <p:spPr bwMode="auto">
          <a:xfrm>
            <a:off x="8936352" y="4006178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文件批量推送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Rectangle 20"/>
          <p:cNvSpPr/>
          <p:nvPr/>
        </p:nvSpPr>
        <p:spPr bwMode="auto">
          <a:xfrm>
            <a:off x="4259774" y="4396002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数据同步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6" name="Rectangle 20"/>
          <p:cNvSpPr/>
          <p:nvPr/>
        </p:nvSpPr>
        <p:spPr bwMode="auto">
          <a:xfrm>
            <a:off x="5818633" y="4396002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数据加工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7" name="Rectangle 20"/>
          <p:cNvSpPr/>
          <p:nvPr/>
        </p:nvSpPr>
        <p:spPr bwMode="auto">
          <a:xfrm>
            <a:off x="7377492" y="4396002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数据整合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8" name="Rectangle 20"/>
          <p:cNvSpPr/>
          <p:nvPr/>
        </p:nvSpPr>
        <p:spPr bwMode="auto">
          <a:xfrm>
            <a:off x="8936352" y="4396002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数据检核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9" name="矩形 138"/>
          <p:cNvSpPr/>
          <p:nvPr/>
        </p:nvSpPr>
        <p:spPr bwMode="auto">
          <a:xfrm>
            <a:off x="1727723" y="6210150"/>
            <a:ext cx="8811038" cy="4319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889" tIns="60944" rIns="121889" bIns="60944"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基础设施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0" name="Rectangle 20"/>
          <p:cNvSpPr/>
          <p:nvPr/>
        </p:nvSpPr>
        <p:spPr bwMode="auto">
          <a:xfrm>
            <a:off x="2919337" y="6282132"/>
            <a:ext cx="1439667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物理机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1" name="Rectangle 20"/>
          <p:cNvSpPr/>
          <p:nvPr/>
        </p:nvSpPr>
        <p:spPr bwMode="auto">
          <a:xfrm>
            <a:off x="4923622" y="6282132"/>
            <a:ext cx="1439667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银河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2" name="Rectangle 20"/>
          <p:cNvSpPr/>
          <p:nvPr/>
        </p:nvSpPr>
        <p:spPr bwMode="auto">
          <a:xfrm>
            <a:off x="6896830" y="6282132"/>
            <a:ext cx="1439667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KingStack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3" name="Rectangle 20"/>
          <p:cNvSpPr/>
          <p:nvPr/>
        </p:nvSpPr>
        <p:spPr bwMode="auto">
          <a:xfrm>
            <a:off x="8838963" y="6282132"/>
            <a:ext cx="1439667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虚拟机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4" name="Rectangle 20"/>
          <p:cNvSpPr/>
          <p:nvPr/>
        </p:nvSpPr>
        <p:spPr bwMode="auto">
          <a:xfrm>
            <a:off x="10820773" y="4013551"/>
            <a:ext cx="1007767" cy="2997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权限管理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Rectangle 20"/>
          <p:cNvSpPr/>
          <p:nvPr/>
        </p:nvSpPr>
        <p:spPr bwMode="auto">
          <a:xfrm>
            <a:off x="6899930" y="2780380"/>
            <a:ext cx="144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数据血缘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6" name="Rectangle 20"/>
          <p:cNvSpPr/>
          <p:nvPr/>
        </p:nvSpPr>
        <p:spPr bwMode="auto">
          <a:xfrm>
            <a:off x="6899930" y="3181352"/>
            <a:ext cx="144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生命周期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7" name="Rectangle 20"/>
          <p:cNvSpPr/>
          <p:nvPr/>
        </p:nvSpPr>
        <p:spPr bwMode="auto">
          <a:xfrm>
            <a:off x="8866351" y="2802861"/>
            <a:ext cx="144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数据安全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8" name="Rectangle 20"/>
          <p:cNvSpPr/>
          <p:nvPr/>
        </p:nvSpPr>
        <p:spPr bwMode="auto">
          <a:xfrm>
            <a:off x="8866351" y="3192320"/>
            <a:ext cx="144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数据模型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9" name="矩形 148"/>
          <p:cNvSpPr/>
          <p:nvPr/>
        </p:nvSpPr>
        <p:spPr bwMode="auto">
          <a:xfrm>
            <a:off x="210639" y="1127797"/>
            <a:ext cx="11811565" cy="43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1889" tIns="60944" rIns="121889" bIns="60944"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、数据应用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0" name="Rectangle 20"/>
          <p:cNvSpPr/>
          <p:nvPr/>
        </p:nvSpPr>
        <p:spPr bwMode="auto">
          <a:xfrm>
            <a:off x="3643568" y="1199747"/>
            <a:ext cx="1447342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用户画像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1" name="Rectangle 20"/>
          <p:cNvSpPr/>
          <p:nvPr/>
        </p:nvSpPr>
        <p:spPr bwMode="auto">
          <a:xfrm>
            <a:off x="5573375" y="1199747"/>
            <a:ext cx="1447342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精准推荐引擎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2" name="Rectangle 20"/>
          <p:cNvSpPr/>
          <p:nvPr/>
        </p:nvSpPr>
        <p:spPr bwMode="auto">
          <a:xfrm>
            <a:off x="1713760" y="1199747"/>
            <a:ext cx="1447342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API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3" name="Rectangle 20"/>
          <p:cNvSpPr/>
          <p:nvPr/>
        </p:nvSpPr>
        <p:spPr bwMode="auto">
          <a:xfrm>
            <a:off x="7218067" y="1181332"/>
            <a:ext cx="1447342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大屏监控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4" name="Rectangle 20"/>
          <p:cNvSpPr/>
          <p:nvPr/>
        </p:nvSpPr>
        <p:spPr bwMode="auto">
          <a:xfrm>
            <a:off x="3656162" y="5774387"/>
            <a:ext cx="1439667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Hadoop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资源池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5" name="Rectangle 20"/>
          <p:cNvSpPr/>
          <p:nvPr/>
        </p:nvSpPr>
        <p:spPr bwMode="auto">
          <a:xfrm>
            <a:off x="5965532" y="5774387"/>
            <a:ext cx="1439667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MPP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资源池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6" name="Rectangle 20"/>
          <p:cNvSpPr/>
          <p:nvPr/>
        </p:nvSpPr>
        <p:spPr bwMode="auto">
          <a:xfrm>
            <a:off x="8274902" y="5774387"/>
            <a:ext cx="1439667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K8S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容器资源池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7" name="文本框 156"/>
          <p:cNvSpPr txBox="1"/>
          <p:nvPr/>
        </p:nvSpPr>
        <p:spPr>
          <a:xfrm>
            <a:off x="3209108" y="4840760"/>
            <a:ext cx="1080000" cy="288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>
            <a:defPPr>
              <a:defRPr lang="en-US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200" kern="0"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0" dirty="0">
                <a:solidFill>
                  <a:prstClr val="white"/>
                </a:solidFill>
                <a:ea typeface="微软雅黑" panose="020B0503020204020204" pitchFamily="34" charset="-122"/>
              </a:rPr>
              <a:t>数据模型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3209108" y="5250958"/>
            <a:ext cx="108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>
            <a:defPPr>
              <a:defRPr lang="en-US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000" kern="0"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HDFS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9" name="文本框 158"/>
          <p:cNvSpPr txBox="1"/>
          <p:nvPr/>
        </p:nvSpPr>
        <p:spPr>
          <a:xfrm>
            <a:off x="4673602" y="4840760"/>
            <a:ext cx="108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>
            <a:defPPr>
              <a:defRPr lang="en-US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000" kern="0"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Redis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4669095" y="5252399"/>
            <a:ext cx="108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>
            <a:defPPr>
              <a:defRPr lang="en-US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000" kern="0"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ES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6138096" y="4840760"/>
            <a:ext cx="108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>
            <a:defPPr>
              <a:defRPr lang="en-US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000" kern="0"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Hbase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6138096" y="5252399"/>
            <a:ext cx="108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>
            <a:defPPr>
              <a:defRPr lang="en-US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000" kern="0"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时序数据库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3" name="文本框 162"/>
          <p:cNvSpPr txBox="1"/>
          <p:nvPr/>
        </p:nvSpPr>
        <p:spPr>
          <a:xfrm>
            <a:off x="7602590" y="4840760"/>
            <a:ext cx="108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>
            <a:defPPr>
              <a:defRPr lang="en-US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000" kern="0"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图数据库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4" name="文本框 163"/>
          <p:cNvSpPr txBox="1"/>
          <p:nvPr/>
        </p:nvSpPr>
        <p:spPr>
          <a:xfrm>
            <a:off x="9067082" y="4840760"/>
            <a:ext cx="1080000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>
            <a:defPPr>
              <a:defRPr lang="en-US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000" kern="0"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对象存储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7599817" y="5250958"/>
            <a:ext cx="1080000" cy="288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>
            <a:defPPr>
              <a:defRPr lang="en-US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000" kern="0"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Hive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Rectangle 20"/>
          <p:cNvSpPr/>
          <p:nvPr/>
        </p:nvSpPr>
        <p:spPr bwMode="auto">
          <a:xfrm>
            <a:off x="10820773" y="4478663"/>
            <a:ext cx="1007767" cy="2997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统一门户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Rectangle 20"/>
          <p:cNvSpPr/>
          <p:nvPr/>
        </p:nvSpPr>
        <p:spPr bwMode="auto">
          <a:xfrm>
            <a:off x="412192" y="2603523"/>
            <a:ext cx="1036897" cy="3016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任务管理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Rectangle 20"/>
          <p:cNvSpPr/>
          <p:nvPr/>
        </p:nvSpPr>
        <p:spPr bwMode="auto">
          <a:xfrm>
            <a:off x="412192" y="3128524"/>
            <a:ext cx="1036897" cy="3016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业务大屏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9" name="Rectangle 20"/>
          <p:cNvSpPr/>
          <p:nvPr/>
        </p:nvSpPr>
        <p:spPr bwMode="auto">
          <a:xfrm>
            <a:off x="412192" y="3614992"/>
            <a:ext cx="1036897" cy="3016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资源监控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0" name="矩形 169"/>
          <p:cNvSpPr/>
          <p:nvPr/>
        </p:nvSpPr>
        <p:spPr bwMode="auto">
          <a:xfrm>
            <a:off x="274388" y="4225669"/>
            <a:ext cx="1312504" cy="226660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889" tIns="60944" rIns="121889" bIns="60944" rtlCol="0" anchor="ctr"/>
          <a:lstStyle/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平台运维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13055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1" name="Rectangle 20"/>
          <p:cNvSpPr/>
          <p:nvPr/>
        </p:nvSpPr>
        <p:spPr bwMode="auto">
          <a:xfrm>
            <a:off x="412192" y="4799017"/>
            <a:ext cx="1036897" cy="3016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监控告警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2" name="Rectangle 20"/>
          <p:cNvSpPr/>
          <p:nvPr/>
        </p:nvSpPr>
        <p:spPr bwMode="auto">
          <a:xfrm>
            <a:off x="412192" y="5352593"/>
            <a:ext cx="1036897" cy="3016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服务管理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3" name="矩形 172"/>
          <p:cNvSpPr/>
          <p:nvPr/>
        </p:nvSpPr>
        <p:spPr bwMode="auto">
          <a:xfrm>
            <a:off x="10604656" y="4933949"/>
            <a:ext cx="1440000" cy="17238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889" tIns="60944" rIns="121889" bIns="60944"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智能调度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" name="Rectangle 20"/>
          <p:cNvSpPr/>
          <p:nvPr/>
        </p:nvSpPr>
        <p:spPr bwMode="auto">
          <a:xfrm>
            <a:off x="10820773" y="6164426"/>
            <a:ext cx="1007767" cy="3278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数据调度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5" name="Rectangle 20"/>
          <p:cNvSpPr/>
          <p:nvPr/>
        </p:nvSpPr>
        <p:spPr bwMode="auto">
          <a:xfrm>
            <a:off x="10820773" y="5324111"/>
            <a:ext cx="1007767" cy="3137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资源调度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6" name="Rectangle 20"/>
          <p:cNvSpPr/>
          <p:nvPr/>
        </p:nvSpPr>
        <p:spPr bwMode="auto">
          <a:xfrm>
            <a:off x="10820773" y="5753793"/>
            <a:ext cx="1007767" cy="3137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任务调度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7" name="矩形 176"/>
          <p:cNvSpPr/>
          <p:nvPr/>
        </p:nvSpPr>
        <p:spPr bwMode="auto">
          <a:xfrm>
            <a:off x="1731185" y="2225585"/>
            <a:ext cx="8797482" cy="431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21889" tIns="60944" rIns="121889" bIns="60944"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055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数据开发平台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8" name="Rectangle 20"/>
          <p:cNvSpPr/>
          <p:nvPr/>
        </p:nvSpPr>
        <p:spPr bwMode="auto">
          <a:xfrm>
            <a:off x="4913588" y="2297567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离线计算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9" name="Rectangle 20"/>
          <p:cNvSpPr/>
          <p:nvPr/>
        </p:nvSpPr>
        <p:spPr bwMode="auto">
          <a:xfrm>
            <a:off x="6914344" y="2297567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实时计算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0" name="Rectangle 20"/>
          <p:cNvSpPr/>
          <p:nvPr/>
        </p:nvSpPr>
        <p:spPr bwMode="auto">
          <a:xfrm>
            <a:off x="3275063" y="2297567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Web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开发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IDE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1" name="Rectangle 20"/>
          <p:cNvSpPr/>
          <p:nvPr/>
        </p:nvSpPr>
        <p:spPr bwMode="auto">
          <a:xfrm>
            <a:off x="8854836" y="2297567"/>
            <a:ext cx="1447342" cy="28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算法开发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2" name="Rectangle 20"/>
          <p:cNvSpPr/>
          <p:nvPr/>
        </p:nvSpPr>
        <p:spPr bwMode="auto">
          <a:xfrm>
            <a:off x="2998849" y="4024908"/>
            <a:ext cx="1187676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数据采集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3" name="Rectangle 20"/>
          <p:cNvSpPr/>
          <p:nvPr/>
        </p:nvSpPr>
        <p:spPr bwMode="auto">
          <a:xfrm>
            <a:off x="2998849" y="4396002"/>
            <a:ext cx="1187676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数据集成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" name="Rectangle 20"/>
          <p:cNvSpPr/>
          <p:nvPr/>
        </p:nvSpPr>
        <p:spPr bwMode="auto">
          <a:xfrm>
            <a:off x="412192" y="5904493"/>
            <a:ext cx="1036897" cy="3016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日志搜索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5" name="Rectangle 20"/>
          <p:cNvSpPr/>
          <p:nvPr/>
        </p:nvSpPr>
        <p:spPr bwMode="auto">
          <a:xfrm>
            <a:off x="8936419" y="1181332"/>
            <a:ext cx="1447342" cy="28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21865" tIns="60932" rIns="121865" bIns="60932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实时风控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6" name="七边形 185"/>
          <p:cNvSpPr/>
          <p:nvPr/>
        </p:nvSpPr>
        <p:spPr>
          <a:xfrm>
            <a:off x="3247700" y="5748756"/>
            <a:ext cx="317500" cy="261620"/>
          </a:xfrm>
          <a:prstGeom prst="hep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altLang="zh-CN" dirty="0"/>
          </a:p>
        </p:txBody>
      </p:sp>
      <p:sp>
        <p:nvSpPr>
          <p:cNvPr id="187" name="七边形 186"/>
          <p:cNvSpPr/>
          <p:nvPr/>
        </p:nvSpPr>
        <p:spPr>
          <a:xfrm>
            <a:off x="2799135" y="3096899"/>
            <a:ext cx="317500" cy="261620"/>
          </a:xfrm>
          <a:prstGeom prst="hep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88" name="七边形 187"/>
          <p:cNvSpPr/>
          <p:nvPr/>
        </p:nvSpPr>
        <p:spPr>
          <a:xfrm>
            <a:off x="11576935" y="2633871"/>
            <a:ext cx="317500" cy="261620"/>
          </a:xfrm>
          <a:prstGeom prst="hep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89" name="七边形 188"/>
          <p:cNvSpPr/>
          <p:nvPr/>
        </p:nvSpPr>
        <p:spPr>
          <a:xfrm>
            <a:off x="2376517" y="4832938"/>
            <a:ext cx="317500" cy="261620"/>
          </a:xfrm>
          <a:prstGeom prst="hep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en-US" altLang="zh-CN" dirty="0"/>
          </a:p>
        </p:txBody>
      </p:sp>
      <p:sp>
        <p:nvSpPr>
          <p:cNvPr id="191" name="七边形 190"/>
          <p:cNvSpPr/>
          <p:nvPr/>
        </p:nvSpPr>
        <p:spPr>
          <a:xfrm>
            <a:off x="1967556" y="4831742"/>
            <a:ext cx="317500" cy="261620"/>
          </a:xfrm>
          <a:prstGeom prst="hep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en-US" altLang="zh-CN" dirty="0"/>
          </a:p>
        </p:txBody>
      </p:sp>
      <p:sp>
        <p:nvSpPr>
          <p:cNvPr id="192" name="七边形 191"/>
          <p:cNvSpPr/>
          <p:nvPr/>
        </p:nvSpPr>
        <p:spPr>
          <a:xfrm>
            <a:off x="2771044" y="4843000"/>
            <a:ext cx="317500" cy="261620"/>
          </a:xfrm>
          <a:prstGeom prst="hep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en-US" altLang="zh-CN" dirty="0"/>
          </a:p>
        </p:txBody>
      </p:sp>
      <p:sp>
        <p:nvSpPr>
          <p:cNvPr id="193" name="七边形 192"/>
          <p:cNvSpPr/>
          <p:nvPr/>
        </p:nvSpPr>
        <p:spPr>
          <a:xfrm>
            <a:off x="8456155" y="1774988"/>
            <a:ext cx="317500" cy="261620"/>
          </a:xfrm>
          <a:prstGeom prst="hept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en-US" altLang="zh-CN" dirty="0"/>
          </a:p>
        </p:txBody>
      </p:sp>
      <p:sp>
        <p:nvSpPr>
          <p:cNvPr id="194" name="文本框 193"/>
          <p:cNvSpPr txBox="1"/>
          <p:nvPr/>
        </p:nvSpPr>
        <p:spPr>
          <a:xfrm>
            <a:off x="9067082" y="5245470"/>
            <a:ext cx="1080000" cy="2880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21865" tIns="60932" rIns="121865" bIns="60932" anchor="ctr"/>
          <a:lstStyle>
            <a:defPPr>
              <a:defRPr lang="en-US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000" kern="0">
                <a:latin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>
              <a:defRPr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KDW   DB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180000" y="180000"/>
            <a:ext cx="9451029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存储与计算组件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产品优势，源于开源优于开源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lt"/>
            </a:endParaRPr>
          </a:p>
        </p:txBody>
      </p:sp>
      <p:sp>
        <p:nvSpPr>
          <p:cNvPr id="106" name="矩形 117"/>
          <p:cNvSpPr/>
          <p:nvPr/>
        </p:nvSpPr>
        <p:spPr>
          <a:xfrm>
            <a:off x="650484" y="1312157"/>
            <a:ext cx="3733185" cy="5438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defTabSz="913765" fontAlgn="b"/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 </a:t>
            </a:r>
            <a:r>
              <a:rPr lang="en-US" altLang="zh-CN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Federation</a:t>
            </a:r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机制实现主控节点横向扩张，实现超大集群规模</a:t>
            </a:r>
            <a:endParaRPr lang="zh-CN" altLang="en-US" sz="14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8"/>
          <p:cNvSpPr/>
          <p:nvPr/>
        </p:nvSpPr>
        <p:spPr>
          <a:xfrm>
            <a:off x="650484" y="1935472"/>
            <a:ext cx="3733185" cy="3256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 defTabSz="913765" fontAlgn="b"/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主控节点（</a:t>
            </a:r>
            <a:r>
              <a:rPr lang="en-US" altLang="zh-CN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Name node）</a:t>
            </a:r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双活</a:t>
            </a:r>
            <a:endParaRPr lang="zh-CN" altLang="en-US" sz="14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9"/>
          <p:cNvSpPr/>
          <p:nvPr/>
        </p:nvSpPr>
        <p:spPr>
          <a:xfrm>
            <a:off x="650484" y="2386910"/>
            <a:ext cx="3733185" cy="318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defTabSz="913765" fontAlgn="b"/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小文件自动合并，自动转</a:t>
            </a:r>
            <a:r>
              <a:rPr lang="en-US" altLang="zh-CN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KS3</a:t>
            </a:r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</a:t>
            </a:r>
            <a:endParaRPr lang="zh-CN" altLang="en-US" sz="14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120"/>
          <p:cNvSpPr/>
          <p:nvPr/>
        </p:nvSpPr>
        <p:spPr>
          <a:xfrm>
            <a:off x="650484" y="2879223"/>
            <a:ext cx="3733185" cy="3420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 defTabSz="913765" fontAlgn="b"/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容器隔离</a:t>
            </a:r>
            <a:r>
              <a:rPr lang="en-US" altLang="zh-CN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队列隔离</a:t>
            </a:r>
            <a:r>
              <a:rPr lang="en-US" altLang="zh-CN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主机隔离</a:t>
            </a:r>
            <a:endParaRPr lang="zh-CN" altLang="en-US" sz="14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121"/>
          <p:cNvSpPr/>
          <p:nvPr/>
        </p:nvSpPr>
        <p:spPr>
          <a:xfrm>
            <a:off x="650484" y="3731227"/>
            <a:ext cx="3733185" cy="312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 defTabSz="913765" fontAlgn="b"/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透明压缩</a:t>
            </a:r>
            <a:r>
              <a:rPr lang="en-US" altLang="zh-CN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可视化</a:t>
            </a:r>
            <a:endParaRPr lang="zh-CN" altLang="en-US" sz="14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122"/>
          <p:cNvSpPr/>
          <p:nvPr/>
        </p:nvSpPr>
        <p:spPr>
          <a:xfrm>
            <a:off x="650484" y="3317655"/>
            <a:ext cx="3733185" cy="2937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pPr algn="ctr" defTabSz="913765" fontAlgn="b"/>
            <a:r>
              <a:rPr lang="zh-CN" altLang="en-US" sz="1465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冷数据自动迁移</a:t>
            </a:r>
            <a:endParaRPr lang="zh-CN" altLang="en-US" sz="1465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等腰三角形 123"/>
          <p:cNvSpPr/>
          <p:nvPr/>
        </p:nvSpPr>
        <p:spPr>
          <a:xfrm rot="5400000">
            <a:off x="4558056" y="1500071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18" name="矩形 124"/>
          <p:cNvSpPr/>
          <p:nvPr/>
        </p:nvSpPr>
        <p:spPr>
          <a:xfrm>
            <a:off x="4852231" y="1317644"/>
            <a:ext cx="3226984" cy="480528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超大规模集群横向扩展</a:t>
            </a:r>
            <a:r>
              <a:rPr lang="en-US" altLang="zh-CN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万台</a:t>
            </a:r>
            <a:r>
              <a:rPr lang="en-US" altLang="zh-CN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33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等腰三角形 125"/>
          <p:cNvSpPr/>
          <p:nvPr/>
        </p:nvSpPr>
        <p:spPr>
          <a:xfrm rot="5400000">
            <a:off x="4558056" y="2047600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20" name="矩形 126"/>
          <p:cNvSpPr/>
          <p:nvPr/>
        </p:nvSpPr>
        <p:spPr>
          <a:xfrm>
            <a:off x="4852231" y="1945377"/>
            <a:ext cx="3226984" cy="300779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高可靠性、高可用性</a:t>
            </a:r>
            <a:endParaRPr lang="zh-CN" altLang="en-US" sz="133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矩形 130"/>
          <p:cNvSpPr/>
          <p:nvPr/>
        </p:nvSpPr>
        <p:spPr>
          <a:xfrm>
            <a:off x="4852231" y="2393362"/>
            <a:ext cx="3226984" cy="28540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扩大系统管理文件规模</a:t>
            </a:r>
            <a:endParaRPr lang="zh-CN" altLang="en-US" sz="133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等腰三角形 131"/>
          <p:cNvSpPr/>
          <p:nvPr/>
        </p:nvSpPr>
        <p:spPr>
          <a:xfrm rot="5400000">
            <a:off x="4558056" y="2497410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23" name="等腰三角形 132"/>
          <p:cNvSpPr/>
          <p:nvPr/>
        </p:nvSpPr>
        <p:spPr>
          <a:xfrm rot="5400000">
            <a:off x="4558056" y="3028060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24" name="等腰三角形 133"/>
          <p:cNvSpPr/>
          <p:nvPr/>
        </p:nvSpPr>
        <p:spPr>
          <a:xfrm rot="5400000">
            <a:off x="4558056" y="3452110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25" name="等腰三角形 134"/>
          <p:cNvSpPr/>
          <p:nvPr/>
        </p:nvSpPr>
        <p:spPr>
          <a:xfrm rot="5400000">
            <a:off x="4558056" y="3850983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26" name="矩形 135"/>
          <p:cNvSpPr/>
          <p:nvPr/>
        </p:nvSpPr>
        <p:spPr>
          <a:xfrm>
            <a:off x="4852231" y="2825973"/>
            <a:ext cx="3226984" cy="334408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云原生 </a:t>
            </a:r>
            <a:r>
              <a:rPr lang="en-US" altLang="zh-CN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安全隔离</a:t>
            </a:r>
            <a:endParaRPr lang="zh-CN" altLang="en-US" sz="133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136"/>
          <p:cNvSpPr/>
          <p:nvPr/>
        </p:nvSpPr>
        <p:spPr>
          <a:xfrm>
            <a:off x="4852231" y="3307587"/>
            <a:ext cx="3226984" cy="27643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节省磁盘空间</a:t>
            </a:r>
            <a:endParaRPr lang="zh-CN" altLang="en-US" sz="133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矩形 137"/>
          <p:cNvSpPr/>
          <p:nvPr/>
        </p:nvSpPr>
        <p:spPr>
          <a:xfrm>
            <a:off x="4852231" y="3731227"/>
            <a:ext cx="3226984" cy="334408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数据自动归档 </a:t>
            </a:r>
            <a:r>
              <a:rPr lang="en-US" altLang="zh-CN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zh-CN" altLang="en-US" sz="1335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依赖元数据管理</a:t>
            </a:r>
            <a:endParaRPr lang="zh-CN" altLang="en-US" sz="1335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 124"/>
          <p:cNvSpPr/>
          <p:nvPr/>
        </p:nvSpPr>
        <p:spPr>
          <a:xfrm>
            <a:off x="650484" y="926392"/>
            <a:ext cx="3741213" cy="253464"/>
          </a:xfrm>
          <a:prstGeom prst="rect">
            <a:avLst/>
          </a:prstGeom>
          <a:solidFill>
            <a:srgbClr val="7E7E7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金山自研核心技术</a:t>
            </a:r>
            <a:endParaRPr lang="zh-CN" altLang="en-US" sz="13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矩形 124"/>
          <p:cNvSpPr/>
          <p:nvPr/>
        </p:nvSpPr>
        <p:spPr>
          <a:xfrm>
            <a:off x="4852232" y="922195"/>
            <a:ext cx="3226984" cy="253464"/>
          </a:xfrm>
          <a:prstGeom prst="rect">
            <a:avLst/>
          </a:prstGeom>
          <a:solidFill>
            <a:srgbClr val="7E7E7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金山自研功能</a:t>
            </a:r>
            <a:endParaRPr lang="zh-CN" altLang="en-US" sz="13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等腰三角形 123"/>
          <p:cNvSpPr/>
          <p:nvPr/>
        </p:nvSpPr>
        <p:spPr>
          <a:xfrm rot="5400000">
            <a:off x="8158358" y="1500591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32" name="矩形 124"/>
          <p:cNvSpPr/>
          <p:nvPr/>
        </p:nvSpPr>
        <p:spPr>
          <a:xfrm>
            <a:off x="8452561" y="1318164"/>
            <a:ext cx="3230400" cy="4805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en-US" altLang="zh-CN" sz="1335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GP/NT</a:t>
            </a:r>
            <a:r>
              <a:rPr lang="zh-CN" altLang="en-US" sz="1335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极限</a:t>
            </a:r>
            <a:r>
              <a:rPr lang="en-US" altLang="zh-CN" sz="1335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1335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台节点集群</a:t>
            </a:r>
            <a:endParaRPr lang="zh-CN" altLang="en-US" sz="1335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等腰三角形 125"/>
          <p:cNvSpPr/>
          <p:nvPr/>
        </p:nvSpPr>
        <p:spPr>
          <a:xfrm rot="5400000">
            <a:off x="8158358" y="2048120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34" name="矩形 126"/>
          <p:cNvSpPr/>
          <p:nvPr/>
        </p:nvSpPr>
        <p:spPr>
          <a:xfrm>
            <a:off x="8452532" y="1946755"/>
            <a:ext cx="3226984" cy="3007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高可靠性、高可用性</a:t>
            </a:r>
            <a:endParaRPr lang="zh-CN" altLang="en-US" sz="1335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矩形 130"/>
          <p:cNvSpPr/>
          <p:nvPr/>
        </p:nvSpPr>
        <p:spPr>
          <a:xfrm>
            <a:off x="8452532" y="2401218"/>
            <a:ext cx="3226984" cy="2854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业内尚无</a:t>
            </a:r>
            <a:endParaRPr lang="zh-CN" altLang="en-US" sz="1335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等腰三角形 131"/>
          <p:cNvSpPr/>
          <p:nvPr/>
        </p:nvSpPr>
        <p:spPr>
          <a:xfrm rot="5400000">
            <a:off x="8158358" y="2497930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37" name="等腰三角形 132"/>
          <p:cNvSpPr/>
          <p:nvPr/>
        </p:nvSpPr>
        <p:spPr>
          <a:xfrm rot="5400000">
            <a:off x="8158358" y="3028580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38" name="等腰三角形 133"/>
          <p:cNvSpPr/>
          <p:nvPr/>
        </p:nvSpPr>
        <p:spPr>
          <a:xfrm rot="5400000">
            <a:off x="8158358" y="3452630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39" name="等腰三角形 134"/>
          <p:cNvSpPr/>
          <p:nvPr/>
        </p:nvSpPr>
        <p:spPr>
          <a:xfrm rot="5400000">
            <a:off x="8158358" y="3851503"/>
            <a:ext cx="152797" cy="10139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600">
              <a:solidFill>
                <a:srgbClr val="FFFFFF"/>
              </a:solidFill>
              <a:latin typeface="Arial" panose="020B0604020202090204"/>
              <a:ea typeface="微软雅黑" panose="020B0503020204020204" pitchFamily="34" charset="-122"/>
            </a:endParaRPr>
          </a:p>
        </p:txBody>
      </p:sp>
      <p:sp>
        <p:nvSpPr>
          <p:cNvPr id="140" name="矩形 135"/>
          <p:cNvSpPr/>
          <p:nvPr/>
        </p:nvSpPr>
        <p:spPr>
          <a:xfrm>
            <a:off x="8452532" y="2886625"/>
            <a:ext cx="3226984" cy="3344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安全隔离</a:t>
            </a:r>
            <a:endParaRPr lang="zh-CN" altLang="en-US" sz="1335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矩形 136"/>
          <p:cNvSpPr/>
          <p:nvPr/>
        </p:nvSpPr>
        <p:spPr>
          <a:xfrm>
            <a:off x="8452532" y="3335468"/>
            <a:ext cx="3226984" cy="2764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业内尚无</a:t>
            </a:r>
            <a:endParaRPr lang="zh-CN" altLang="en-US" sz="1335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矩形 137"/>
          <p:cNvSpPr/>
          <p:nvPr/>
        </p:nvSpPr>
        <p:spPr>
          <a:xfrm>
            <a:off x="8452532" y="3731747"/>
            <a:ext cx="3226984" cy="3344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lang="zh-CN" altLang="en-US" sz="1335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矩形 124"/>
          <p:cNvSpPr/>
          <p:nvPr/>
        </p:nvSpPr>
        <p:spPr>
          <a:xfrm>
            <a:off x="8452533" y="922715"/>
            <a:ext cx="3226984" cy="253464"/>
          </a:xfrm>
          <a:prstGeom prst="rect">
            <a:avLst/>
          </a:prstGeom>
          <a:solidFill>
            <a:srgbClr val="7E7E7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业内对标情况</a:t>
            </a:r>
            <a:endParaRPr lang="zh-CN" altLang="en-US" sz="1335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矩形 124"/>
          <p:cNvSpPr/>
          <p:nvPr/>
        </p:nvSpPr>
        <p:spPr>
          <a:xfrm>
            <a:off x="617770" y="4263873"/>
            <a:ext cx="361113" cy="2075100"/>
          </a:xfrm>
          <a:prstGeom prst="rect">
            <a:avLst/>
          </a:prstGeom>
          <a:solidFill>
            <a:srgbClr val="7E7E7E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 sz="3600">
                <a:solidFill>
                  <a:srgbClr val="FFFFFF"/>
                </a:solidFill>
              </a:defRPr>
            </a:pPr>
            <a:r>
              <a:rPr lang="zh-CN" altLang="en-US" sz="13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存储与计算架构</a:t>
            </a:r>
            <a:endParaRPr lang="zh-CN" altLang="en-US" sz="13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5" name="图片 144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43904" y="4311711"/>
            <a:ext cx="10199492" cy="2103302"/>
          </a:xfrm>
          <a:prstGeom prst="rect">
            <a:avLst/>
          </a:prstGeom>
        </p:spPr>
      </p:pic>
      <p:sp>
        <p:nvSpPr>
          <p:cNvPr id="146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807790" y="995515"/>
            <a:ext cx="8576420" cy="5507049"/>
            <a:chOff x="1845945" y="1088392"/>
            <a:chExt cx="8576420" cy="5507049"/>
          </a:xfrm>
        </p:grpSpPr>
        <p:sp>
          <p:nvSpPr>
            <p:cNvPr id="50" name="流程图: 过程 1"/>
            <p:cNvSpPr/>
            <p:nvPr/>
          </p:nvSpPr>
          <p:spPr>
            <a:xfrm>
              <a:off x="5126989" y="3466465"/>
              <a:ext cx="2016000" cy="923290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58E2E"/>
              </a:solidFill>
              <a:prstDash val="solid"/>
              <a:miter lim="800000"/>
            </a:ln>
            <a:effectLst/>
          </p:spPr>
          <p:txBody>
            <a:bodyPr wrap="square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统一元数据系统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流程图: 过程 2"/>
            <p:cNvSpPr/>
            <p:nvPr/>
          </p:nvSpPr>
          <p:spPr>
            <a:xfrm>
              <a:off x="5485130" y="1088392"/>
              <a:ext cx="1152000" cy="289890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2F21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数据服务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流程图: 过程 3"/>
            <p:cNvSpPr/>
            <p:nvPr/>
          </p:nvSpPr>
          <p:spPr>
            <a:xfrm>
              <a:off x="8564881" y="1570991"/>
              <a:ext cx="1152000" cy="289890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2F21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数据可视化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流程图: 过程 4"/>
            <p:cNvSpPr/>
            <p:nvPr/>
          </p:nvSpPr>
          <p:spPr>
            <a:xfrm>
              <a:off x="2596516" y="1570991"/>
              <a:ext cx="1152000" cy="289890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2F21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数据开发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流程图: 过程 5"/>
            <p:cNvSpPr/>
            <p:nvPr/>
          </p:nvSpPr>
          <p:spPr>
            <a:xfrm>
              <a:off x="8694365" y="5489576"/>
              <a:ext cx="1152000" cy="286232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2F21"/>
              </a:solidFill>
              <a:prstDash val="solid"/>
              <a:miter lim="800000"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AI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数据分析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流程图: 过程 6"/>
            <p:cNvSpPr/>
            <p:nvPr/>
          </p:nvSpPr>
          <p:spPr>
            <a:xfrm>
              <a:off x="2386330" y="5489576"/>
              <a:ext cx="1152000" cy="289890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2F21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数据采集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流程图: 过程 7"/>
            <p:cNvSpPr/>
            <p:nvPr/>
          </p:nvSpPr>
          <p:spPr>
            <a:xfrm>
              <a:off x="5485130" y="6305551"/>
              <a:ext cx="1152000" cy="289890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2F21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数据集成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流程图: 过程 8"/>
            <p:cNvSpPr/>
            <p:nvPr/>
          </p:nvSpPr>
          <p:spPr>
            <a:xfrm>
              <a:off x="1845945" y="3689351"/>
              <a:ext cx="1152000" cy="289890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2F21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智能调度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流程图: 过程 86"/>
            <p:cNvSpPr/>
            <p:nvPr/>
          </p:nvSpPr>
          <p:spPr>
            <a:xfrm>
              <a:off x="9270365" y="3689351"/>
              <a:ext cx="1152000" cy="289890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32F21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流计算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流程图: 过程 54"/>
            <p:cNvSpPr/>
            <p:nvPr/>
          </p:nvSpPr>
          <p:spPr>
            <a:xfrm>
              <a:off x="5215889" y="3750946"/>
              <a:ext cx="1836000" cy="233451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D23232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结构化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流程图: 过程 55"/>
            <p:cNvSpPr/>
            <p:nvPr/>
          </p:nvSpPr>
          <p:spPr>
            <a:xfrm>
              <a:off x="5215891" y="4062096"/>
              <a:ext cx="774700" cy="230832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D23232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非结构化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流程图: 过程 67"/>
            <p:cNvSpPr/>
            <p:nvPr/>
          </p:nvSpPr>
          <p:spPr>
            <a:xfrm>
              <a:off x="6079889" y="4062096"/>
              <a:ext cx="972000" cy="230832"/>
            </a:xfrm>
            <a:prstGeom prst="flowChartProcess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D23232"/>
              </a:solidFill>
              <a:prstDash val="solid"/>
              <a:miter lim="800000"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Hive/Spark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91" name="直接箭头连接符 68"/>
            <p:cNvCxnSpPr/>
            <p:nvPr/>
          </p:nvCxnSpPr>
          <p:spPr>
            <a:xfrm>
              <a:off x="3758565" y="1878966"/>
              <a:ext cx="1311910" cy="1437005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92" name="直接箭头连接符 69"/>
            <p:cNvCxnSpPr/>
            <p:nvPr/>
          </p:nvCxnSpPr>
          <p:spPr>
            <a:xfrm flipH="1" flipV="1">
              <a:off x="3632835" y="1965960"/>
              <a:ext cx="1341755" cy="1438275"/>
            </a:xfrm>
            <a:prstGeom prst="straightConnector1">
              <a:avLst/>
            </a:prstGeom>
            <a:noFill/>
            <a:ln w="6350" cap="flat" cmpd="sng" algn="ctr">
              <a:solidFill>
                <a:srgbClr val="E32F21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93" name="文本框 92"/>
            <p:cNvSpPr txBox="1"/>
            <p:nvPr/>
          </p:nvSpPr>
          <p:spPr>
            <a:xfrm rot="2880000">
              <a:off x="3703320" y="2512217"/>
              <a:ext cx="1722755" cy="233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上报作业元数据和静态血缘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 rot="2940000">
              <a:off x="3401060" y="2438557"/>
              <a:ext cx="1332230" cy="23336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获取元数据和数据源</a:t>
              </a:r>
              <a:endParaRPr kumimoji="0" lang="en-US" altLang="zh-CN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95" name="直接箭头连接符 73"/>
            <p:cNvCxnSpPr/>
            <p:nvPr/>
          </p:nvCxnSpPr>
          <p:spPr>
            <a:xfrm flipV="1">
              <a:off x="3005455" y="3722370"/>
              <a:ext cx="1997710" cy="10160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96" name="文本框 95"/>
            <p:cNvSpPr txBox="1"/>
            <p:nvPr/>
          </p:nvSpPr>
          <p:spPr>
            <a:xfrm>
              <a:off x="3714751" y="3502660"/>
              <a:ext cx="1220470" cy="2334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上报数据动态血缘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97" name="直接箭头连接符 78"/>
            <p:cNvCxnSpPr/>
            <p:nvPr/>
          </p:nvCxnSpPr>
          <p:spPr>
            <a:xfrm flipH="1">
              <a:off x="3014981" y="3829050"/>
              <a:ext cx="195961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E32F21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98" name="文本框 97"/>
            <p:cNvSpPr txBox="1"/>
            <p:nvPr/>
          </p:nvSpPr>
          <p:spPr>
            <a:xfrm>
              <a:off x="3052445" y="3813175"/>
              <a:ext cx="1471930" cy="2334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获取元数据和数据权限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99" name="直接箭头连接符 82"/>
            <p:cNvCxnSpPr/>
            <p:nvPr/>
          </p:nvCxnSpPr>
          <p:spPr>
            <a:xfrm flipH="1">
              <a:off x="3459481" y="4504690"/>
              <a:ext cx="1495425" cy="843280"/>
            </a:xfrm>
            <a:prstGeom prst="straightConnector1">
              <a:avLst/>
            </a:prstGeom>
            <a:noFill/>
            <a:ln w="6350" cap="flat" cmpd="sng" algn="ctr">
              <a:solidFill>
                <a:srgbClr val="E32F21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00" name="文本框 99"/>
            <p:cNvSpPr txBox="1"/>
            <p:nvPr/>
          </p:nvSpPr>
          <p:spPr>
            <a:xfrm>
              <a:off x="7878445" y="3644900"/>
              <a:ext cx="1142365" cy="2334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获取</a:t>
              </a:r>
              <a:r>
                <a:rPr kumimoji="0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topic</a:t>
              </a: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元数据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 rot="19800000">
              <a:off x="3513456" y="5042650"/>
              <a:ext cx="892175" cy="2334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获取元数据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02" name="直接箭头连接符 86"/>
            <p:cNvCxnSpPr/>
            <p:nvPr/>
          </p:nvCxnSpPr>
          <p:spPr>
            <a:xfrm flipV="1">
              <a:off x="3410585" y="4417695"/>
              <a:ext cx="1477010" cy="848995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03" name="文本框 102"/>
            <p:cNvSpPr txBox="1"/>
            <p:nvPr/>
          </p:nvSpPr>
          <p:spPr>
            <a:xfrm rot="19860000">
              <a:off x="3702686" y="4521950"/>
              <a:ext cx="1188720" cy="2334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上报</a:t>
              </a:r>
              <a:r>
                <a:rPr kumimoji="0" lang="en-US" altLang="zh-CN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topic</a:t>
              </a: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元数据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04" name="直接箭头连接符 90"/>
            <p:cNvCxnSpPr/>
            <p:nvPr/>
          </p:nvCxnSpPr>
          <p:spPr>
            <a:xfrm flipV="1">
              <a:off x="3627120" y="4651376"/>
              <a:ext cx="1483360" cy="893445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05" name="文本框 104"/>
            <p:cNvSpPr txBox="1"/>
            <p:nvPr/>
          </p:nvSpPr>
          <p:spPr>
            <a:xfrm rot="19800000">
              <a:off x="3785871" y="5026140"/>
              <a:ext cx="1518285" cy="2334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E32F2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登记元数据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E32F2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06" name="直接箭头连接符 97"/>
            <p:cNvCxnSpPr/>
            <p:nvPr/>
          </p:nvCxnSpPr>
          <p:spPr>
            <a:xfrm flipH="1" flipV="1">
              <a:off x="3497580" y="2062480"/>
              <a:ext cx="1187450" cy="1370330"/>
            </a:xfrm>
            <a:prstGeom prst="straightConnector1">
              <a:avLst/>
            </a:prstGeom>
            <a:noFill/>
            <a:ln w="6350" cap="flat" cmpd="sng" algn="ctr">
              <a:solidFill>
                <a:srgbClr val="E32F21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07" name="文本框 106"/>
            <p:cNvSpPr txBox="1"/>
            <p:nvPr/>
          </p:nvSpPr>
          <p:spPr>
            <a:xfrm rot="2940000">
              <a:off x="3305176" y="2427127"/>
              <a:ext cx="963930" cy="23336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获取数据权限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08" name="直接箭头连接符 101"/>
            <p:cNvCxnSpPr/>
            <p:nvPr/>
          </p:nvCxnSpPr>
          <p:spPr>
            <a:xfrm flipH="1" flipV="1">
              <a:off x="5680076" y="1502410"/>
              <a:ext cx="29845" cy="1795780"/>
            </a:xfrm>
            <a:prstGeom prst="straightConnector1">
              <a:avLst/>
            </a:prstGeom>
            <a:noFill/>
            <a:ln w="6350" cap="flat" cmpd="sng" algn="ctr">
              <a:solidFill>
                <a:srgbClr val="E32F21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09" name="直接箭头连接符 102"/>
            <p:cNvCxnSpPr/>
            <p:nvPr/>
          </p:nvCxnSpPr>
          <p:spPr>
            <a:xfrm flipH="1" flipV="1">
              <a:off x="6273801" y="1505585"/>
              <a:ext cx="29845" cy="1795780"/>
            </a:xfrm>
            <a:prstGeom prst="straightConnector1">
              <a:avLst/>
            </a:prstGeom>
            <a:noFill/>
            <a:ln w="6350" cap="flat" cmpd="sng" algn="ctr">
              <a:solidFill>
                <a:srgbClr val="E32F21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10" name="文本框 109"/>
            <p:cNvSpPr txBox="1"/>
            <p:nvPr/>
          </p:nvSpPr>
          <p:spPr>
            <a:xfrm>
              <a:off x="5807075" y="4827905"/>
              <a:ext cx="259080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上报数据质量规则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11" name="直接箭头连接符 104"/>
            <p:cNvCxnSpPr/>
            <p:nvPr/>
          </p:nvCxnSpPr>
          <p:spPr>
            <a:xfrm flipH="1" flipV="1">
              <a:off x="5997576" y="1505585"/>
              <a:ext cx="29845" cy="1795780"/>
            </a:xfrm>
            <a:prstGeom prst="straightConnector1">
              <a:avLst/>
            </a:prstGeom>
            <a:noFill/>
            <a:ln w="6350" cap="flat" cmpd="sng" algn="ctr">
              <a:solidFill>
                <a:srgbClr val="E32F21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12" name="文本框 111"/>
            <p:cNvSpPr txBox="1"/>
            <p:nvPr/>
          </p:nvSpPr>
          <p:spPr>
            <a:xfrm>
              <a:off x="5791200" y="1720849"/>
              <a:ext cx="259080" cy="1203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获取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数据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权限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6099175" y="1745615"/>
              <a:ext cx="231140" cy="148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获取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数据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存储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量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14" name="直接箭头连接符 108"/>
            <p:cNvCxnSpPr/>
            <p:nvPr/>
          </p:nvCxnSpPr>
          <p:spPr>
            <a:xfrm flipH="1">
              <a:off x="7138035" y="1986280"/>
              <a:ext cx="1225550" cy="1225550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15" name="文本框 114"/>
            <p:cNvSpPr txBox="1"/>
            <p:nvPr/>
          </p:nvSpPr>
          <p:spPr>
            <a:xfrm rot="18840000">
              <a:off x="6918961" y="2578893"/>
              <a:ext cx="1115695" cy="23336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补录元数据别名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16" name="直接箭头连接符 110"/>
            <p:cNvCxnSpPr/>
            <p:nvPr/>
          </p:nvCxnSpPr>
          <p:spPr>
            <a:xfrm flipV="1">
              <a:off x="7423785" y="2245996"/>
              <a:ext cx="1217930" cy="1233170"/>
            </a:xfrm>
            <a:prstGeom prst="straightConnector1">
              <a:avLst/>
            </a:prstGeom>
            <a:noFill/>
            <a:ln w="6350" cap="flat" cmpd="sng" algn="ctr">
              <a:solidFill>
                <a:srgbClr val="E32F21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17" name="直接箭头连接符 111"/>
            <p:cNvCxnSpPr/>
            <p:nvPr/>
          </p:nvCxnSpPr>
          <p:spPr>
            <a:xfrm flipH="1">
              <a:off x="7339330" y="2169160"/>
              <a:ext cx="1225550" cy="1225550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18" name="文本框 117"/>
            <p:cNvSpPr txBox="1"/>
            <p:nvPr/>
          </p:nvSpPr>
          <p:spPr>
            <a:xfrm rot="18840000">
              <a:off x="7150736" y="2753518"/>
              <a:ext cx="1115695" cy="23336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元数据评价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 rot="18780000">
              <a:off x="7897495" y="2570002"/>
              <a:ext cx="892175" cy="23336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获取元数据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20" name="直接箭头连接符 115"/>
            <p:cNvCxnSpPr/>
            <p:nvPr/>
          </p:nvCxnSpPr>
          <p:spPr>
            <a:xfrm flipH="1">
              <a:off x="5670551" y="4726306"/>
              <a:ext cx="4445" cy="1409065"/>
            </a:xfrm>
            <a:prstGeom prst="straightConnector1">
              <a:avLst/>
            </a:prstGeom>
            <a:noFill/>
            <a:ln w="6350" cap="flat" cmpd="sng" algn="ctr">
              <a:solidFill>
                <a:srgbClr val="E32F21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21" name="文本框 120"/>
            <p:cNvSpPr txBox="1"/>
            <p:nvPr/>
          </p:nvSpPr>
          <p:spPr>
            <a:xfrm>
              <a:off x="5426075" y="4841876"/>
              <a:ext cx="259080" cy="161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获取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元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数和质量规则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22" name="直接箭头连接符 117"/>
            <p:cNvCxnSpPr/>
            <p:nvPr/>
          </p:nvCxnSpPr>
          <p:spPr>
            <a:xfrm flipV="1">
              <a:off x="6015990" y="4745991"/>
              <a:ext cx="7620" cy="1370965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23" name="文本框 122"/>
            <p:cNvSpPr txBox="1"/>
            <p:nvPr/>
          </p:nvSpPr>
          <p:spPr>
            <a:xfrm>
              <a:off x="5467350" y="1730375"/>
              <a:ext cx="259080" cy="1618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获取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元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数据和数据源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24" name="直接箭头连接符 119"/>
            <p:cNvCxnSpPr/>
            <p:nvPr/>
          </p:nvCxnSpPr>
          <p:spPr>
            <a:xfrm>
              <a:off x="7075806" y="4616451"/>
              <a:ext cx="1312545" cy="1090930"/>
            </a:xfrm>
            <a:prstGeom prst="straightConnector1">
              <a:avLst/>
            </a:prstGeom>
            <a:noFill/>
            <a:ln w="6350" cap="flat" cmpd="sng" algn="ctr">
              <a:solidFill>
                <a:srgbClr val="E32F21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25" name="文本框 124"/>
            <p:cNvSpPr txBox="1"/>
            <p:nvPr/>
          </p:nvSpPr>
          <p:spPr>
            <a:xfrm rot="2400000">
              <a:off x="7214235" y="5244580"/>
              <a:ext cx="1247140" cy="2334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获取元数据和权限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26" name="直接箭头连接符 123"/>
            <p:cNvCxnSpPr/>
            <p:nvPr/>
          </p:nvCxnSpPr>
          <p:spPr>
            <a:xfrm flipH="1" flipV="1">
              <a:off x="7254875" y="4479926"/>
              <a:ext cx="1244600" cy="1042670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27" name="文本框 126"/>
            <p:cNvSpPr txBox="1"/>
            <p:nvPr/>
          </p:nvSpPr>
          <p:spPr>
            <a:xfrm rot="2340000">
              <a:off x="7112635" y="4770235"/>
              <a:ext cx="1577340" cy="2334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上报特征和模型元数据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28" name="直接箭头连接符 125"/>
            <p:cNvCxnSpPr/>
            <p:nvPr/>
          </p:nvCxnSpPr>
          <p:spPr>
            <a:xfrm flipV="1">
              <a:off x="7222491" y="3866515"/>
              <a:ext cx="1901825" cy="15240"/>
            </a:xfrm>
            <a:prstGeom prst="straightConnector1">
              <a:avLst/>
            </a:prstGeom>
            <a:noFill/>
            <a:ln w="6350" cap="flat" cmpd="sng" algn="ctr">
              <a:solidFill>
                <a:srgbClr val="E32F21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29" name="直接箭头连接符 126"/>
            <p:cNvCxnSpPr/>
            <p:nvPr/>
          </p:nvCxnSpPr>
          <p:spPr>
            <a:xfrm flipH="1">
              <a:off x="3072765" y="4051301"/>
              <a:ext cx="1905000" cy="34925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headEnd type="arrow" w="med" len="med"/>
              <a:tailEnd type="none"/>
            </a:ln>
            <a:effectLst/>
          </p:spPr>
        </p:cxnSp>
        <p:sp>
          <p:nvSpPr>
            <p:cNvPr id="130" name="文本框 129"/>
            <p:cNvSpPr txBox="1"/>
            <p:nvPr/>
          </p:nvSpPr>
          <p:spPr>
            <a:xfrm>
              <a:off x="3602990" y="4052571"/>
              <a:ext cx="1471930" cy="23345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获取作业运行情况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31" name="直接箭头连接符 128"/>
            <p:cNvCxnSpPr/>
            <p:nvPr/>
          </p:nvCxnSpPr>
          <p:spPr>
            <a:xfrm flipH="1" flipV="1">
              <a:off x="6446521" y="4754881"/>
              <a:ext cx="4445" cy="1373505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32" name="文本框 131"/>
            <p:cNvSpPr txBox="1"/>
            <p:nvPr/>
          </p:nvSpPr>
          <p:spPr>
            <a:xfrm>
              <a:off x="6225540" y="4852035"/>
              <a:ext cx="259080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90204" pitchFamily="34" charset="0"/>
                  <a:ea typeface="宋体" panose="02010600030101010101" pitchFamily="2" charset="-122"/>
                </a:rPr>
                <a:t>上报检核结果信息</a:t>
              </a:r>
              <a:endParaRPr kumimoji="0" lang="zh-CN" altLang="en-US" sz="10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9" name="标题 1"/>
          <p:cNvSpPr txBox="1"/>
          <p:nvPr/>
        </p:nvSpPr>
        <p:spPr>
          <a:xfrm>
            <a:off x="180000" y="180000"/>
            <a:ext cx="11177113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2-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全域元数据管理，实现中台开发、建设、服务的联动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126365" y="681990"/>
            <a:ext cx="12065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融合数据治理体系的要求，实现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全域数据资产的管理</a:t>
            </a: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，实现以智能数据管理驱动的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数据资产盘点及可视化</a:t>
            </a: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、数据分类及模型管理、数据质量管理、数据服务管理、数据权限管理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对数据资产在体系内流动提供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全流程的管理、分析、共享及可视化服务</a:t>
            </a: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，为数据资产的持续累积及资产变现提供管理支撑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并为大数据平台上的组件和用户</a:t>
            </a:r>
            <a:r>
              <a:rPr lang="en-US" altLang="zh-CN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提供简单、易用的接口、可视化</a:t>
            </a:r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页面和服务。</a:t>
            </a:r>
            <a:endParaRPr lang="en-US" altLang="zh-CN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sz="16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160" y="1909445"/>
            <a:ext cx="10904220" cy="4446905"/>
          </a:xfrm>
          <a:prstGeom prst="rect">
            <a:avLst/>
          </a:prstGeom>
        </p:spPr>
      </p:pic>
      <p:sp>
        <p:nvSpPr>
          <p:cNvPr id="5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1"/>
          <p:cNvSpPr txBox="1"/>
          <p:nvPr/>
        </p:nvSpPr>
        <p:spPr>
          <a:xfrm>
            <a:off x="180000" y="180000"/>
            <a:ext cx="9451029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通过数据管理组件支持全域数据资产建设和管理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5520" y="3906520"/>
            <a:ext cx="4860925" cy="27387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35" y="1240790"/>
            <a:ext cx="4881880" cy="2665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240790"/>
            <a:ext cx="4762500" cy="262382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991870" y="3885565"/>
            <a:ext cx="109035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975350" y="3976370"/>
            <a:ext cx="6350" cy="2599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0" y="4047490"/>
            <a:ext cx="4745355" cy="248285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79705" y="179705"/>
            <a:ext cx="11528425" cy="45529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数据资产管理的核心功能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1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76609" y="635000"/>
            <a:ext cx="933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帮助企业实现数据资产目录、数据质量监控、快速可视化数据建模和管理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1"/>
          <p:cNvSpPr txBox="1"/>
          <p:nvPr/>
        </p:nvSpPr>
        <p:spPr>
          <a:xfrm>
            <a:off x="180000" y="180000"/>
            <a:ext cx="11402400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数据开发组件实现可视化开发、支持统一代码编辑器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79705" y="736799"/>
            <a:ext cx="11769488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提供一站式、可视化开发环境，降低开发门槛，提高开发效率</a:t>
            </a:r>
            <a:r>
              <a:rPr lang="zh-CN" altLang="en-US" sz="1600" dirty="0"/>
              <a:t>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支持工作流创建、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SQL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开发、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脚本开发等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支持拖拽式、向导式、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Notebook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、批量导入等便捷开发方式，实现任务创建及任务之间的关系编排，以及任务流的配置和管理。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27347" y="2428869"/>
            <a:ext cx="9537306" cy="3604888"/>
            <a:chOff x="713" y="2094"/>
            <a:chExt cx="17889" cy="8310"/>
          </a:xfrm>
        </p:grpSpPr>
        <p:grpSp>
          <p:nvGrpSpPr>
            <p:cNvPr id="3" name="组合 2"/>
            <p:cNvGrpSpPr/>
            <p:nvPr/>
          </p:nvGrpSpPr>
          <p:grpSpPr>
            <a:xfrm>
              <a:off x="822" y="2301"/>
              <a:ext cx="4922" cy="1536"/>
              <a:chOff x="1116164" y="1075504"/>
              <a:chExt cx="2529924" cy="975749"/>
            </a:xfrm>
          </p:grpSpPr>
          <p:sp>
            <p:nvSpPr>
              <p:cNvPr id="4" name="圆角矩形 4"/>
              <p:cNvSpPr/>
              <p:nvPr/>
            </p:nvSpPr>
            <p:spPr>
              <a:xfrm>
                <a:off x="1116164" y="1075504"/>
                <a:ext cx="2448272" cy="948949"/>
              </a:xfrm>
              <a:prstGeom prst="roundRect">
                <a:avLst/>
              </a:prstGeom>
              <a:noFill/>
              <a:ln w="3175" cap="flat" cmpd="sng" algn="ctr">
                <a:solidFill>
                  <a:schemeClr val="accent5">
                    <a:lumMod val="75000"/>
                  </a:scheme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defTabSz="913765">
                  <a:defRPr/>
                </a:pPr>
                <a:endParaRPr kumimoji="1" lang="zh-CN" altLang="en-US" sz="12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 flipH="1">
                <a:off x="1140964" y="1104893"/>
                <a:ext cx="2505124" cy="946360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3765">
                  <a:defRPr/>
                </a:pPr>
                <a:r>
                  <a:rPr kumimoji="1" lang="zh-CN" altLang="en-US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支持</a:t>
                </a:r>
                <a:r>
                  <a:rPr kumimoji="1" lang="zh-CN" altLang="en-US" sz="1200" kern="0" dirty="0">
                    <a:solidFill>
                      <a:srgbClr val="C00000"/>
                    </a:solidFill>
                    <a:latin typeface="+mn-ea"/>
                    <a:cs typeface="+mn-ea"/>
                    <a:sym typeface="+mn-lt"/>
                  </a:rPr>
                  <a:t>多种数据开发算子</a:t>
                </a:r>
                <a:r>
                  <a:rPr kumimoji="1" lang="zh-CN" altLang="en-US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，</a:t>
                </a:r>
                <a:r>
                  <a:rPr kumimoji="1" lang="en-US" altLang="zh-CN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SHELL</a:t>
                </a:r>
                <a:r>
                  <a:rPr kumimoji="1" lang="zh-CN" altLang="en-US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、</a:t>
                </a:r>
                <a:r>
                  <a:rPr kumimoji="1" lang="en-US" altLang="zh-CN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Spark SQL</a:t>
                </a:r>
                <a:r>
                  <a:rPr kumimoji="1" lang="zh-CN" altLang="en-US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、</a:t>
                </a:r>
                <a:r>
                  <a:rPr kumimoji="1" lang="en-US" altLang="zh-CN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MPP SQL</a:t>
                </a:r>
                <a:r>
                  <a:rPr kumimoji="1" lang="zh-CN" altLang="en-US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、 </a:t>
                </a:r>
                <a:r>
                  <a:rPr kumimoji="1" lang="en-US" altLang="zh-CN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Spark Shell</a:t>
                </a:r>
                <a:r>
                  <a:rPr kumimoji="1" lang="zh-CN" altLang="en-US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、</a:t>
                </a:r>
                <a:r>
                  <a:rPr kumimoji="1" lang="en-US" altLang="zh-CN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Python</a:t>
                </a:r>
                <a:r>
                  <a:rPr kumimoji="1" lang="zh-CN" altLang="en-US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、</a:t>
                </a:r>
                <a:r>
                  <a:rPr kumimoji="1" lang="en-US" altLang="zh-CN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Perl </a:t>
                </a:r>
                <a:r>
                  <a:rPr kumimoji="1" lang="zh-CN" altLang="en-US" sz="1200" kern="0" dirty="0">
                    <a:solidFill>
                      <a:prstClr val="black"/>
                    </a:solidFill>
                    <a:latin typeface="+mn-ea"/>
                    <a:cs typeface="+mn-ea"/>
                    <a:sym typeface="+mn-lt"/>
                  </a:rPr>
                  <a:t>等多种类型</a:t>
                </a:r>
                <a:endParaRPr kumimoji="1" lang="zh-CN" altLang="en-US" sz="1200" kern="0" dirty="0">
                  <a:solidFill>
                    <a:prstClr val="black"/>
                  </a:solidFill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846" y="4271"/>
              <a:ext cx="4960" cy="1408"/>
              <a:chOff x="1135114" y="2333404"/>
              <a:chExt cx="2549775" cy="894239"/>
            </a:xfrm>
          </p:grpSpPr>
          <p:sp>
            <p:nvSpPr>
              <p:cNvPr id="26" name="圆角矩形 7"/>
              <p:cNvSpPr/>
              <p:nvPr/>
            </p:nvSpPr>
            <p:spPr>
              <a:xfrm>
                <a:off x="1135114" y="2333404"/>
                <a:ext cx="2448272" cy="829674"/>
              </a:xfrm>
              <a:prstGeom prst="roundRect">
                <a:avLst/>
              </a:prstGeom>
              <a:noFill/>
              <a:ln w="3175" cap="flat" cmpd="sng" algn="ctr">
                <a:solidFill>
                  <a:schemeClr val="accent5">
                    <a:lumMod val="75000"/>
                  </a:scheme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defTabSz="913765">
                  <a:defRPr/>
                </a:pPr>
                <a:endParaRPr kumimoji="1" lang="zh-CN" altLang="en-US" sz="12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179765" y="2345857"/>
                <a:ext cx="2505124" cy="881786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3765">
                  <a:defRPr/>
                </a:pPr>
                <a:r>
                  <a:rPr kumimoji="1" lang="zh-CN" altLang="en-US" sz="1200" kern="0" dirty="0">
                    <a:solidFill>
                      <a:prstClr val="black"/>
                    </a:solidFill>
                    <a:cs typeface="+mn-ea"/>
                    <a:sym typeface="+mn-lt"/>
                  </a:rPr>
                  <a:t>支持</a:t>
                </a:r>
                <a:r>
                  <a:rPr kumimoji="1" lang="zh-CN" altLang="en-US" sz="1200" kern="0" dirty="0">
                    <a:solidFill>
                      <a:srgbClr val="C00000"/>
                    </a:solidFill>
                    <a:cs typeface="+mn-ea"/>
                    <a:sym typeface="+mn-lt"/>
                  </a:rPr>
                  <a:t>多人协同开发</a:t>
                </a:r>
                <a:r>
                  <a:rPr kumimoji="1" lang="zh-CN" altLang="en-US" sz="1200" kern="0" dirty="0">
                    <a:solidFill>
                      <a:prstClr val="black"/>
                    </a:solidFill>
                    <a:cs typeface="+mn-ea"/>
                    <a:sym typeface="+mn-lt"/>
                  </a:rPr>
                  <a:t>，集成开发环境，通过统一的开发环境及管理，提高开发效率</a:t>
                </a:r>
                <a:endParaRPr kumimoji="1" lang="zh-CN" altLang="en-US" sz="12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846" y="5973"/>
              <a:ext cx="4936" cy="1164"/>
              <a:chOff x="1128059" y="3409255"/>
              <a:chExt cx="2537463" cy="739825"/>
            </a:xfrm>
          </p:grpSpPr>
          <p:sp>
            <p:nvSpPr>
              <p:cNvPr id="30" name="圆角矩形 10"/>
              <p:cNvSpPr/>
              <p:nvPr/>
            </p:nvSpPr>
            <p:spPr>
              <a:xfrm>
                <a:off x="1128059" y="3409255"/>
                <a:ext cx="2448272" cy="739825"/>
              </a:xfrm>
              <a:prstGeom prst="roundRect">
                <a:avLst/>
              </a:prstGeom>
              <a:noFill/>
              <a:ln w="3175" cap="flat" cmpd="sng" algn="ctr">
                <a:solidFill>
                  <a:schemeClr val="accent5">
                    <a:lumMod val="75000"/>
                  </a:scheme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defTabSz="913765">
                  <a:defRPr/>
                </a:pPr>
                <a:endParaRPr kumimoji="1" lang="zh-CN" altLang="en-US" sz="12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 flipH="1">
                <a:off x="1160398" y="3472322"/>
                <a:ext cx="2505124" cy="629425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3765">
                  <a:defRPr/>
                </a:pPr>
                <a:r>
                  <a:rPr kumimoji="1" lang="zh-CN" altLang="en-US" sz="1200" kern="0" dirty="0">
                    <a:solidFill>
                      <a:prstClr val="black"/>
                    </a:solidFill>
                    <a:cs typeface="+mn-ea"/>
                    <a:sym typeface="+mn-lt"/>
                  </a:rPr>
                  <a:t>支持脚本、函数、资源，可以开发引擎、调用</a:t>
                </a:r>
                <a:r>
                  <a:rPr kumimoji="1" lang="zh-CN" altLang="en-US" sz="1200" kern="0" dirty="0">
                    <a:solidFill>
                      <a:srgbClr val="C00000"/>
                    </a:solidFill>
                    <a:cs typeface="+mn-ea"/>
                    <a:sym typeface="+mn-lt"/>
                  </a:rPr>
                  <a:t>内置算法包</a:t>
                </a:r>
                <a:r>
                  <a:rPr kumimoji="1" lang="zh-CN" altLang="en-US" sz="1200" kern="0" dirty="0">
                    <a:solidFill>
                      <a:prstClr val="black"/>
                    </a:solidFill>
                    <a:cs typeface="+mn-ea"/>
                    <a:sym typeface="+mn-lt"/>
                  </a:rPr>
                  <a:t>等</a:t>
                </a:r>
                <a:endParaRPr kumimoji="1" lang="zh-CN" altLang="en-US" sz="1200" kern="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右大括号 31"/>
            <p:cNvSpPr/>
            <p:nvPr/>
          </p:nvSpPr>
          <p:spPr>
            <a:xfrm>
              <a:off x="5762" y="2147"/>
              <a:ext cx="487" cy="4821"/>
            </a:xfrm>
            <a:prstGeom prst="rightBrace">
              <a:avLst/>
            </a:prstGeom>
            <a:noFill/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3765">
                <a:defRPr/>
              </a:pPr>
              <a:endParaRPr kumimoji="1"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596" y="2094"/>
              <a:ext cx="11577" cy="6157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" y="7631"/>
              <a:ext cx="6831" cy="2407"/>
            </a:xfrm>
            <a:prstGeom prst="rect">
              <a:avLst/>
            </a:prstGeom>
          </p:spPr>
        </p:pic>
        <p:cxnSp>
          <p:nvCxnSpPr>
            <p:cNvPr id="35" name="直线箭头连接符 16"/>
            <p:cNvCxnSpPr/>
            <p:nvPr/>
          </p:nvCxnSpPr>
          <p:spPr>
            <a:xfrm>
              <a:off x="6006" y="8485"/>
              <a:ext cx="821" cy="349"/>
            </a:xfrm>
            <a:prstGeom prst="straightConnector1">
              <a:avLst/>
            </a:prstGeom>
            <a:noFill/>
            <a:ln w="3175" cap="flat" cmpd="sng" algn="ctr">
              <a:solidFill>
                <a:schemeClr val="accent5">
                  <a:lumMod val="75000"/>
                </a:scheme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" name="圆角矩形 13"/>
            <p:cNvSpPr/>
            <p:nvPr/>
          </p:nvSpPr>
          <p:spPr>
            <a:xfrm>
              <a:off x="6437" y="8947"/>
              <a:ext cx="5100" cy="1392"/>
            </a:xfrm>
            <a:prstGeom prst="roundRect">
              <a:avLst/>
            </a:prstGeom>
            <a:noFill/>
            <a:ln w="3175" cap="flat" cmpd="sng" algn="ctr">
              <a:solidFill>
                <a:schemeClr val="accent5">
                  <a:lumMod val="75000"/>
                </a:scheme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defTabSz="913765">
                <a:defRPr/>
              </a:pPr>
              <a:endParaRPr kumimoji="1"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 flipH="1">
              <a:off x="6695" y="8914"/>
              <a:ext cx="4842" cy="1490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defTabSz="913765"/>
              <a:r>
                <a:rPr kumimoji="1"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1</a:t>
              </a:r>
              <a:r>
                <a:rPr kumimoji="1"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、提交发布申请</a:t>
              </a:r>
              <a:endParaRPr kumimoji="1" lang="en-US" altLang="zh-CN" sz="12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defTabSz="913765"/>
              <a:r>
                <a:rPr kumimoji="1"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2</a:t>
              </a:r>
              <a:r>
                <a:rPr kumimoji="1"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、发布提交审核</a:t>
              </a:r>
              <a:endParaRPr kumimoji="1" lang="en-US" altLang="zh-CN" sz="1200" dirty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defTabSz="913765"/>
              <a:r>
                <a:rPr kumimoji="1"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3</a:t>
              </a:r>
              <a:r>
                <a:rPr kumimoji="1" lang="zh-CN" altLang="en-US" sz="1200" dirty="0">
                  <a:solidFill>
                    <a:prstClr val="black"/>
                  </a:solidFill>
                  <a:cs typeface="+mn-ea"/>
                  <a:sym typeface="+mn-lt"/>
                </a:rPr>
                <a:t>、审核通过后，上线生产环境</a:t>
              </a:r>
              <a:endParaRPr kumimoji="1" lang="zh-CN" altLang="en-US"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6" y="4519"/>
              <a:ext cx="7776" cy="5124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574" y="1167730"/>
            <a:ext cx="5316793" cy="4581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13" y="1244852"/>
            <a:ext cx="5631426" cy="4427281"/>
          </a:xfrm>
          <a:prstGeom prst="rect">
            <a:avLst/>
          </a:prstGeom>
        </p:spPr>
      </p:pic>
      <p:sp>
        <p:nvSpPr>
          <p:cNvPr id="7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 txBox="1"/>
          <p:nvPr/>
        </p:nvSpPr>
        <p:spPr>
          <a:xfrm>
            <a:off x="180000" y="180000"/>
            <a:ext cx="11177113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4,5,6-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金山云具备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FSDM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和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FS-LDM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资源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,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大幅度降低数据中心的建设难度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2769" y="1591232"/>
            <a:ext cx="4593996" cy="487362"/>
          </a:xfrm>
          <a:prstGeom prst="rect">
            <a:avLst/>
          </a:prstGeom>
          <a:solidFill>
            <a:srgbClr val="5B9BD5"/>
          </a:solidFill>
        </p:spPr>
        <p:txBody>
          <a:bodyPr wrap="square" rtlCol="0" anchor="ctr">
            <a:no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一、什么是数据中台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0554" y="1723997"/>
            <a:ext cx="3680628" cy="769342"/>
          </a:xfrm>
          <a:prstGeom prst="rect">
            <a:avLst/>
          </a:prstGeom>
        </p:spPr>
        <p:txBody>
          <a:bodyPr wrap="square" lIns="91344" tIns="45671" rIns="91344" bIns="45671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zh-CN" altLang="en-US" sz="4400" b="0" dirty="0">
                <a:solidFill>
                  <a:srgbClr val="006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目录</a:t>
            </a:r>
            <a:endParaRPr lang="zh-CN" altLang="en-US" sz="4400" b="0" dirty="0">
              <a:solidFill>
                <a:srgbClr val="006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0550" y="2355203"/>
            <a:ext cx="3649573" cy="769342"/>
          </a:xfrm>
          <a:prstGeom prst="rect">
            <a:avLst/>
          </a:prstGeom>
        </p:spPr>
        <p:txBody>
          <a:bodyPr wrap="square" lIns="91344" tIns="45671" rIns="91344" bIns="45671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zh-CN" sz="4400" b="0" dirty="0">
                <a:solidFill>
                  <a:srgbClr val="006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400" b="0" dirty="0">
              <a:solidFill>
                <a:srgbClr val="006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96923" y="692867"/>
            <a:ext cx="104259" cy="5563454"/>
            <a:chOff x="4849786" y="1943100"/>
            <a:chExt cx="65114" cy="3360420"/>
          </a:xfrm>
        </p:grpSpPr>
        <p:sp>
          <p:nvSpPr>
            <p:cNvPr id="7" name="矩形 6"/>
            <p:cNvSpPr/>
            <p:nvPr/>
          </p:nvSpPr>
          <p:spPr>
            <a:xfrm>
              <a:off x="4849786" y="1944547"/>
              <a:ext cx="45719" cy="33566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endParaRPr lang="zh-CN" altLang="en-US" sz="1800" b="0" baseline="-250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914900" y="1943100"/>
              <a:ext cx="0" cy="3360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A790-99C4-4779-A9DC-888D8DCD73BA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42769" y="2495056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zh-CN" altLang="en-US" sz="1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二、数据中台建设需求与痛点</a:t>
            </a:r>
            <a:endParaRPr lang="en-US" altLang="zh-CN" sz="1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42769" y="3398880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zh-CN" altLang="en-US" sz="1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三、金山云数据中台解决方案</a:t>
            </a:r>
            <a:endParaRPr lang="zh-CN" altLang="en-US" sz="1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42769" y="4302704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zh-CN" altLang="en-US" sz="1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数据交换平台</a:t>
            </a:r>
            <a:endParaRPr lang="en-US" altLang="zh-CN" sz="1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42769" y="5206530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en-US" sz="1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历史数据查询</a:t>
            </a:r>
            <a:endParaRPr lang="en-US" altLang="zh-CN" sz="1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6365" y="681990"/>
            <a:ext cx="1206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一站式可视化、快速数据服务开发发布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实现统一的数据访问接口和服务，为用户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应用提供基于逻辑虚拟视图的数据查询接口，屏蔽底层数据存储存储技术差异。其主要提供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通用查询、模式化查询、数据订阅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等多种数据访问方式。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1"/>
          <p:cNvSpPr txBox="1"/>
          <p:nvPr/>
        </p:nvSpPr>
        <p:spPr>
          <a:xfrm>
            <a:off x="180000" y="180000"/>
            <a:ext cx="11177113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通过数据服务组件快速将数据变现，实现中台价值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0" name="矩形 49"/>
          <p:cNvSpPr/>
          <p:nvPr/>
        </p:nvSpPr>
        <p:spPr bwMode="auto">
          <a:xfrm>
            <a:off x="1997849" y="5451026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Mysql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 bwMode="auto">
          <a:xfrm>
            <a:off x="3190873" y="5451026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oracle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4383897" y="5451026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KDW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5576921" y="5451026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hive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6769945" y="5451026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spark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 bwMode="auto">
          <a:xfrm>
            <a:off x="7958516" y="2947920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数据路由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9151540" y="2947920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数据规模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 bwMode="auto">
          <a:xfrm>
            <a:off x="1997849" y="4924064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Mysql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驱动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3190873" y="4924064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Oracle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驱动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4383897" y="4924064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KDW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驱动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5576921" y="4924064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Hive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驱动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6769945" y="4924064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Spark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驱动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7958516" y="2479203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数据权限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9151540" y="2479203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数据模型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1997849" y="4511493"/>
            <a:ext cx="8237893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连接器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1997850" y="4091445"/>
            <a:ext cx="41242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直连引擎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6116797" y="4091445"/>
            <a:ext cx="41242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跨源引擎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1997849" y="3698105"/>
            <a:ext cx="8237893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引擎选择器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1997850" y="3161302"/>
            <a:ext cx="5851845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优化器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1997849" y="2767962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SQL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解析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3190873" y="2767962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模型解析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4383897" y="2767962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Sql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重写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5576921" y="2767962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数据权限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6769945" y="2767962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查询审计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1997850" y="2350546"/>
            <a:ext cx="5851845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安全管理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7958516" y="5450240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ES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9151540" y="5450240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HBase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7" name="矩形 76"/>
          <p:cNvSpPr/>
          <p:nvPr/>
        </p:nvSpPr>
        <p:spPr bwMode="auto">
          <a:xfrm>
            <a:off x="7958516" y="4923278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ES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驱动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8" name="矩形 77"/>
          <p:cNvSpPr/>
          <p:nvPr/>
        </p:nvSpPr>
        <p:spPr bwMode="auto">
          <a:xfrm>
            <a:off x="9151540" y="4923278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Hbase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驱动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88093" y="1866754"/>
            <a:ext cx="4124250" cy="35991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交互式查询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6107040" y="1866754"/>
            <a:ext cx="4124250" cy="35991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API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网关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数据服务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API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804826" y="4511493"/>
            <a:ext cx="1079750" cy="77170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hangingPunct="0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804826" y="3698106"/>
            <a:ext cx="1079750" cy="7532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hangingPunct="0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804826" y="2353753"/>
            <a:ext cx="1079750" cy="116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hangingPunct="0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804826" y="1867547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服务层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804826" y="5450240"/>
            <a:ext cx="1079750" cy="3599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398" tIns="45698" rIns="91398" bIns="45698" numCol="1" rtlCol="0" anchor="ctr" anchorCtr="0" compatLnSpc="1"/>
          <a:lstStyle/>
          <a:p>
            <a:pPr algn="ctr" defTabSz="913130" eaLnBrk="0" hangingPunct="0"/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存储计算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4"/>
          <p:cNvSpPr/>
          <p:nvPr>
            <p:custDataLst>
              <p:tags r:id="rId1"/>
            </p:custDataLst>
          </p:nvPr>
        </p:nvSpPr>
        <p:spPr bwMode="auto">
          <a:xfrm>
            <a:off x="3425598" y="4305927"/>
            <a:ext cx="1708689" cy="1648762"/>
          </a:xfrm>
          <a:custGeom>
            <a:avLst/>
            <a:gdLst>
              <a:gd name="T0" fmla="*/ 19 w 1060"/>
              <a:gd name="T1" fmla="*/ 370 h 1010"/>
              <a:gd name="T2" fmla="*/ 602 w 1060"/>
              <a:gd name="T3" fmla="*/ 57 h 1010"/>
              <a:gd name="T4" fmla="*/ 1012 w 1060"/>
              <a:gd name="T5" fmla="*/ 577 h 1010"/>
              <a:gd name="T6" fmla="*/ 824 w 1060"/>
              <a:gd name="T7" fmla="*/ 830 h 1010"/>
              <a:gd name="T8" fmla="*/ 967 w 1060"/>
              <a:gd name="T9" fmla="*/ 949 h 1010"/>
              <a:gd name="T10" fmla="*/ 63 w 1060"/>
              <a:gd name="T11" fmla="*/ 635 h 1010"/>
              <a:gd name="T12" fmla="*/ 63 w 1060"/>
              <a:gd name="T13" fmla="*/ 635 h 1010"/>
              <a:gd name="T14" fmla="*/ 19 w 1060"/>
              <a:gd name="T15" fmla="*/ 37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0" h="1010">
                <a:moveTo>
                  <a:pt x="19" y="370"/>
                </a:moveTo>
                <a:cubicBezTo>
                  <a:pt x="67" y="140"/>
                  <a:pt x="328" y="0"/>
                  <a:pt x="602" y="57"/>
                </a:cubicBezTo>
                <a:cubicBezTo>
                  <a:pt x="876" y="114"/>
                  <a:pt x="1060" y="347"/>
                  <a:pt x="1012" y="577"/>
                </a:cubicBezTo>
                <a:cubicBezTo>
                  <a:pt x="990" y="685"/>
                  <a:pt x="920" y="773"/>
                  <a:pt x="824" y="830"/>
                </a:cubicBezTo>
                <a:cubicBezTo>
                  <a:pt x="836" y="923"/>
                  <a:pt x="967" y="949"/>
                  <a:pt x="967" y="949"/>
                </a:cubicBezTo>
                <a:cubicBezTo>
                  <a:pt x="227" y="1010"/>
                  <a:pt x="63" y="635"/>
                  <a:pt x="63" y="635"/>
                </a:cubicBezTo>
                <a:cubicBezTo>
                  <a:pt x="63" y="635"/>
                  <a:pt x="63" y="635"/>
                  <a:pt x="63" y="635"/>
                </a:cubicBezTo>
                <a:cubicBezTo>
                  <a:pt x="17" y="553"/>
                  <a:pt x="0" y="461"/>
                  <a:pt x="19" y="3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reeform 25"/>
          <p:cNvSpPr/>
          <p:nvPr>
            <p:custDataLst>
              <p:tags r:id="rId2"/>
            </p:custDataLst>
          </p:nvPr>
        </p:nvSpPr>
        <p:spPr bwMode="auto">
          <a:xfrm>
            <a:off x="4910546" y="2745143"/>
            <a:ext cx="2187101" cy="2144156"/>
          </a:xfrm>
          <a:custGeom>
            <a:avLst/>
            <a:gdLst>
              <a:gd name="T0" fmla="*/ 911 w 1608"/>
              <a:gd name="T1" fmla="*/ 104 h 1577"/>
              <a:gd name="T2" fmla="*/ 109 w 1608"/>
              <a:gd name="T3" fmla="*/ 549 h 1577"/>
              <a:gd name="T4" fmla="*/ 513 w 1608"/>
              <a:gd name="T5" fmla="*/ 1372 h 1577"/>
              <a:gd name="T6" fmla="*/ 972 w 1608"/>
              <a:gd name="T7" fmla="*/ 1334 h 1577"/>
              <a:gd name="T8" fmla="*/ 1031 w 1608"/>
              <a:gd name="T9" fmla="*/ 1577 h 1577"/>
              <a:gd name="T10" fmla="*/ 1227 w 1608"/>
              <a:gd name="T11" fmla="*/ 337 h 1577"/>
              <a:gd name="T12" fmla="*/ 1227 w 1608"/>
              <a:gd name="T13" fmla="*/ 337 h 1577"/>
              <a:gd name="T14" fmla="*/ 911 w 1608"/>
              <a:gd name="T15" fmla="*/ 104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8" h="1577">
                <a:moveTo>
                  <a:pt x="911" y="104"/>
                </a:moveTo>
                <a:cubicBezTo>
                  <a:pt x="578" y="0"/>
                  <a:pt x="219" y="199"/>
                  <a:pt x="109" y="549"/>
                </a:cubicBezTo>
                <a:cubicBezTo>
                  <a:pt x="0" y="900"/>
                  <a:pt x="181" y="1268"/>
                  <a:pt x="513" y="1372"/>
                </a:cubicBezTo>
                <a:cubicBezTo>
                  <a:pt x="670" y="1421"/>
                  <a:pt x="832" y="1403"/>
                  <a:pt x="972" y="1334"/>
                </a:cubicBezTo>
                <a:cubicBezTo>
                  <a:pt x="1085" y="1412"/>
                  <a:pt x="1031" y="1577"/>
                  <a:pt x="1031" y="1577"/>
                </a:cubicBezTo>
                <a:cubicBezTo>
                  <a:pt x="1608" y="781"/>
                  <a:pt x="1227" y="337"/>
                  <a:pt x="1227" y="337"/>
                </a:cubicBezTo>
                <a:cubicBezTo>
                  <a:pt x="1227" y="337"/>
                  <a:pt x="1227" y="337"/>
                  <a:pt x="1227" y="337"/>
                </a:cubicBezTo>
                <a:cubicBezTo>
                  <a:pt x="1152" y="229"/>
                  <a:pt x="1043" y="146"/>
                  <a:pt x="911" y="104"/>
                </a:cubicBezTo>
                <a:close/>
              </a:path>
            </a:pathLst>
          </a:custGeom>
          <a:solidFill>
            <a:srgbClr val="44405E"/>
          </a:solidFill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Freeform 27"/>
          <p:cNvSpPr/>
          <p:nvPr>
            <p:custDataLst>
              <p:tags r:id="rId3"/>
            </p:custDataLst>
          </p:nvPr>
        </p:nvSpPr>
        <p:spPr bwMode="auto">
          <a:xfrm>
            <a:off x="6778044" y="3741646"/>
            <a:ext cx="1810308" cy="1788690"/>
          </a:xfrm>
          <a:custGeom>
            <a:avLst/>
            <a:gdLst>
              <a:gd name="T0" fmla="*/ 1117 w 1269"/>
              <a:gd name="T1" fmla="*/ 285 h 1399"/>
              <a:gd name="T2" fmla="*/ 317 w 1269"/>
              <a:gd name="T3" fmla="*/ 194 h 1399"/>
              <a:gd name="T4" fmla="*/ 185 w 1269"/>
              <a:gd name="T5" fmla="*/ 988 h 1399"/>
              <a:gd name="T6" fmla="*/ 532 w 1269"/>
              <a:gd name="T7" fmla="*/ 1195 h 1399"/>
              <a:gd name="T8" fmla="*/ 450 w 1269"/>
              <a:gd name="T9" fmla="*/ 1399 h 1399"/>
              <a:gd name="T10" fmla="*/ 1224 w 1269"/>
              <a:gd name="T11" fmla="*/ 613 h 1399"/>
              <a:gd name="T12" fmla="*/ 1224 w 1269"/>
              <a:gd name="T13" fmla="*/ 613 h 1399"/>
              <a:gd name="T14" fmla="*/ 1117 w 1269"/>
              <a:gd name="T15" fmla="*/ 285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9" h="1399">
                <a:moveTo>
                  <a:pt x="1117" y="285"/>
                </a:moveTo>
                <a:cubicBezTo>
                  <a:pt x="932" y="41"/>
                  <a:pt x="574" y="0"/>
                  <a:pt x="317" y="194"/>
                </a:cubicBezTo>
                <a:cubicBezTo>
                  <a:pt x="59" y="388"/>
                  <a:pt x="0" y="744"/>
                  <a:pt x="185" y="988"/>
                </a:cubicBezTo>
                <a:cubicBezTo>
                  <a:pt x="272" y="1103"/>
                  <a:pt x="397" y="1173"/>
                  <a:pt x="532" y="1195"/>
                </a:cubicBezTo>
                <a:cubicBezTo>
                  <a:pt x="573" y="1309"/>
                  <a:pt x="450" y="1399"/>
                  <a:pt x="450" y="1399"/>
                </a:cubicBezTo>
                <a:cubicBezTo>
                  <a:pt x="1269" y="1125"/>
                  <a:pt x="1224" y="613"/>
                  <a:pt x="1224" y="613"/>
                </a:cubicBezTo>
                <a:cubicBezTo>
                  <a:pt x="1224" y="613"/>
                  <a:pt x="1224" y="613"/>
                  <a:pt x="1224" y="613"/>
                </a:cubicBezTo>
                <a:cubicBezTo>
                  <a:pt x="1225" y="498"/>
                  <a:pt x="1190" y="383"/>
                  <a:pt x="1117" y="28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Freeform 31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708086" y="3262423"/>
            <a:ext cx="296011" cy="296010"/>
          </a:xfrm>
          <a:custGeom>
            <a:avLst/>
            <a:gdLst>
              <a:gd name="T0" fmla="*/ 185 w 217"/>
              <a:gd name="T1" fmla="*/ 77 h 217"/>
              <a:gd name="T2" fmla="*/ 197 w 217"/>
              <a:gd name="T3" fmla="*/ 56 h 217"/>
              <a:gd name="T4" fmla="*/ 174 w 217"/>
              <a:gd name="T5" fmla="*/ 20 h 217"/>
              <a:gd name="T6" fmla="*/ 146 w 217"/>
              <a:gd name="T7" fmla="*/ 35 h 217"/>
              <a:gd name="T8" fmla="*/ 134 w 217"/>
              <a:gd name="T9" fmla="*/ 9 h 217"/>
              <a:gd name="T10" fmla="*/ 83 w 217"/>
              <a:gd name="T11" fmla="*/ 9 h 217"/>
              <a:gd name="T12" fmla="*/ 71 w 217"/>
              <a:gd name="T13" fmla="*/ 35 h 217"/>
              <a:gd name="T14" fmla="*/ 44 w 217"/>
              <a:gd name="T15" fmla="*/ 20 h 217"/>
              <a:gd name="T16" fmla="*/ 20 w 217"/>
              <a:gd name="T17" fmla="*/ 56 h 217"/>
              <a:gd name="T18" fmla="*/ 32 w 217"/>
              <a:gd name="T19" fmla="*/ 77 h 217"/>
              <a:gd name="T20" fmla="*/ 0 w 217"/>
              <a:gd name="T21" fmla="*/ 92 h 217"/>
              <a:gd name="T22" fmla="*/ 30 w 217"/>
              <a:gd name="T23" fmla="*/ 134 h 217"/>
              <a:gd name="T24" fmla="*/ 35 w 217"/>
              <a:gd name="T25" fmla="*/ 146 h 217"/>
              <a:gd name="T26" fmla="*/ 20 w 217"/>
              <a:gd name="T27" fmla="*/ 173 h 217"/>
              <a:gd name="T28" fmla="*/ 56 w 217"/>
              <a:gd name="T29" fmla="*/ 197 h 217"/>
              <a:gd name="T30" fmla="*/ 77 w 217"/>
              <a:gd name="T31" fmla="*/ 185 h 217"/>
              <a:gd name="T32" fmla="*/ 92 w 217"/>
              <a:gd name="T33" fmla="*/ 217 h 217"/>
              <a:gd name="T34" fmla="*/ 134 w 217"/>
              <a:gd name="T35" fmla="*/ 187 h 217"/>
              <a:gd name="T36" fmla="*/ 161 w 217"/>
              <a:gd name="T37" fmla="*/ 197 h 217"/>
              <a:gd name="T38" fmla="*/ 197 w 217"/>
              <a:gd name="T39" fmla="*/ 174 h 217"/>
              <a:gd name="T40" fmla="*/ 182 w 217"/>
              <a:gd name="T41" fmla="*/ 146 h 217"/>
              <a:gd name="T42" fmla="*/ 208 w 217"/>
              <a:gd name="T43" fmla="*/ 134 h 217"/>
              <a:gd name="T44" fmla="*/ 217 w 217"/>
              <a:gd name="T45" fmla="*/ 92 h 217"/>
              <a:gd name="T46" fmla="*/ 200 w 217"/>
              <a:gd name="T47" fmla="*/ 116 h 217"/>
              <a:gd name="T48" fmla="*/ 169 w 217"/>
              <a:gd name="T49" fmla="*/ 133 h 217"/>
              <a:gd name="T50" fmla="*/ 165 w 217"/>
              <a:gd name="T51" fmla="*/ 154 h 217"/>
              <a:gd name="T52" fmla="*/ 154 w 217"/>
              <a:gd name="T53" fmla="*/ 165 h 217"/>
              <a:gd name="T54" fmla="*/ 123 w 217"/>
              <a:gd name="T55" fmla="*/ 172 h 217"/>
              <a:gd name="T56" fmla="*/ 101 w 217"/>
              <a:gd name="T57" fmla="*/ 199 h 217"/>
              <a:gd name="T58" fmla="*/ 84 w 217"/>
              <a:gd name="T59" fmla="*/ 169 h 217"/>
              <a:gd name="T60" fmla="*/ 63 w 217"/>
              <a:gd name="T61" fmla="*/ 165 h 217"/>
              <a:gd name="T62" fmla="*/ 39 w 217"/>
              <a:gd name="T63" fmla="*/ 167 h 217"/>
              <a:gd name="T64" fmla="*/ 48 w 217"/>
              <a:gd name="T65" fmla="*/ 133 h 217"/>
              <a:gd name="T66" fmla="*/ 36 w 217"/>
              <a:gd name="T67" fmla="*/ 116 h 217"/>
              <a:gd name="T68" fmla="*/ 36 w 217"/>
              <a:gd name="T69" fmla="*/ 101 h 217"/>
              <a:gd name="T70" fmla="*/ 48 w 217"/>
              <a:gd name="T71" fmla="*/ 83 h 217"/>
              <a:gd name="T72" fmla="*/ 52 w 217"/>
              <a:gd name="T73" fmla="*/ 63 h 217"/>
              <a:gd name="T74" fmla="*/ 63 w 217"/>
              <a:gd name="T75" fmla="*/ 52 h 217"/>
              <a:gd name="T76" fmla="*/ 94 w 217"/>
              <a:gd name="T77" fmla="*/ 45 h 217"/>
              <a:gd name="T78" fmla="*/ 101 w 217"/>
              <a:gd name="T79" fmla="*/ 18 h 217"/>
              <a:gd name="T80" fmla="*/ 124 w 217"/>
              <a:gd name="T81" fmla="*/ 45 h 217"/>
              <a:gd name="T82" fmla="*/ 154 w 217"/>
              <a:gd name="T83" fmla="*/ 51 h 217"/>
              <a:gd name="T84" fmla="*/ 165 w 217"/>
              <a:gd name="T85" fmla="*/ 63 h 217"/>
              <a:gd name="T86" fmla="*/ 169 w 217"/>
              <a:gd name="T87" fmla="*/ 84 h 217"/>
              <a:gd name="T88" fmla="*/ 181 w 217"/>
              <a:gd name="T89" fmla="*/ 101 h 217"/>
              <a:gd name="T90" fmla="*/ 109 w 217"/>
              <a:gd name="T91" fmla="*/ 71 h 217"/>
              <a:gd name="T92" fmla="*/ 71 w 217"/>
              <a:gd name="T93" fmla="*/ 108 h 217"/>
              <a:gd name="T94" fmla="*/ 135 w 217"/>
              <a:gd name="T95" fmla="*/ 135 h 217"/>
              <a:gd name="T96" fmla="*/ 109 w 217"/>
              <a:gd name="T97" fmla="*/ 71 h 217"/>
              <a:gd name="T98" fmla="*/ 109 w 217"/>
              <a:gd name="T99" fmla="*/ 135 h 217"/>
              <a:gd name="T100" fmla="*/ 90 w 217"/>
              <a:gd name="T101" fmla="*/ 90 h 217"/>
              <a:gd name="T102" fmla="*/ 135 w 217"/>
              <a:gd name="T103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7" h="217">
                <a:moveTo>
                  <a:pt x="208" y="83"/>
                </a:moveTo>
                <a:cubicBezTo>
                  <a:pt x="187" y="83"/>
                  <a:pt x="187" y="83"/>
                  <a:pt x="187" y="83"/>
                </a:cubicBezTo>
                <a:cubicBezTo>
                  <a:pt x="187" y="81"/>
                  <a:pt x="186" y="79"/>
                  <a:pt x="185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4" y="75"/>
                  <a:pt x="183" y="73"/>
                  <a:pt x="182" y="71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201" y="52"/>
                  <a:pt x="201" y="47"/>
                  <a:pt x="197" y="43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0" y="16"/>
                  <a:pt x="165" y="16"/>
                  <a:pt x="161" y="20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4" y="34"/>
                  <a:pt x="142" y="33"/>
                  <a:pt x="140" y="32"/>
                </a:cubicBezTo>
                <a:cubicBezTo>
                  <a:pt x="138" y="31"/>
                  <a:pt x="136" y="30"/>
                  <a:pt x="134" y="3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4"/>
                  <a:pt x="130" y="0"/>
                  <a:pt x="12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7" y="0"/>
                  <a:pt x="83" y="4"/>
                  <a:pt x="83" y="9"/>
                </a:cubicBezTo>
                <a:cubicBezTo>
                  <a:pt x="83" y="30"/>
                  <a:pt x="83" y="30"/>
                  <a:pt x="83" y="30"/>
                </a:cubicBezTo>
                <a:cubicBezTo>
                  <a:pt x="81" y="30"/>
                  <a:pt x="79" y="31"/>
                  <a:pt x="77" y="32"/>
                </a:cubicBezTo>
                <a:cubicBezTo>
                  <a:pt x="75" y="33"/>
                  <a:pt x="73" y="34"/>
                  <a:pt x="71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16"/>
                  <a:pt x="47" y="16"/>
                  <a:pt x="44" y="20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17" y="47"/>
                  <a:pt x="17" y="52"/>
                  <a:pt x="20" y="56"/>
                </a:cubicBezTo>
                <a:cubicBezTo>
                  <a:pt x="35" y="71"/>
                  <a:pt x="35" y="71"/>
                  <a:pt x="35" y="71"/>
                </a:cubicBezTo>
                <a:cubicBezTo>
                  <a:pt x="34" y="73"/>
                  <a:pt x="33" y="74"/>
                  <a:pt x="32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1" y="79"/>
                  <a:pt x="30" y="81"/>
                  <a:pt x="30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4" y="83"/>
                  <a:pt x="0" y="87"/>
                  <a:pt x="0" y="9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0"/>
                  <a:pt x="4" y="134"/>
                  <a:pt x="9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6"/>
                  <a:pt x="31" y="138"/>
                  <a:pt x="32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3" y="142"/>
                  <a:pt x="34" y="144"/>
                  <a:pt x="35" y="146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17" y="164"/>
                  <a:pt x="17" y="170"/>
                  <a:pt x="20" y="173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7" y="200"/>
                  <a:pt x="53" y="200"/>
                  <a:pt x="56" y="19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3" y="183"/>
                  <a:pt x="75" y="184"/>
                  <a:pt x="76" y="185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79" y="186"/>
                  <a:pt x="81" y="187"/>
                  <a:pt x="83" y="187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83" y="213"/>
                  <a:pt x="87" y="217"/>
                  <a:pt x="92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7"/>
                  <a:pt x="134" y="213"/>
                  <a:pt x="134" y="208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6" y="187"/>
                  <a:pt x="138" y="186"/>
                  <a:pt x="140" y="185"/>
                </a:cubicBezTo>
                <a:cubicBezTo>
                  <a:pt x="142" y="184"/>
                  <a:pt x="144" y="183"/>
                  <a:pt x="146" y="182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0"/>
                  <a:pt x="170" y="200"/>
                  <a:pt x="174" y="197"/>
                </a:cubicBezTo>
                <a:cubicBezTo>
                  <a:pt x="197" y="174"/>
                  <a:pt x="197" y="174"/>
                  <a:pt x="197" y="174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201" y="170"/>
                  <a:pt x="201" y="164"/>
                  <a:pt x="197" y="161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3" y="144"/>
                  <a:pt x="184" y="142"/>
                  <a:pt x="185" y="140"/>
                </a:cubicBezTo>
                <a:cubicBezTo>
                  <a:pt x="186" y="138"/>
                  <a:pt x="187" y="136"/>
                  <a:pt x="187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3" y="134"/>
                  <a:pt x="217" y="130"/>
                  <a:pt x="217" y="12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7"/>
                  <a:pt x="213" y="83"/>
                  <a:pt x="208" y="83"/>
                </a:cubicBezTo>
                <a:close/>
                <a:moveTo>
                  <a:pt x="2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76" y="116"/>
                  <a:pt x="173" y="120"/>
                  <a:pt x="172" y="124"/>
                </a:cubicBezTo>
                <a:cubicBezTo>
                  <a:pt x="171" y="127"/>
                  <a:pt x="170" y="130"/>
                  <a:pt x="169" y="133"/>
                </a:cubicBezTo>
                <a:cubicBezTo>
                  <a:pt x="168" y="137"/>
                  <a:pt x="166" y="140"/>
                  <a:pt x="164" y="143"/>
                </a:cubicBezTo>
                <a:cubicBezTo>
                  <a:pt x="162" y="147"/>
                  <a:pt x="162" y="151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78" y="167"/>
                  <a:pt x="178" y="167"/>
                  <a:pt x="178" y="167"/>
                </a:cubicBezTo>
                <a:cubicBezTo>
                  <a:pt x="167" y="178"/>
                  <a:pt x="167" y="178"/>
                  <a:pt x="167" y="178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1" y="162"/>
                  <a:pt x="146" y="162"/>
                  <a:pt x="143" y="164"/>
                </a:cubicBezTo>
                <a:cubicBezTo>
                  <a:pt x="140" y="166"/>
                  <a:pt x="137" y="167"/>
                  <a:pt x="134" y="169"/>
                </a:cubicBezTo>
                <a:cubicBezTo>
                  <a:pt x="130" y="170"/>
                  <a:pt x="127" y="171"/>
                  <a:pt x="123" y="172"/>
                </a:cubicBezTo>
                <a:cubicBezTo>
                  <a:pt x="119" y="173"/>
                  <a:pt x="116" y="177"/>
                  <a:pt x="116" y="181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01" y="199"/>
                  <a:pt x="101" y="199"/>
                  <a:pt x="101" y="199"/>
                </a:cubicBezTo>
                <a:cubicBezTo>
                  <a:pt x="101" y="181"/>
                  <a:pt x="101" y="181"/>
                  <a:pt x="101" y="181"/>
                </a:cubicBezTo>
                <a:cubicBezTo>
                  <a:pt x="101" y="176"/>
                  <a:pt x="98" y="173"/>
                  <a:pt x="93" y="172"/>
                </a:cubicBezTo>
                <a:cubicBezTo>
                  <a:pt x="90" y="171"/>
                  <a:pt x="87" y="170"/>
                  <a:pt x="84" y="169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0" y="167"/>
                  <a:pt x="77" y="166"/>
                  <a:pt x="74" y="164"/>
                </a:cubicBezTo>
                <a:cubicBezTo>
                  <a:pt x="71" y="162"/>
                  <a:pt x="66" y="162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50" y="178"/>
                  <a:pt x="50" y="178"/>
                  <a:pt x="50" y="178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5" y="151"/>
                  <a:pt x="55" y="146"/>
                  <a:pt x="53" y="143"/>
                </a:cubicBezTo>
                <a:cubicBezTo>
                  <a:pt x="51" y="140"/>
                  <a:pt x="50" y="137"/>
                  <a:pt x="4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0"/>
                  <a:pt x="46" y="127"/>
                  <a:pt x="45" y="123"/>
                </a:cubicBezTo>
                <a:cubicBezTo>
                  <a:pt x="44" y="119"/>
                  <a:pt x="40" y="116"/>
                  <a:pt x="36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41" y="101"/>
                  <a:pt x="44" y="97"/>
                  <a:pt x="45" y="93"/>
                </a:cubicBezTo>
                <a:cubicBezTo>
                  <a:pt x="46" y="90"/>
                  <a:pt x="47" y="87"/>
                  <a:pt x="48" y="84"/>
                </a:cubicBezTo>
                <a:cubicBezTo>
                  <a:pt x="48" y="83"/>
                  <a:pt x="48" y="83"/>
                  <a:pt x="48" y="83"/>
                </a:cubicBezTo>
                <a:cubicBezTo>
                  <a:pt x="50" y="80"/>
                  <a:pt x="51" y="77"/>
                  <a:pt x="53" y="74"/>
                </a:cubicBezTo>
                <a:cubicBezTo>
                  <a:pt x="55" y="70"/>
                  <a:pt x="55" y="66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39" y="50"/>
                  <a:pt x="39" y="50"/>
                  <a:pt x="39" y="50"/>
                </a:cubicBezTo>
                <a:cubicBezTo>
                  <a:pt x="50" y="39"/>
                  <a:pt x="50" y="39"/>
                  <a:pt x="50" y="39"/>
                </a:cubicBezTo>
                <a:cubicBezTo>
                  <a:pt x="63" y="52"/>
                  <a:pt x="63" y="52"/>
                  <a:pt x="63" y="52"/>
                </a:cubicBezTo>
                <a:cubicBezTo>
                  <a:pt x="66" y="55"/>
                  <a:pt x="71" y="55"/>
                  <a:pt x="74" y="53"/>
                </a:cubicBezTo>
                <a:cubicBezTo>
                  <a:pt x="77" y="51"/>
                  <a:pt x="80" y="49"/>
                  <a:pt x="84" y="48"/>
                </a:cubicBezTo>
                <a:cubicBezTo>
                  <a:pt x="87" y="47"/>
                  <a:pt x="90" y="46"/>
                  <a:pt x="94" y="45"/>
                </a:cubicBezTo>
                <a:cubicBezTo>
                  <a:pt x="98" y="44"/>
                  <a:pt x="101" y="40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41"/>
                  <a:pt x="120" y="44"/>
                  <a:pt x="124" y="45"/>
                </a:cubicBezTo>
                <a:cubicBezTo>
                  <a:pt x="127" y="46"/>
                  <a:pt x="130" y="47"/>
                  <a:pt x="133" y="48"/>
                </a:cubicBezTo>
                <a:cubicBezTo>
                  <a:pt x="137" y="49"/>
                  <a:pt x="140" y="51"/>
                  <a:pt x="143" y="53"/>
                </a:cubicBezTo>
                <a:cubicBezTo>
                  <a:pt x="147" y="55"/>
                  <a:pt x="152" y="55"/>
                  <a:pt x="154" y="51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2" y="66"/>
                  <a:pt x="162" y="71"/>
                  <a:pt x="164" y="74"/>
                </a:cubicBezTo>
                <a:cubicBezTo>
                  <a:pt x="166" y="77"/>
                  <a:pt x="168" y="80"/>
                  <a:pt x="169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0" y="87"/>
                  <a:pt x="171" y="90"/>
                  <a:pt x="172" y="94"/>
                </a:cubicBezTo>
                <a:cubicBezTo>
                  <a:pt x="173" y="98"/>
                  <a:pt x="177" y="101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0" y="116"/>
                  <a:pt x="200" y="116"/>
                  <a:pt x="200" y="116"/>
                </a:cubicBezTo>
                <a:close/>
                <a:moveTo>
                  <a:pt x="109" y="71"/>
                </a:moveTo>
                <a:cubicBezTo>
                  <a:pt x="109" y="71"/>
                  <a:pt x="109" y="71"/>
                  <a:pt x="109" y="71"/>
                </a:cubicBezTo>
                <a:cubicBezTo>
                  <a:pt x="98" y="71"/>
                  <a:pt x="89" y="75"/>
                  <a:pt x="82" y="82"/>
                </a:cubicBezTo>
                <a:cubicBezTo>
                  <a:pt x="76" y="89"/>
                  <a:pt x="71" y="98"/>
                  <a:pt x="71" y="108"/>
                </a:cubicBezTo>
                <a:cubicBezTo>
                  <a:pt x="71" y="119"/>
                  <a:pt x="76" y="128"/>
                  <a:pt x="82" y="135"/>
                </a:cubicBezTo>
                <a:cubicBezTo>
                  <a:pt x="89" y="141"/>
                  <a:pt x="98" y="146"/>
                  <a:pt x="109" y="146"/>
                </a:cubicBezTo>
                <a:cubicBezTo>
                  <a:pt x="119" y="146"/>
                  <a:pt x="128" y="141"/>
                  <a:pt x="135" y="135"/>
                </a:cubicBezTo>
                <a:cubicBezTo>
                  <a:pt x="142" y="128"/>
                  <a:pt x="146" y="119"/>
                  <a:pt x="146" y="108"/>
                </a:cubicBezTo>
                <a:cubicBezTo>
                  <a:pt x="146" y="98"/>
                  <a:pt x="142" y="89"/>
                  <a:pt x="135" y="82"/>
                </a:cubicBezTo>
                <a:cubicBezTo>
                  <a:pt x="128" y="75"/>
                  <a:pt x="119" y="71"/>
                  <a:pt x="109" y="71"/>
                </a:cubicBezTo>
                <a:close/>
                <a:moveTo>
                  <a:pt x="127" y="127"/>
                </a:moveTo>
                <a:cubicBezTo>
                  <a:pt x="127" y="127"/>
                  <a:pt x="127" y="127"/>
                  <a:pt x="127" y="127"/>
                </a:cubicBezTo>
                <a:cubicBezTo>
                  <a:pt x="123" y="132"/>
                  <a:pt x="116" y="135"/>
                  <a:pt x="109" y="135"/>
                </a:cubicBezTo>
                <a:cubicBezTo>
                  <a:pt x="101" y="135"/>
                  <a:pt x="95" y="132"/>
                  <a:pt x="90" y="127"/>
                </a:cubicBezTo>
                <a:cubicBezTo>
                  <a:pt x="85" y="122"/>
                  <a:pt x="82" y="116"/>
                  <a:pt x="82" y="108"/>
                </a:cubicBezTo>
                <a:cubicBezTo>
                  <a:pt x="82" y="101"/>
                  <a:pt x="85" y="94"/>
                  <a:pt x="90" y="90"/>
                </a:cubicBezTo>
                <a:cubicBezTo>
                  <a:pt x="95" y="85"/>
                  <a:pt x="101" y="82"/>
                  <a:pt x="109" y="82"/>
                </a:cubicBezTo>
                <a:cubicBezTo>
                  <a:pt x="116" y="82"/>
                  <a:pt x="123" y="85"/>
                  <a:pt x="127" y="90"/>
                </a:cubicBezTo>
                <a:cubicBezTo>
                  <a:pt x="132" y="94"/>
                  <a:pt x="135" y="101"/>
                  <a:pt x="135" y="108"/>
                </a:cubicBezTo>
                <a:cubicBezTo>
                  <a:pt x="135" y="116"/>
                  <a:pt x="132" y="122"/>
                  <a:pt x="127" y="1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 fontScale="8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Freeform 3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7537240" y="4104452"/>
            <a:ext cx="315949" cy="312881"/>
          </a:xfrm>
          <a:custGeom>
            <a:avLst/>
            <a:gdLst>
              <a:gd name="T0" fmla="*/ 64 w 232"/>
              <a:gd name="T1" fmla="*/ 72 h 230"/>
              <a:gd name="T2" fmla="*/ 64 w 232"/>
              <a:gd name="T3" fmla="*/ 157 h 230"/>
              <a:gd name="T4" fmla="*/ 64 w 232"/>
              <a:gd name="T5" fmla="*/ 157 h 230"/>
              <a:gd name="T6" fmla="*/ 123 w 232"/>
              <a:gd name="T7" fmla="*/ 202 h 230"/>
              <a:gd name="T8" fmla="*/ 123 w 232"/>
              <a:gd name="T9" fmla="*/ 164 h 230"/>
              <a:gd name="T10" fmla="*/ 123 w 232"/>
              <a:gd name="T11" fmla="*/ 65 h 230"/>
              <a:gd name="T12" fmla="*/ 123 w 232"/>
              <a:gd name="T13" fmla="*/ 26 h 230"/>
              <a:gd name="T14" fmla="*/ 64 w 232"/>
              <a:gd name="T15" fmla="*/ 72 h 230"/>
              <a:gd name="T16" fmla="*/ 64 w 232"/>
              <a:gd name="T17" fmla="*/ 72 h 230"/>
              <a:gd name="T18" fmla="*/ 171 w 232"/>
              <a:gd name="T19" fmla="*/ 38 h 230"/>
              <a:gd name="T20" fmla="*/ 171 w 232"/>
              <a:gd name="T21" fmla="*/ 38 h 230"/>
              <a:gd name="T22" fmla="*/ 168 w 232"/>
              <a:gd name="T23" fmla="*/ 26 h 230"/>
              <a:gd name="T24" fmla="*/ 180 w 232"/>
              <a:gd name="T25" fmla="*/ 23 h 230"/>
              <a:gd name="T26" fmla="*/ 218 w 232"/>
              <a:gd name="T27" fmla="*/ 62 h 230"/>
              <a:gd name="T28" fmla="*/ 232 w 232"/>
              <a:gd name="T29" fmla="*/ 114 h 230"/>
              <a:gd name="T30" fmla="*/ 218 w 232"/>
              <a:gd name="T31" fmla="*/ 167 h 230"/>
              <a:gd name="T32" fmla="*/ 180 w 232"/>
              <a:gd name="T33" fmla="*/ 206 h 230"/>
              <a:gd name="T34" fmla="*/ 168 w 232"/>
              <a:gd name="T35" fmla="*/ 203 h 230"/>
              <a:gd name="T36" fmla="*/ 171 w 232"/>
              <a:gd name="T37" fmla="*/ 191 h 230"/>
              <a:gd name="T38" fmla="*/ 203 w 232"/>
              <a:gd name="T39" fmla="*/ 158 h 230"/>
              <a:gd name="T40" fmla="*/ 214 w 232"/>
              <a:gd name="T41" fmla="*/ 114 h 230"/>
              <a:gd name="T42" fmla="*/ 203 w 232"/>
              <a:gd name="T43" fmla="*/ 71 h 230"/>
              <a:gd name="T44" fmla="*/ 171 w 232"/>
              <a:gd name="T45" fmla="*/ 38 h 230"/>
              <a:gd name="T46" fmla="*/ 53 w 232"/>
              <a:gd name="T47" fmla="*/ 74 h 230"/>
              <a:gd name="T48" fmla="*/ 53 w 232"/>
              <a:gd name="T49" fmla="*/ 74 h 230"/>
              <a:gd name="T50" fmla="*/ 17 w 232"/>
              <a:gd name="T51" fmla="*/ 74 h 230"/>
              <a:gd name="T52" fmla="*/ 17 w 232"/>
              <a:gd name="T53" fmla="*/ 155 h 230"/>
              <a:gd name="T54" fmla="*/ 53 w 232"/>
              <a:gd name="T55" fmla="*/ 155 h 230"/>
              <a:gd name="T56" fmla="*/ 53 w 232"/>
              <a:gd name="T57" fmla="*/ 74 h 230"/>
              <a:gd name="T58" fmla="*/ 56 w 232"/>
              <a:gd name="T59" fmla="*/ 56 h 230"/>
              <a:gd name="T60" fmla="*/ 56 w 232"/>
              <a:gd name="T61" fmla="*/ 56 h 230"/>
              <a:gd name="T62" fmla="*/ 127 w 232"/>
              <a:gd name="T63" fmla="*/ 2 h 230"/>
              <a:gd name="T64" fmla="*/ 132 w 232"/>
              <a:gd name="T65" fmla="*/ 0 h 230"/>
              <a:gd name="T66" fmla="*/ 141 w 232"/>
              <a:gd name="T67" fmla="*/ 9 h 230"/>
              <a:gd name="T68" fmla="*/ 141 w 232"/>
              <a:gd name="T69" fmla="*/ 65 h 230"/>
              <a:gd name="T70" fmla="*/ 141 w 232"/>
              <a:gd name="T71" fmla="*/ 67 h 230"/>
              <a:gd name="T72" fmla="*/ 162 w 232"/>
              <a:gd name="T73" fmla="*/ 83 h 230"/>
              <a:gd name="T74" fmla="*/ 173 w 232"/>
              <a:gd name="T75" fmla="*/ 114 h 230"/>
              <a:gd name="T76" fmla="*/ 162 w 232"/>
              <a:gd name="T77" fmla="*/ 146 h 230"/>
              <a:gd name="T78" fmla="*/ 141 w 232"/>
              <a:gd name="T79" fmla="*/ 162 h 230"/>
              <a:gd name="T80" fmla="*/ 141 w 232"/>
              <a:gd name="T81" fmla="*/ 164 h 230"/>
              <a:gd name="T82" fmla="*/ 141 w 232"/>
              <a:gd name="T83" fmla="*/ 220 h 230"/>
              <a:gd name="T84" fmla="*/ 139 w 232"/>
              <a:gd name="T85" fmla="*/ 226 h 230"/>
              <a:gd name="T86" fmla="*/ 127 w 232"/>
              <a:gd name="T87" fmla="*/ 227 h 230"/>
              <a:gd name="T88" fmla="*/ 56 w 232"/>
              <a:gd name="T89" fmla="*/ 173 h 230"/>
              <a:gd name="T90" fmla="*/ 9 w 232"/>
              <a:gd name="T91" fmla="*/ 173 h 230"/>
              <a:gd name="T92" fmla="*/ 9 w 232"/>
              <a:gd name="T93" fmla="*/ 173 h 230"/>
              <a:gd name="T94" fmla="*/ 0 w 232"/>
              <a:gd name="T95" fmla="*/ 164 h 230"/>
              <a:gd name="T96" fmla="*/ 0 w 232"/>
              <a:gd name="T97" fmla="*/ 65 h 230"/>
              <a:gd name="T98" fmla="*/ 0 w 232"/>
              <a:gd name="T99" fmla="*/ 65 h 230"/>
              <a:gd name="T100" fmla="*/ 9 w 232"/>
              <a:gd name="T101" fmla="*/ 56 h 230"/>
              <a:gd name="T102" fmla="*/ 56 w 232"/>
              <a:gd name="T103" fmla="*/ 56 h 230"/>
              <a:gd name="T104" fmla="*/ 141 w 232"/>
              <a:gd name="T105" fmla="*/ 79 h 230"/>
              <a:gd name="T106" fmla="*/ 141 w 232"/>
              <a:gd name="T107" fmla="*/ 79 h 230"/>
              <a:gd name="T108" fmla="*/ 141 w 232"/>
              <a:gd name="T109" fmla="*/ 150 h 230"/>
              <a:gd name="T110" fmla="*/ 154 w 232"/>
              <a:gd name="T111" fmla="*/ 140 h 230"/>
              <a:gd name="T112" fmla="*/ 162 w 232"/>
              <a:gd name="T113" fmla="*/ 114 h 230"/>
              <a:gd name="T114" fmla="*/ 154 w 232"/>
              <a:gd name="T115" fmla="*/ 89 h 230"/>
              <a:gd name="T116" fmla="*/ 141 w 232"/>
              <a:gd name="T117" fmla="*/ 7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2" h="230">
                <a:moveTo>
                  <a:pt x="64" y="72"/>
                </a:moveTo>
                <a:cubicBezTo>
                  <a:pt x="64" y="157"/>
                  <a:pt x="64" y="157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3" y="164"/>
                  <a:pt x="123" y="164"/>
                  <a:pt x="123" y="164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4" y="72"/>
                  <a:pt x="64" y="72"/>
                </a:cubicBezTo>
                <a:close/>
                <a:moveTo>
                  <a:pt x="171" y="38"/>
                </a:moveTo>
                <a:cubicBezTo>
                  <a:pt x="171" y="38"/>
                  <a:pt x="171" y="38"/>
                  <a:pt x="171" y="38"/>
                </a:cubicBezTo>
                <a:cubicBezTo>
                  <a:pt x="167" y="36"/>
                  <a:pt x="165" y="30"/>
                  <a:pt x="168" y="26"/>
                </a:cubicBezTo>
                <a:cubicBezTo>
                  <a:pt x="170" y="22"/>
                  <a:pt x="176" y="21"/>
                  <a:pt x="180" y="23"/>
                </a:cubicBezTo>
                <a:cubicBezTo>
                  <a:pt x="196" y="33"/>
                  <a:pt x="209" y="46"/>
                  <a:pt x="218" y="62"/>
                </a:cubicBezTo>
                <a:cubicBezTo>
                  <a:pt x="227" y="77"/>
                  <a:pt x="232" y="95"/>
                  <a:pt x="232" y="114"/>
                </a:cubicBezTo>
                <a:cubicBezTo>
                  <a:pt x="232" y="133"/>
                  <a:pt x="227" y="151"/>
                  <a:pt x="218" y="167"/>
                </a:cubicBezTo>
                <a:cubicBezTo>
                  <a:pt x="209" y="183"/>
                  <a:pt x="196" y="196"/>
                  <a:pt x="180" y="206"/>
                </a:cubicBezTo>
                <a:cubicBezTo>
                  <a:pt x="176" y="208"/>
                  <a:pt x="170" y="207"/>
                  <a:pt x="168" y="203"/>
                </a:cubicBezTo>
                <a:cubicBezTo>
                  <a:pt x="165" y="199"/>
                  <a:pt x="167" y="193"/>
                  <a:pt x="171" y="191"/>
                </a:cubicBezTo>
                <a:cubicBezTo>
                  <a:pt x="184" y="183"/>
                  <a:pt x="195" y="172"/>
                  <a:pt x="203" y="158"/>
                </a:cubicBezTo>
                <a:cubicBezTo>
                  <a:pt x="210" y="145"/>
                  <a:pt x="214" y="130"/>
                  <a:pt x="214" y="114"/>
                </a:cubicBezTo>
                <a:cubicBezTo>
                  <a:pt x="214" y="98"/>
                  <a:pt x="210" y="84"/>
                  <a:pt x="203" y="71"/>
                </a:cubicBezTo>
                <a:cubicBezTo>
                  <a:pt x="195" y="57"/>
                  <a:pt x="184" y="46"/>
                  <a:pt x="171" y="38"/>
                </a:cubicBezTo>
                <a:close/>
                <a:moveTo>
                  <a:pt x="53" y="74"/>
                </a:moveTo>
                <a:cubicBezTo>
                  <a:pt x="53" y="74"/>
                  <a:pt x="53" y="74"/>
                  <a:pt x="53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74"/>
                  <a:pt x="53" y="74"/>
                  <a:pt x="53" y="74"/>
                </a:cubicBez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127" y="2"/>
                  <a:pt x="127" y="2"/>
                  <a:pt x="127" y="2"/>
                </a:cubicBezTo>
                <a:cubicBezTo>
                  <a:pt x="128" y="1"/>
                  <a:pt x="130" y="0"/>
                  <a:pt x="132" y="0"/>
                </a:cubicBezTo>
                <a:cubicBezTo>
                  <a:pt x="137" y="0"/>
                  <a:pt x="141" y="4"/>
                  <a:pt x="141" y="9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49" y="71"/>
                  <a:pt x="156" y="76"/>
                  <a:pt x="162" y="83"/>
                </a:cubicBezTo>
                <a:cubicBezTo>
                  <a:pt x="169" y="92"/>
                  <a:pt x="173" y="103"/>
                  <a:pt x="173" y="114"/>
                </a:cubicBezTo>
                <a:cubicBezTo>
                  <a:pt x="173" y="126"/>
                  <a:pt x="169" y="137"/>
                  <a:pt x="162" y="146"/>
                </a:cubicBezTo>
                <a:cubicBezTo>
                  <a:pt x="157" y="153"/>
                  <a:pt x="149" y="158"/>
                  <a:pt x="141" y="162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41" y="222"/>
                  <a:pt x="141" y="224"/>
                  <a:pt x="139" y="226"/>
                </a:cubicBezTo>
                <a:cubicBezTo>
                  <a:pt x="136" y="230"/>
                  <a:pt x="131" y="230"/>
                  <a:pt x="127" y="227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4" y="173"/>
                  <a:pt x="0" y="169"/>
                  <a:pt x="0" y="1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9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141" y="79"/>
                </a:moveTo>
                <a:cubicBezTo>
                  <a:pt x="141" y="79"/>
                  <a:pt x="141" y="79"/>
                  <a:pt x="141" y="79"/>
                </a:cubicBezTo>
                <a:cubicBezTo>
                  <a:pt x="141" y="150"/>
                  <a:pt x="141" y="150"/>
                  <a:pt x="141" y="150"/>
                </a:cubicBezTo>
                <a:cubicBezTo>
                  <a:pt x="146" y="147"/>
                  <a:pt x="150" y="144"/>
                  <a:pt x="154" y="140"/>
                </a:cubicBezTo>
                <a:cubicBezTo>
                  <a:pt x="159" y="133"/>
                  <a:pt x="162" y="124"/>
                  <a:pt x="162" y="114"/>
                </a:cubicBezTo>
                <a:cubicBezTo>
                  <a:pt x="162" y="105"/>
                  <a:pt x="159" y="96"/>
                  <a:pt x="154" y="89"/>
                </a:cubicBezTo>
                <a:cubicBezTo>
                  <a:pt x="150" y="85"/>
                  <a:pt x="146" y="81"/>
                  <a:pt x="14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 fontScale="8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Freeform 34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063688" y="4765280"/>
            <a:ext cx="381899" cy="248464"/>
          </a:xfrm>
          <a:custGeom>
            <a:avLst/>
            <a:gdLst>
              <a:gd name="T0" fmla="*/ 35 w 281"/>
              <a:gd name="T1" fmla="*/ 0 h 183"/>
              <a:gd name="T2" fmla="*/ 35 w 281"/>
              <a:gd name="T3" fmla="*/ 0 h 183"/>
              <a:gd name="T4" fmla="*/ 246 w 281"/>
              <a:gd name="T5" fmla="*/ 0 h 183"/>
              <a:gd name="T6" fmla="*/ 255 w 281"/>
              <a:gd name="T7" fmla="*/ 8 h 183"/>
              <a:gd name="T8" fmla="*/ 255 w 281"/>
              <a:gd name="T9" fmla="*/ 9 h 183"/>
              <a:gd name="T10" fmla="*/ 255 w 281"/>
              <a:gd name="T11" fmla="*/ 149 h 183"/>
              <a:gd name="T12" fmla="*/ 246 w 281"/>
              <a:gd name="T13" fmla="*/ 157 h 183"/>
              <a:gd name="T14" fmla="*/ 246 w 281"/>
              <a:gd name="T15" fmla="*/ 157 h 183"/>
              <a:gd name="T16" fmla="*/ 35 w 281"/>
              <a:gd name="T17" fmla="*/ 157 h 183"/>
              <a:gd name="T18" fmla="*/ 26 w 281"/>
              <a:gd name="T19" fmla="*/ 149 h 183"/>
              <a:gd name="T20" fmla="*/ 26 w 281"/>
              <a:gd name="T21" fmla="*/ 148 h 183"/>
              <a:gd name="T22" fmla="*/ 26 w 281"/>
              <a:gd name="T23" fmla="*/ 8 h 183"/>
              <a:gd name="T24" fmla="*/ 35 w 281"/>
              <a:gd name="T25" fmla="*/ 0 h 183"/>
              <a:gd name="T26" fmla="*/ 9 w 281"/>
              <a:gd name="T27" fmla="*/ 183 h 183"/>
              <a:gd name="T28" fmla="*/ 9 w 281"/>
              <a:gd name="T29" fmla="*/ 183 h 183"/>
              <a:gd name="T30" fmla="*/ 0 w 281"/>
              <a:gd name="T31" fmla="*/ 174 h 183"/>
              <a:gd name="T32" fmla="*/ 9 w 281"/>
              <a:gd name="T33" fmla="*/ 165 h 183"/>
              <a:gd name="T34" fmla="*/ 272 w 281"/>
              <a:gd name="T35" fmla="*/ 165 h 183"/>
              <a:gd name="T36" fmla="*/ 281 w 281"/>
              <a:gd name="T37" fmla="*/ 174 h 183"/>
              <a:gd name="T38" fmla="*/ 272 w 281"/>
              <a:gd name="T39" fmla="*/ 183 h 183"/>
              <a:gd name="T40" fmla="*/ 9 w 281"/>
              <a:gd name="T41" fmla="*/ 183 h 183"/>
              <a:gd name="T42" fmla="*/ 238 w 281"/>
              <a:gd name="T43" fmla="*/ 17 h 183"/>
              <a:gd name="T44" fmla="*/ 238 w 281"/>
              <a:gd name="T45" fmla="*/ 17 h 183"/>
              <a:gd name="T46" fmla="*/ 43 w 281"/>
              <a:gd name="T47" fmla="*/ 17 h 183"/>
              <a:gd name="T48" fmla="*/ 43 w 281"/>
              <a:gd name="T49" fmla="*/ 140 h 183"/>
              <a:gd name="T50" fmla="*/ 238 w 281"/>
              <a:gd name="T51" fmla="*/ 140 h 183"/>
              <a:gd name="T52" fmla="*/ 238 w 281"/>
              <a:gd name="T53" fmla="*/ 1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1" h="183"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1" y="0"/>
                  <a:pt x="255" y="4"/>
                  <a:pt x="255" y="8"/>
                </a:cubicBezTo>
                <a:cubicBezTo>
                  <a:pt x="255" y="9"/>
                  <a:pt x="255" y="9"/>
                  <a:pt x="255" y="9"/>
                </a:cubicBezTo>
                <a:cubicBezTo>
                  <a:pt x="255" y="149"/>
                  <a:pt x="255" y="149"/>
                  <a:pt x="255" y="149"/>
                </a:cubicBezTo>
                <a:cubicBezTo>
                  <a:pt x="255" y="153"/>
                  <a:pt x="251" y="157"/>
                  <a:pt x="246" y="157"/>
                </a:cubicBezTo>
                <a:cubicBezTo>
                  <a:pt x="246" y="157"/>
                  <a:pt x="246" y="157"/>
                  <a:pt x="246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0" y="157"/>
                  <a:pt x="26" y="153"/>
                  <a:pt x="26" y="149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9" y="183"/>
                </a:moveTo>
                <a:cubicBezTo>
                  <a:pt x="9" y="183"/>
                  <a:pt x="9" y="183"/>
                  <a:pt x="9" y="183"/>
                </a:cubicBezTo>
                <a:cubicBezTo>
                  <a:pt x="4" y="183"/>
                  <a:pt x="0" y="179"/>
                  <a:pt x="0" y="174"/>
                </a:cubicBezTo>
                <a:cubicBezTo>
                  <a:pt x="0" y="169"/>
                  <a:pt x="4" y="165"/>
                  <a:pt x="9" y="165"/>
                </a:cubicBezTo>
                <a:cubicBezTo>
                  <a:pt x="272" y="165"/>
                  <a:pt x="272" y="165"/>
                  <a:pt x="272" y="165"/>
                </a:cubicBezTo>
                <a:cubicBezTo>
                  <a:pt x="277" y="165"/>
                  <a:pt x="281" y="169"/>
                  <a:pt x="281" y="174"/>
                </a:cubicBezTo>
                <a:cubicBezTo>
                  <a:pt x="281" y="179"/>
                  <a:pt x="277" y="183"/>
                  <a:pt x="272" y="183"/>
                </a:cubicBezTo>
                <a:cubicBezTo>
                  <a:pt x="9" y="183"/>
                  <a:pt x="9" y="183"/>
                  <a:pt x="9" y="183"/>
                </a:cubicBezTo>
                <a:close/>
                <a:moveTo>
                  <a:pt x="238" y="17"/>
                </a:moveTo>
                <a:cubicBezTo>
                  <a:pt x="238" y="17"/>
                  <a:pt x="238" y="17"/>
                  <a:pt x="238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238" y="140"/>
                  <a:pt x="238" y="140"/>
                  <a:pt x="238" y="140"/>
                </a:cubicBezTo>
                <a:cubicBezTo>
                  <a:pt x="238" y="17"/>
                  <a:pt x="238" y="17"/>
                  <a:pt x="238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Rectangle 3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03640" y="3786801"/>
            <a:ext cx="904901" cy="1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02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Rectangle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27493" y="5130308"/>
            <a:ext cx="904901" cy="1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Rectangle 3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0747" y="4497002"/>
            <a:ext cx="904901" cy="1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03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24091" y="2520516"/>
            <a:ext cx="3286880" cy="190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数据服务产品提供统一的数据访问接口，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屏蔽底层存储和技术差异，服务于各大应用系统，为开发者提供：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数据实时查询分析的能力、快速将数据表变成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服务的能力、 大批量数据的异步推送能力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400" dirty="0">
              <a:solidFill>
                <a:srgbClr val="2026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83948" y="967724"/>
            <a:ext cx="5564907" cy="1985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zh-CN" altLang="en-US" sz="1400" b="1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数据服务支持以简单易用的方式和低学习成本的标准</a:t>
            </a:r>
            <a:r>
              <a:rPr lang="en-US" altLang="zh-CN" sz="1400" b="1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SQ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统一查询多源异构数据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，可通过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可视化方式完成数据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的开发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，并通过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网关实现对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的全生命周期管理，保障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服务的高效注册、发布、开放，安全的将大数据平台的数据能力以 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 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的形式开放给合作伙伴，以快速盘活企业数据，全面实现数据资产化、服务化。</a:t>
            </a:r>
            <a:endParaRPr lang="zh-CN" altLang="en-US" sz="1400" dirty="0">
              <a:solidFill>
                <a:srgbClr val="2026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72180" y="3073685"/>
            <a:ext cx="3696099" cy="3105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90204" pitchFamily="34" charset="0"/>
              <a:buChar char="•"/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网关提供请求加密、身份认证、权限管理、流量控制等多重手段保证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 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安全，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提供 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 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发布、授权、下线等全生命周期管理，并提供便捷的监控、分析等能力，实时监控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的调用情况。“数据服务”一般和“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网关”搭配使用，“数据服务”用于数据查询和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API/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异步服务开发，开发好的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可以注册至“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网关”，并在“</a:t>
            </a:r>
            <a:r>
              <a:rPr lang="en-US" altLang="zh-CN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API</a:t>
            </a:r>
            <a:r>
              <a:rPr lang="zh-CN" altLang="en-US" sz="1400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网关”授权给外部应用。</a:t>
            </a:r>
            <a:endParaRPr lang="zh-CN" altLang="en-US" sz="1400" dirty="0">
              <a:solidFill>
                <a:srgbClr val="2026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Freeform 26"/>
          <p:cNvSpPr/>
          <p:nvPr>
            <p:custDataLst>
              <p:tags r:id="rId10"/>
            </p:custDataLst>
          </p:nvPr>
        </p:nvSpPr>
        <p:spPr bwMode="auto">
          <a:xfrm>
            <a:off x="5164893" y="4817995"/>
            <a:ext cx="1480051" cy="1648762"/>
          </a:xfrm>
          <a:custGeom>
            <a:avLst/>
            <a:gdLst>
              <a:gd name="T0" fmla="*/ 479 w 1088"/>
              <a:gd name="T1" fmla="*/ 1119 h 1119"/>
              <a:gd name="T2" fmla="*/ 424 w 1088"/>
              <a:gd name="T3" fmla="*/ 947 h 1119"/>
              <a:gd name="T4" fmla="*/ 228 w 1088"/>
              <a:gd name="T5" fmla="*/ 796 h 1119"/>
              <a:gd name="T6" fmla="*/ 85 w 1088"/>
              <a:gd name="T7" fmla="*/ 683 h 1119"/>
              <a:gd name="T8" fmla="*/ 25 w 1088"/>
              <a:gd name="T9" fmla="*/ 677 h 1119"/>
              <a:gd name="T10" fmla="*/ 25 w 1088"/>
              <a:gd name="T11" fmla="*/ 615 h 1119"/>
              <a:gd name="T12" fmla="*/ 167 w 1088"/>
              <a:gd name="T13" fmla="*/ 590 h 1119"/>
              <a:gd name="T14" fmla="*/ 331 w 1088"/>
              <a:gd name="T15" fmla="*/ 674 h 1119"/>
              <a:gd name="T16" fmla="*/ 419 w 1088"/>
              <a:gd name="T17" fmla="*/ 567 h 1119"/>
              <a:gd name="T18" fmla="*/ 339 w 1088"/>
              <a:gd name="T19" fmla="*/ 308 h 1119"/>
              <a:gd name="T20" fmla="*/ 299 w 1088"/>
              <a:gd name="T21" fmla="*/ 111 h 1119"/>
              <a:gd name="T22" fmla="*/ 345 w 1088"/>
              <a:gd name="T23" fmla="*/ 57 h 1119"/>
              <a:gd name="T24" fmla="*/ 429 w 1088"/>
              <a:gd name="T25" fmla="*/ 219 h 1119"/>
              <a:gd name="T26" fmla="*/ 525 w 1088"/>
              <a:gd name="T27" fmla="*/ 443 h 1119"/>
              <a:gd name="T28" fmla="*/ 541 w 1088"/>
              <a:gd name="T29" fmla="*/ 371 h 1119"/>
              <a:gd name="T30" fmla="*/ 542 w 1088"/>
              <a:gd name="T31" fmla="*/ 78 h 1119"/>
              <a:gd name="T32" fmla="*/ 603 w 1088"/>
              <a:gd name="T33" fmla="*/ 7 h 1119"/>
              <a:gd name="T34" fmla="*/ 638 w 1088"/>
              <a:gd name="T35" fmla="*/ 219 h 1119"/>
              <a:gd name="T36" fmla="*/ 647 w 1088"/>
              <a:gd name="T37" fmla="*/ 407 h 1119"/>
              <a:gd name="T38" fmla="*/ 668 w 1088"/>
              <a:gd name="T39" fmla="*/ 450 h 1119"/>
              <a:gd name="T40" fmla="*/ 745 w 1088"/>
              <a:gd name="T41" fmla="*/ 334 h 1119"/>
              <a:gd name="T42" fmla="*/ 813 w 1088"/>
              <a:gd name="T43" fmla="*/ 125 h 1119"/>
              <a:gd name="T44" fmla="*/ 875 w 1088"/>
              <a:gd name="T45" fmla="*/ 82 h 1119"/>
              <a:gd name="T46" fmla="*/ 857 w 1088"/>
              <a:gd name="T47" fmla="*/ 272 h 1119"/>
              <a:gd name="T48" fmla="*/ 807 w 1088"/>
              <a:gd name="T49" fmla="*/ 436 h 1119"/>
              <a:gd name="T50" fmla="*/ 802 w 1088"/>
              <a:gd name="T51" fmla="*/ 508 h 1119"/>
              <a:gd name="T52" fmla="*/ 881 w 1088"/>
              <a:gd name="T53" fmla="*/ 450 h 1119"/>
              <a:gd name="T54" fmla="*/ 1005 w 1088"/>
              <a:gd name="T55" fmla="*/ 283 h 1119"/>
              <a:gd name="T56" fmla="*/ 1067 w 1088"/>
              <a:gd name="T57" fmla="*/ 253 h 1119"/>
              <a:gd name="T58" fmla="*/ 985 w 1088"/>
              <a:gd name="T59" fmla="*/ 441 h 1119"/>
              <a:gd name="T60" fmla="*/ 889 w 1088"/>
              <a:gd name="T61" fmla="*/ 667 h 1119"/>
              <a:gd name="T62" fmla="*/ 858 w 1088"/>
              <a:gd name="T63" fmla="*/ 889 h 1119"/>
              <a:gd name="T64" fmla="*/ 803 w 1088"/>
              <a:gd name="T65" fmla="*/ 1031 h 1119"/>
              <a:gd name="T66" fmla="*/ 803 w 1088"/>
              <a:gd name="T67" fmla="*/ 1119 h 1119"/>
              <a:gd name="T68" fmla="*/ 479 w 1088"/>
              <a:gd name="T69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8" h="1119">
                <a:moveTo>
                  <a:pt x="479" y="1119"/>
                </a:moveTo>
                <a:cubicBezTo>
                  <a:pt x="479" y="1119"/>
                  <a:pt x="479" y="996"/>
                  <a:pt x="424" y="947"/>
                </a:cubicBezTo>
                <a:cubicBezTo>
                  <a:pt x="369" y="897"/>
                  <a:pt x="263" y="836"/>
                  <a:pt x="228" y="796"/>
                </a:cubicBezTo>
                <a:cubicBezTo>
                  <a:pt x="193" y="756"/>
                  <a:pt x="109" y="689"/>
                  <a:pt x="85" y="683"/>
                </a:cubicBezTo>
                <a:cubicBezTo>
                  <a:pt x="61" y="676"/>
                  <a:pt x="36" y="682"/>
                  <a:pt x="25" y="677"/>
                </a:cubicBezTo>
                <a:cubicBezTo>
                  <a:pt x="14" y="672"/>
                  <a:pt x="0" y="646"/>
                  <a:pt x="25" y="615"/>
                </a:cubicBezTo>
                <a:cubicBezTo>
                  <a:pt x="50" y="583"/>
                  <a:pt x="108" y="565"/>
                  <a:pt x="167" y="590"/>
                </a:cubicBezTo>
                <a:cubicBezTo>
                  <a:pt x="227" y="615"/>
                  <a:pt x="292" y="677"/>
                  <a:pt x="331" y="674"/>
                </a:cubicBezTo>
                <a:cubicBezTo>
                  <a:pt x="370" y="671"/>
                  <a:pt x="421" y="640"/>
                  <a:pt x="419" y="567"/>
                </a:cubicBezTo>
                <a:cubicBezTo>
                  <a:pt x="418" y="494"/>
                  <a:pt x="365" y="389"/>
                  <a:pt x="339" y="308"/>
                </a:cubicBezTo>
                <a:cubicBezTo>
                  <a:pt x="314" y="227"/>
                  <a:pt x="297" y="148"/>
                  <a:pt x="299" y="111"/>
                </a:cubicBezTo>
                <a:cubicBezTo>
                  <a:pt x="301" y="73"/>
                  <a:pt x="323" y="49"/>
                  <a:pt x="345" y="57"/>
                </a:cubicBezTo>
                <a:cubicBezTo>
                  <a:pt x="367" y="65"/>
                  <a:pt x="386" y="89"/>
                  <a:pt x="429" y="219"/>
                </a:cubicBezTo>
                <a:cubicBezTo>
                  <a:pt x="473" y="348"/>
                  <a:pt x="504" y="438"/>
                  <a:pt x="525" y="443"/>
                </a:cubicBezTo>
                <a:cubicBezTo>
                  <a:pt x="547" y="449"/>
                  <a:pt x="543" y="426"/>
                  <a:pt x="541" y="371"/>
                </a:cubicBezTo>
                <a:cubicBezTo>
                  <a:pt x="539" y="315"/>
                  <a:pt x="537" y="122"/>
                  <a:pt x="542" y="78"/>
                </a:cubicBezTo>
                <a:cubicBezTo>
                  <a:pt x="548" y="34"/>
                  <a:pt x="566" y="0"/>
                  <a:pt x="603" y="7"/>
                </a:cubicBezTo>
                <a:cubicBezTo>
                  <a:pt x="641" y="15"/>
                  <a:pt x="641" y="131"/>
                  <a:pt x="638" y="219"/>
                </a:cubicBezTo>
                <a:cubicBezTo>
                  <a:pt x="635" y="307"/>
                  <a:pt x="644" y="381"/>
                  <a:pt x="647" y="407"/>
                </a:cubicBezTo>
                <a:cubicBezTo>
                  <a:pt x="651" y="433"/>
                  <a:pt x="655" y="448"/>
                  <a:pt x="668" y="450"/>
                </a:cubicBezTo>
                <a:cubicBezTo>
                  <a:pt x="681" y="452"/>
                  <a:pt x="713" y="436"/>
                  <a:pt x="745" y="334"/>
                </a:cubicBezTo>
                <a:cubicBezTo>
                  <a:pt x="776" y="232"/>
                  <a:pt x="801" y="154"/>
                  <a:pt x="813" y="125"/>
                </a:cubicBezTo>
                <a:cubicBezTo>
                  <a:pt x="824" y="97"/>
                  <a:pt x="849" y="67"/>
                  <a:pt x="875" y="82"/>
                </a:cubicBezTo>
                <a:cubicBezTo>
                  <a:pt x="900" y="97"/>
                  <a:pt x="894" y="153"/>
                  <a:pt x="857" y="272"/>
                </a:cubicBezTo>
                <a:cubicBezTo>
                  <a:pt x="819" y="391"/>
                  <a:pt x="813" y="414"/>
                  <a:pt x="807" y="436"/>
                </a:cubicBezTo>
                <a:cubicBezTo>
                  <a:pt x="802" y="458"/>
                  <a:pt x="793" y="503"/>
                  <a:pt x="802" y="508"/>
                </a:cubicBezTo>
                <a:cubicBezTo>
                  <a:pt x="811" y="513"/>
                  <a:pt x="846" y="493"/>
                  <a:pt x="881" y="450"/>
                </a:cubicBezTo>
                <a:cubicBezTo>
                  <a:pt x="917" y="407"/>
                  <a:pt x="987" y="306"/>
                  <a:pt x="1005" y="283"/>
                </a:cubicBezTo>
                <a:cubicBezTo>
                  <a:pt x="1023" y="261"/>
                  <a:pt x="1045" y="235"/>
                  <a:pt x="1067" y="253"/>
                </a:cubicBezTo>
                <a:cubicBezTo>
                  <a:pt x="1088" y="272"/>
                  <a:pt x="1032" y="365"/>
                  <a:pt x="985" y="441"/>
                </a:cubicBezTo>
                <a:cubicBezTo>
                  <a:pt x="939" y="516"/>
                  <a:pt x="897" y="601"/>
                  <a:pt x="889" y="667"/>
                </a:cubicBezTo>
                <a:cubicBezTo>
                  <a:pt x="882" y="734"/>
                  <a:pt x="876" y="820"/>
                  <a:pt x="858" y="889"/>
                </a:cubicBezTo>
                <a:cubicBezTo>
                  <a:pt x="840" y="958"/>
                  <a:pt x="820" y="1007"/>
                  <a:pt x="803" y="1031"/>
                </a:cubicBezTo>
                <a:cubicBezTo>
                  <a:pt x="803" y="1119"/>
                  <a:pt x="803" y="1119"/>
                  <a:pt x="803" y="1119"/>
                </a:cubicBezTo>
                <a:lnTo>
                  <a:pt x="479" y="11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Freeform 5"/>
          <p:cNvSpPr/>
          <p:nvPr>
            <p:custDataLst>
              <p:tags r:id="rId11"/>
            </p:custDataLst>
          </p:nvPr>
        </p:nvSpPr>
        <p:spPr bwMode="auto">
          <a:xfrm>
            <a:off x="409682" y="5489727"/>
            <a:ext cx="930350" cy="1019140"/>
          </a:xfrm>
          <a:custGeom>
            <a:avLst/>
            <a:gdLst>
              <a:gd name="T0" fmla="*/ 968 w 1002"/>
              <a:gd name="T1" fmla="*/ 33 h 892"/>
              <a:gd name="T2" fmla="*/ 797 w 1002"/>
              <a:gd name="T3" fmla="*/ 8 h 892"/>
              <a:gd name="T4" fmla="*/ 625 w 1002"/>
              <a:gd name="T5" fmla="*/ 1 h 892"/>
              <a:gd name="T6" fmla="*/ 505 w 1002"/>
              <a:gd name="T7" fmla="*/ 2 h 892"/>
              <a:gd name="T8" fmla="*/ 377 w 1002"/>
              <a:gd name="T9" fmla="*/ 1 h 892"/>
              <a:gd name="T10" fmla="*/ 205 w 1002"/>
              <a:gd name="T11" fmla="*/ 8 h 892"/>
              <a:gd name="T12" fmla="*/ 34 w 1002"/>
              <a:gd name="T13" fmla="*/ 33 h 892"/>
              <a:gd name="T14" fmla="*/ 0 w 1002"/>
              <a:gd name="T15" fmla="*/ 41 h 892"/>
              <a:gd name="T16" fmla="*/ 15 w 1002"/>
              <a:gd name="T17" fmla="*/ 176 h 892"/>
              <a:gd name="T18" fmla="*/ 75 w 1002"/>
              <a:gd name="T19" fmla="*/ 339 h 892"/>
              <a:gd name="T20" fmla="*/ 256 w 1002"/>
              <a:gd name="T21" fmla="*/ 479 h 892"/>
              <a:gd name="T22" fmla="*/ 324 w 1002"/>
              <a:gd name="T23" fmla="*/ 517 h 892"/>
              <a:gd name="T24" fmla="*/ 376 w 1002"/>
              <a:gd name="T25" fmla="*/ 572 h 892"/>
              <a:gd name="T26" fmla="*/ 400 w 1002"/>
              <a:gd name="T27" fmla="*/ 627 h 892"/>
              <a:gd name="T28" fmla="*/ 410 w 1002"/>
              <a:gd name="T29" fmla="*/ 687 h 892"/>
              <a:gd name="T30" fmla="*/ 411 w 1002"/>
              <a:gd name="T31" fmla="*/ 725 h 892"/>
              <a:gd name="T32" fmla="*/ 412 w 1002"/>
              <a:gd name="T33" fmla="*/ 852 h 892"/>
              <a:gd name="T34" fmla="*/ 404 w 1002"/>
              <a:gd name="T35" fmla="*/ 862 h 892"/>
              <a:gd name="T36" fmla="*/ 404 w 1002"/>
              <a:gd name="T37" fmla="*/ 880 h 892"/>
              <a:gd name="T38" fmla="*/ 426 w 1002"/>
              <a:gd name="T39" fmla="*/ 891 h 892"/>
              <a:gd name="T40" fmla="*/ 507 w 1002"/>
              <a:gd name="T41" fmla="*/ 891 h 892"/>
              <a:gd name="T42" fmla="*/ 507 w 1002"/>
              <a:gd name="T43" fmla="*/ 891 h 892"/>
              <a:gd name="T44" fmla="*/ 576 w 1002"/>
              <a:gd name="T45" fmla="*/ 891 h 892"/>
              <a:gd name="T46" fmla="*/ 598 w 1002"/>
              <a:gd name="T47" fmla="*/ 880 h 892"/>
              <a:gd name="T48" fmla="*/ 598 w 1002"/>
              <a:gd name="T49" fmla="*/ 862 h 892"/>
              <a:gd name="T50" fmla="*/ 590 w 1002"/>
              <a:gd name="T51" fmla="*/ 852 h 892"/>
              <a:gd name="T52" fmla="*/ 591 w 1002"/>
              <a:gd name="T53" fmla="*/ 725 h 892"/>
              <a:gd name="T54" fmla="*/ 592 w 1002"/>
              <a:gd name="T55" fmla="*/ 687 h 892"/>
              <a:gd name="T56" fmla="*/ 602 w 1002"/>
              <a:gd name="T57" fmla="*/ 627 h 892"/>
              <a:gd name="T58" fmla="*/ 626 w 1002"/>
              <a:gd name="T59" fmla="*/ 572 h 892"/>
              <a:gd name="T60" fmla="*/ 678 w 1002"/>
              <a:gd name="T61" fmla="*/ 517 h 892"/>
              <a:gd name="T62" fmla="*/ 746 w 1002"/>
              <a:gd name="T63" fmla="*/ 479 h 892"/>
              <a:gd name="T64" fmla="*/ 927 w 1002"/>
              <a:gd name="T65" fmla="*/ 339 h 892"/>
              <a:gd name="T66" fmla="*/ 987 w 1002"/>
              <a:gd name="T67" fmla="*/ 176 h 892"/>
              <a:gd name="T68" fmla="*/ 1002 w 1002"/>
              <a:gd name="T69" fmla="*/ 41 h 892"/>
              <a:gd name="T70" fmla="*/ 968 w 1002"/>
              <a:gd name="T71" fmla="*/ 33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2" h="892">
                <a:moveTo>
                  <a:pt x="968" y="33"/>
                </a:moveTo>
                <a:cubicBezTo>
                  <a:pt x="946" y="28"/>
                  <a:pt x="887" y="16"/>
                  <a:pt x="797" y="8"/>
                </a:cubicBezTo>
                <a:cubicBezTo>
                  <a:pt x="734" y="2"/>
                  <a:pt x="688" y="2"/>
                  <a:pt x="625" y="1"/>
                </a:cubicBezTo>
                <a:cubicBezTo>
                  <a:pt x="576" y="0"/>
                  <a:pt x="535" y="1"/>
                  <a:pt x="505" y="2"/>
                </a:cubicBezTo>
                <a:cubicBezTo>
                  <a:pt x="473" y="1"/>
                  <a:pt x="429" y="0"/>
                  <a:pt x="377" y="1"/>
                </a:cubicBezTo>
                <a:cubicBezTo>
                  <a:pt x="312" y="2"/>
                  <a:pt x="267" y="2"/>
                  <a:pt x="205" y="8"/>
                </a:cubicBezTo>
                <a:cubicBezTo>
                  <a:pt x="115" y="16"/>
                  <a:pt x="57" y="28"/>
                  <a:pt x="34" y="33"/>
                </a:cubicBezTo>
                <a:cubicBezTo>
                  <a:pt x="20" y="36"/>
                  <a:pt x="8" y="39"/>
                  <a:pt x="0" y="41"/>
                </a:cubicBezTo>
                <a:cubicBezTo>
                  <a:pt x="0" y="75"/>
                  <a:pt x="3" y="122"/>
                  <a:pt x="15" y="176"/>
                </a:cubicBezTo>
                <a:cubicBezTo>
                  <a:pt x="28" y="235"/>
                  <a:pt x="39" y="287"/>
                  <a:pt x="75" y="339"/>
                </a:cubicBezTo>
                <a:cubicBezTo>
                  <a:pt x="121" y="405"/>
                  <a:pt x="199" y="457"/>
                  <a:pt x="256" y="479"/>
                </a:cubicBezTo>
                <a:cubicBezTo>
                  <a:pt x="266" y="483"/>
                  <a:pt x="294" y="494"/>
                  <a:pt x="324" y="517"/>
                </a:cubicBezTo>
                <a:cubicBezTo>
                  <a:pt x="356" y="541"/>
                  <a:pt x="372" y="565"/>
                  <a:pt x="376" y="572"/>
                </a:cubicBezTo>
                <a:cubicBezTo>
                  <a:pt x="390" y="595"/>
                  <a:pt x="396" y="615"/>
                  <a:pt x="400" y="627"/>
                </a:cubicBezTo>
                <a:cubicBezTo>
                  <a:pt x="406" y="650"/>
                  <a:pt x="408" y="670"/>
                  <a:pt x="410" y="687"/>
                </a:cubicBezTo>
                <a:cubicBezTo>
                  <a:pt x="411" y="704"/>
                  <a:pt x="411" y="718"/>
                  <a:pt x="411" y="725"/>
                </a:cubicBezTo>
                <a:cubicBezTo>
                  <a:pt x="412" y="760"/>
                  <a:pt x="412" y="803"/>
                  <a:pt x="412" y="852"/>
                </a:cubicBezTo>
                <a:cubicBezTo>
                  <a:pt x="410" y="854"/>
                  <a:pt x="406" y="857"/>
                  <a:pt x="404" y="862"/>
                </a:cubicBezTo>
                <a:cubicBezTo>
                  <a:pt x="403" y="864"/>
                  <a:pt x="400" y="872"/>
                  <a:pt x="404" y="880"/>
                </a:cubicBezTo>
                <a:cubicBezTo>
                  <a:pt x="408" y="887"/>
                  <a:pt x="416" y="892"/>
                  <a:pt x="426" y="891"/>
                </a:cubicBezTo>
                <a:cubicBezTo>
                  <a:pt x="453" y="891"/>
                  <a:pt x="480" y="891"/>
                  <a:pt x="507" y="891"/>
                </a:cubicBezTo>
                <a:cubicBezTo>
                  <a:pt x="507" y="891"/>
                  <a:pt x="507" y="891"/>
                  <a:pt x="507" y="891"/>
                </a:cubicBezTo>
                <a:cubicBezTo>
                  <a:pt x="530" y="891"/>
                  <a:pt x="553" y="891"/>
                  <a:pt x="576" y="891"/>
                </a:cubicBezTo>
                <a:cubicBezTo>
                  <a:pt x="586" y="892"/>
                  <a:pt x="594" y="887"/>
                  <a:pt x="598" y="880"/>
                </a:cubicBezTo>
                <a:cubicBezTo>
                  <a:pt x="602" y="872"/>
                  <a:pt x="599" y="864"/>
                  <a:pt x="598" y="862"/>
                </a:cubicBezTo>
                <a:cubicBezTo>
                  <a:pt x="596" y="857"/>
                  <a:pt x="592" y="854"/>
                  <a:pt x="590" y="852"/>
                </a:cubicBezTo>
                <a:cubicBezTo>
                  <a:pt x="590" y="803"/>
                  <a:pt x="591" y="760"/>
                  <a:pt x="591" y="725"/>
                </a:cubicBezTo>
                <a:cubicBezTo>
                  <a:pt x="591" y="718"/>
                  <a:pt x="591" y="704"/>
                  <a:pt x="592" y="687"/>
                </a:cubicBezTo>
                <a:cubicBezTo>
                  <a:pt x="594" y="670"/>
                  <a:pt x="596" y="650"/>
                  <a:pt x="602" y="627"/>
                </a:cubicBezTo>
                <a:cubicBezTo>
                  <a:pt x="606" y="615"/>
                  <a:pt x="612" y="595"/>
                  <a:pt x="626" y="572"/>
                </a:cubicBezTo>
                <a:cubicBezTo>
                  <a:pt x="630" y="565"/>
                  <a:pt x="646" y="541"/>
                  <a:pt x="678" y="517"/>
                </a:cubicBezTo>
                <a:cubicBezTo>
                  <a:pt x="708" y="494"/>
                  <a:pt x="736" y="483"/>
                  <a:pt x="746" y="479"/>
                </a:cubicBezTo>
                <a:cubicBezTo>
                  <a:pt x="803" y="457"/>
                  <a:pt x="881" y="405"/>
                  <a:pt x="927" y="339"/>
                </a:cubicBezTo>
                <a:cubicBezTo>
                  <a:pt x="963" y="287"/>
                  <a:pt x="974" y="235"/>
                  <a:pt x="987" y="176"/>
                </a:cubicBezTo>
                <a:cubicBezTo>
                  <a:pt x="999" y="122"/>
                  <a:pt x="1002" y="75"/>
                  <a:pt x="1002" y="41"/>
                </a:cubicBezTo>
                <a:cubicBezTo>
                  <a:pt x="994" y="39"/>
                  <a:pt x="982" y="36"/>
                  <a:pt x="968" y="33"/>
                </a:cubicBezTo>
                <a:close/>
              </a:path>
            </a:pathLst>
          </a:custGeom>
          <a:solidFill>
            <a:srgbClr val="5F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Freeform 9"/>
          <p:cNvSpPr/>
          <p:nvPr>
            <p:custDataLst>
              <p:tags r:id="rId12"/>
            </p:custDataLst>
          </p:nvPr>
        </p:nvSpPr>
        <p:spPr bwMode="auto">
          <a:xfrm>
            <a:off x="345983" y="5427757"/>
            <a:ext cx="436110" cy="522238"/>
          </a:xfrm>
          <a:custGeom>
            <a:avLst/>
            <a:gdLst>
              <a:gd name="T0" fmla="*/ 4 w 367"/>
              <a:gd name="T1" fmla="*/ 20 h 446"/>
              <a:gd name="T2" fmla="*/ 267 w 367"/>
              <a:gd name="T3" fmla="*/ 0 h 446"/>
              <a:gd name="T4" fmla="*/ 121 w 367"/>
              <a:gd name="T5" fmla="*/ 62 h 446"/>
              <a:gd name="T6" fmla="*/ 85 w 367"/>
              <a:gd name="T7" fmla="*/ 123 h 446"/>
              <a:gd name="T8" fmla="*/ 83 w 367"/>
              <a:gd name="T9" fmla="*/ 174 h 446"/>
              <a:gd name="T10" fmla="*/ 118 w 367"/>
              <a:gd name="T11" fmla="*/ 265 h 446"/>
              <a:gd name="T12" fmla="*/ 154 w 367"/>
              <a:gd name="T13" fmla="*/ 310 h 446"/>
              <a:gd name="T14" fmla="*/ 289 w 367"/>
              <a:gd name="T15" fmla="*/ 412 h 446"/>
              <a:gd name="T16" fmla="*/ 367 w 367"/>
              <a:gd name="T17" fmla="*/ 446 h 446"/>
              <a:gd name="T18" fmla="*/ 240 w 367"/>
              <a:gd name="T19" fmla="*/ 411 h 446"/>
              <a:gd name="T20" fmla="*/ 112 w 367"/>
              <a:gd name="T21" fmla="*/ 325 h 446"/>
              <a:gd name="T22" fmla="*/ 21 w 367"/>
              <a:gd name="T23" fmla="*/ 175 h 446"/>
              <a:gd name="T24" fmla="*/ 4 w 367"/>
              <a:gd name="T25" fmla="*/ 2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7" h="446">
                <a:moveTo>
                  <a:pt x="4" y="20"/>
                </a:moveTo>
                <a:cubicBezTo>
                  <a:pt x="92" y="13"/>
                  <a:pt x="179" y="7"/>
                  <a:pt x="267" y="0"/>
                </a:cubicBezTo>
                <a:cubicBezTo>
                  <a:pt x="248" y="2"/>
                  <a:pt x="171" y="10"/>
                  <a:pt x="121" y="62"/>
                </a:cubicBezTo>
                <a:cubicBezTo>
                  <a:pt x="111" y="73"/>
                  <a:pt x="93" y="92"/>
                  <a:pt x="85" y="123"/>
                </a:cubicBezTo>
                <a:cubicBezTo>
                  <a:pt x="80" y="144"/>
                  <a:pt x="81" y="161"/>
                  <a:pt x="83" y="174"/>
                </a:cubicBezTo>
                <a:cubicBezTo>
                  <a:pt x="88" y="216"/>
                  <a:pt x="106" y="245"/>
                  <a:pt x="118" y="265"/>
                </a:cubicBezTo>
                <a:cubicBezTo>
                  <a:pt x="121" y="270"/>
                  <a:pt x="132" y="287"/>
                  <a:pt x="154" y="310"/>
                </a:cubicBezTo>
                <a:cubicBezTo>
                  <a:pt x="164" y="321"/>
                  <a:pt x="209" y="369"/>
                  <a:pt x="289" y="412"/>
                </a:cubicBezTo>
                <a:cubicBezTo>
                  <a:pt x="308" y="422"/>
                  <a:pt x="334" y="434"/>
                  <a:pt x="367" y="446"/>
                </a:cubicBezTo>
                <a:cubicBezTo>
                  <a:pt x="335" y="442"/>
                  <a:pt x="290" y="433"/>
                  <a:pt x="240" y="411"/>
                </a:cubicBezTo>
                <a:cubicBezTo>
                  <a:pt x="213" y="399"/>
                  <a:pt x="162" y="376"/>
                  <a:pt x="112" y="325"/>
                </a:cubicBezTo>
                <a:cubicBezTo>
                  <a:pt x="55" y="267"/>
                  <a:pt x="31" y="205"/>
                  <a:pt x="21" y="175"/>
                </a:cubicBezTo>
                <a:cubicBezTo>
                  <a:pt x="0" y="110"/>
                  <a:pt x="1" y="53"/>
                  <a:pt x="4" y="20"/>
                </a:cubicBezTo>
                <a:close/>
              </a:path>
            </a:pathLst>
          </a:custGeom>
          <a:solidFill>
            <a:srgbClr val="1B8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Freeform 10"/>
          <p:cNvSpPr/>
          <p:nvPr>
            <p:custDataLst>
              <p:tags r:id="rId13"/>
            </p:custDataLst>
          </p:nvPr>
        </p:nvSpPr>
        <p:spPr bwMode="auto">
          <a:xfrm>
            <a:off x="1067789" y="6404636"/>
            <a:ext cx="101168" cy="63478"/>
          </a:xfrm>
          <a:custGeom>
            <a:avLst/>
            <a:gdLst>
              <a:gd name="T0" fmla="*/ 0 w 49"/>
              <a:gd name="T1" fmla="*/ 0 h 31"/>
              <a:gd name="T2" fmla="*/ 0 w 49"/>
              <a:gd name="T3" fmla="*/ 28 h 31"/>
              <a:gd name="T4" fmla="*/ 49 w 49"/>
              <a:gd name="T5" fmla="*/ 31 h 31"/>
              <a:gd name="T6" fmla="*/ 0 w 49"/>
              <a:gd name="T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31">
                <a:moveTo>
                  <a:pt x="0" y="0"/>
                </a:moveTo>
                <a:cubicBezTo>
                  <a:pt x="0" y="10"/>
                  <a:pt x="0" y="19"/>
                  <a:pt x="0" y="28"/>
                </a:cubicBezTo>
                <a:cubicBezTo>
                  <a:pt x="16" y="29"/>
                  <a:pt x="33" y="30"/>
                  <a:pt x="49" y="31"/>
                </a:cubicBezTo>
                <a:cubicBezTo>
                  <a:pt x="33" y="21"/>
                  <a:pt x="16" y="10"/>
                  <a:pt x="0" y="0"/>
                </a:cubicBezTo>
                <a:close/>
              </a:path>
            </a:pathLst>
          </a:custGeom>
          <a:solidFill>
            <a:srgbClr val="1B80C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Freeform 11"/>
          <p:cNvSpPr/>
          <p:nvPr>
            <p:custDataLst>
              <p:tags r:id="rId14"/>
            </p:custDataLst>
          </p:nvPr>
        </p:nvSpPr>
        <p:spPr bwMode="auto">
          <a:xfrm>
            <a:off x="1288970" y="6474065"/>
            <a:ext cx="129932" cy="43641"/>
          </a:xfrm>
          <a:custGeom>
            <a:avLst/>
            <a:gdLst>
              <a:gd name="T0" fmla="*/ 0 w 63"/>
              <a:gd name="T1" fmla="*/ 21 h 21"/>
              <a:gd name="T2" fmla="*/ 14 w 63"/>
              <a:gd name="T3" fmla="*/ 19 h 21"/>
              <a:gd name="T4" fmla="*/ 24 w 63"/>
              <a:gd name="T5" fmla="*/ 17 h 21"/>
              <a:gd name="T6" fmla="*/ 38 w 63"/>
              <a:gd name="T7" fmla="*/ 15 h 21"/>
              <a:gd name="T8" fmla="*/ 45 w 63"/>
              <a:gd name="T9" fmla="*/ 12 h 21"/>
              <a:gd name="T10" fmla="*/ 48 w 63"/>
              <a:gd name="T11" fmla="*/ 9 h 21"/>
              <a:gd name="T12" fmla="*/ 48 w 63"/>
              <a:gd name="T13" fmla="*/ 0 h 21"/>
              <a:gd name="T14" fmla="*/ 55 w 63"/>
              <a:gd name="T15" fmla="*/ 1 h 21"/>
              <a:gd name="T16" fmla="*/ 61 w 63"/>
              <a:gd name="T17" fmla="*/ 3 h 21"/>
              <a:gd name="T18" fmla="*/ 63 w 63"/>
              <a:gd name="T19" fmla="*/ 11 h 21"/>
              <a:gd name="T20" fmla="*/ 62 w 63"/>
              <a:gd name="T21" fmla="*/ 17 h 21"/>
              <a:gd name="T22" fmla="*/ 57 w 63"/>
              <a:gd name="T23" fmla="*/ 21 h 21"/>
              <a:gd name="T24" fmla="*/ 0 w 63"/>
              <a:gd name="T25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21">
                <a:moveTo>
                  <a:pt x="0" y="21"/>
                </a:moveTo>
                <a:cubicBezTo>
                  <a:pt x="6" y="20"/>
                  <a:pt x="11" y="19"/>
                  <a:pt x="14" y="19"/>
                </a:cubicBezTo>
                <a:cubicBezTo>
                  <a:pt x="22" y="18"/>
                  <a:pt x="20" y="18"/>
                  <a:pt x="24" y="17"/>
                </a:cubicBezTo>
                <a:cubicBezTo>
                  <a:pt x="29" y="17"/>
                  <a:pt x="33" y="16"/>
                  <a:pt x="38" y="15"/>
                </a:cubicBezTo>
                <a:cubicBezTo>
                  <a:pt x="40" y="15"/>
                  <a:pt x="43" y="14"/>
                  <a:pt x="45" y="12"/>
                </a:cubicBezTo>
                <a:cubicBezTo>
                  <a:pt x="47" y="11"/>
                  <a:pt x="47" y="10"/>
                  <a:pt x="48" y="9"/>
                </a:cubicBezTo>
                <a:cubicBezTo>
                  <a:pt x="49" y="5"/>
                  <a:pt x="49" y="1"/>
                  <a:pt x="48" y="0"/>
                </a:cubicBezTo>
                <a:cubicBezTo>
                  <a:pt x="50" y="0"/>
                  <a:pt x="52" y="0"/>
                  <a:pt x="55" y="1"/>
                </a:cubicBezTo>
                <a:cubicBezTo>
                  <a:pt x="57" y="1"/>
                  <a:pt x="59" y="2"/>
                  <a:pt x="61" y="3"/>
                </a:cubicBezTo>
                <a:cubicBezTo>
                  <a:pt x="63" y="6"/>
                  <a:pt x="63" y="9"/>
                  <a:pt x="63" y="11"/>
                </a:cubicBezTo>
                <a:cubicBezTo>
                  <a:pt x="63" y="12"/>
                  <a:pt x="63" y="15"/>
                  <a:pt x="62" y="17"/>
                </a:cubicBezTo>
                <a:cubicBezTo>
                  <a:pt x="60" y="20"/>
                  <a:pt x="58" y="21"/>
                  <a:pt x="57" y="21"/>
                </a:cubicBezTo>
                <a:cubicBezTo>
                  <a:pt x="38" y="21"/>
                  <a:pt x="19" y="21"/>
                  <a:pt x="0" y="21"/>
                </a:cubicBezTo>
                <a:close/>
              </a:path>
            </a:pathLst>
          </a:custGeom>
          <a:solidFill>
            <a:srgbClr val="EDF3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Oval 2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000206" y="2168895"/>
            <a:ext cx="22812" cy="228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Oval 3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000206" y="2218487"/>
            <a:ext cx="22812" cy="247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Freeform 57"/>
          <p:cNvSpPr/>
          <p:nvPr>
            <p:custDataLst>
              <p:tags r:id="rId17"/>
            </p:custDataLst>
          </p:nvPr>
        </p:nvSpPr>
        <p:spPr bwMode="auto">
          <a:xfrm>
            <a:off x="8612395" y="2138148"/>
            <a:ext cx="0" cy="76372"/>
          </a:xfrm>
          <a:custGeom>
            <a:avLst/>
            <a:gdLst>
              <a:gd name="T0" fmla="*/ 0 h 77"/>
              <a:gd name="T1" fmla="*/ 77 h 77"/>
              <a:gd name="T2" fmla="*/ 0 h 7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7">
                <a:moveTo>
                  <a:pt x="0" y="0"/>
                </a:moveTo>
                <a:lnTo>
                  <a:pt x="0" y="77"/>
                </a:lnTo>
                <a:lnTo>
                  <a:pt x="0" y="0"/>
                </a:lnTo>
                <a:close/>
              </a:path>
            </a:pathLst>
          </a:custGeom>
          <a:solidFill>
            <a:srgbClr val="004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Line 5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612395" y="2138148"/>
            <a:ext cx="0" cy="763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Line 5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612395" y="2138148"/>
            <a:ext cx="0" cy="76372"/>
          </a:xfrm>
          <a:prstGeom prst="line">
            <a:avLst/>
          </a:prstGeom>
          <a:noFill/>
          <a:ln w="14288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Freeform 60"/>
          <p:cNvSpPr/>
          <p:nvPr>
            <p:custDataLst>
              <p:tags r:id="rId20"/>
            </p:custDataLst>
          </p:nvPr>
        </p:nvSpPr>
        <p:spPr bwMode="auto">
          <a:xfrm>
            <a:off x="828754" y="6180479"/>
            <a:ext cx="65462" cy="0"/>
          </a:xfrm>
          <a:custGeom>
            <a:avLst/>
            <a:gdLst>
              <a:gd name="T0" fmla="*/ 0 w 66"/>
              <a:gd name="T1" fmla="*/ 66 w 66"/>
              <a:gd name="T2" fmla="*/ 0 w 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">
                <a:moveTo>
                  <a:pt x="0" y="0"/>
                </a:moveTo>
                <a:lnTo>
                  <a:pt x="66" y="0"/>
                </a:lnTo>
                <a:lnTo>
                  <a:pt x="0" y="0"/>
                </a:lnTo>
                <a:close/>
              </a:path>
            </a:pathLst>
          </a:custGeom>
          <a:solidFill>
            <a:srgbClr val="5F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Line 6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28754" y="6180479"/>
            <a:ext cx="654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Line 6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28754" y="6180479"/>
            <a:ext cx="65462" cy="0"/>
          </a:xfrm>
          <a:prstGeom prst="line">
            <a:avLst/>
          </a:pr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Freeform 63"/>
          <p:cNvSpPr/>
          <p:nvPr>
            <p:custDataLst>
              <p:tags r:id="rId23"/>
            </p:custDataLst>
          </p:nvPr>
        </p:nvSpPr>
        <p:spPr bwMode="auto">
          <a:xfrm>
            <a:off x="857518" y="6142789"/>
            <a:ext cx="0" cy="76372"/>
          </a:xfrm>
          <a:custGeom>
            <a:avLst/>
            <a:gdLst>
              <a:gd name="T0" fmla="*/ 0 h 77"/>
              <a:gd name="T1" fmla="*/ 77 h 77"/>
              <a:gd name="T2" fmla="*/ 0 h 7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7">
                <a:moveTo>
                  <a:pt x="0" y="0"/>
                </a:moveTo>
                <a:lnTo>
                  <a:pt x="0" y="77"/>
                </a:lnTo>
                <a:lnTo>
                  <a:pt x="0" y="0"/>
                </a:lnTo>
                <a:close/>
              </a:path>
            </a:pathLst>
          </a:custGeom>
          <a:solidFill>
            <a:srgbClr val="5F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Line 6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857518" y="6142789"/>
            <a:ext cx="0" cy="7637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Line 6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57518" y="6142789"/>
            <a:ext cx="0" cy="76372"/>
          </a:xfrm>
          <a:prstGeom prst="line">
            <a:avLst/>
          </a:pr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" name="Freeform 66"/>
          <p:cNvSpPr/>
          <p:nvPr>
            <p:custDataLst>
              <p:tags r:id="rId26"/>
            </p:custDataLst>
          </p:nvPr>
        </p:nvSpPr>
        <p:spPr bwMode="auto">
          <a:xfrm>
            <a:off x="5683437" y="6384472"/>
            <a:ext cx="67445" cy="0"/>
          </a:xfrm>
          <a:custGeom>
            <a:avLst/>
            <a:gdLst>
              <a:gd name="T0" fmla="*/ 0 w 68"/>
              <a:gd name="T1" fmla="*/ 68 w 68"/>
              <a:gd name="T2" fmla="*/ 0 w 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5F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Line 67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683437" y="6384472"/>
            <a:ext cx="6744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Freeform 69"/>
          <p:cNvSpPr/>
          <p:nvPr>
            <p:custDataLst>
              <p:tags r:id="rId28"/>
            </p:custDataLst>
          </p:nvPr>
        </p:nvSpPr>
        <p:spPr bwMode="auto">
          <a:xfrm>
            <a:off x="5712201" y="6347774"/>
            <a:ext cx="0" cy="76372"/>
          </a:xfrm>
          <a:custGeom>
            <a:avLst/>
            <a:gdLst>
              <a:gd name="T0" fmla="*/ 0 h 77"/>
              <a:gd name="T1" fmla="*/ 77 h 77"/>
              <a:gd name="T2" fmla="*/ 0 h 7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7">
                <a:moveTo>
                  <a:pt x="0" y="0"/>
                </a:moveTo>
                <a:lnTo>
                  <a:pt x="0" y="77"/>
                </a:lnTo>
                <a:lnTo>
                  <a:pt x="0" y="0"/>
                </a:lnTo>
                <a:close/>
              </a:path>
            </a:pathLst>
          </a:custGeom>
          <a:solidFill>
            <a:srgbClr val="5F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Freeform 72"/>
          <p:cNvSpPr/>
          <p:nvPr>
            <p:custDataLst>
              <p:tags r:id="rId29"/>
            </p:custDataLst>
          </p:nvPr>
        </p:nvSpPr>
        <p:spPr bwMode="auto">
          <a:xfrm>
            <a:off x="1606360" y="6488943"/>
            <a:ext cx="66454" cy="0"/>
          </a:xfrm>
          <a:custGeom>
            <a:avLst/>
            <a:gdLst>
              <a:gd name="T0" fmla="*/ 0 w 67"/>
              <a:gd name="T1" fmla="*/ 67 w 67"/>
              <a:gd name="T2" fmla="*/ 0 w 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7">
                <a:moveTo>
                  <a:pt x="0" y="0"/>
                </a:moveTo>
                <a:lnTo>
                  <a:pt x="67" y="0"/>
                </a:lnTo>
                <a:lnTo>
                  <a:pt x="0" y="0"/>
                </a:lnTo>
                <a:close/>
              </a:path>
            </a:pathLst>
          </a:custGeom>
          <a:solidFill>
            <a:srgbClr val="5F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Line 7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606360" y="6488943"/>
            <a:ext cx="66454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Freeform 75"/>
          <p:cNvSpPr/>
          <p:nvPr>
            <p:custDataLst>
              <p:tags r:id="rId31"/>
            </p:custDataLst>
          </p:nvPr>
        </p:nvSpPr>
        <p:spPr bwMode="auto">
          <a:xfrm>
            <a:off x="1633139" y="6451253"/>
            <a:ext cx="0" cy="76372"/>
          </a:xfrm>
          <a:custGeom>
            <a:avLst/>
            <a:gdLst>
              <a:gd name="T0" fmla="*/ 0 h 77"/>
              <a:gd name="T1" fmla="*/ 77 h 77"/>
              <a:gd name="T2" fmla="*/ 0 h 7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7">
                <a:moveTo>
                  <a:pt x="0" y="0"/>
                </a:moveTo>
                <a:lnTo>
                  <a:pt x="0" y="77"/>
                </a:lnTo>
                <a:lnTo>
                  <a:pt x="0" y="0"/>
                </a:lnTo>
                <a:close/>
              </a:path>
            </a:pathLst>
          </a:custGeom>
          <a:solidFill>
            <a:srgbClr val="5F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Freeform 78"/>
          <p:cNvSpPr/>
          <p:nvPr>
            <p:custDataLst>
              <p:tags r:id="rId32"/>
            </p:custDataLst>
          </p:nvPr>
        </p:nvSpPr>
        <p:spPr bwMode="auto">
          <a:xfrm>
            <a:off x="6655444" y="6401334"/>
            <a:ext cx="65462" cy="0"/>
          </a:xfrm>
          <a:custGeom>
            <a:avLst/>
            <a:gdLst>
              <a:gd name="T0" fmla="*/ 0 w 66"/>
              <a:gd name="T1" fmla="*/ 66 w 66"/>
              <a:gd name="T2" fmla="*/ 0 w 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">
                <a:moveTo>
                  <a:pt x="0" y="0"/>
                </a:moveTo>
                <a:lnTo>
                  <a:pt x="66" y="0"/>
                </a:lnTo>
                <a:lnTo>
                  <a:pt x="0" y="0"/>
                </a:lnTo>
                <a:close/>
              </a:path>
            </a:pathLst>
          </a:custGeom>
          <a:solidFill>
            <a:srgbClr val="5F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Line 7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655444" y="6401334"/>
            <a:ext cx="654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Freeform 81"/>
          <p:cNvSpPr/>
          <p:nvPr>
            <p:custDataLst>
              <p:tags r:id="rId34"/>
            </p:custDataLst>
          </p:nvPr>
        </p:nvSpPr>
        <p:spPr bwMode="auto">
          <a:xfrm>
            <a:off x="6684207" y="6364635"/>
            <a:ext cx="0" cy="73396"/>
          </a:xfrm>
          <a:custGeom>
            <a:avLst/>
            <a:gdLst>
              <a:gd name="T0" fmla="*/ 0 h 74"/>
              <a:gd name="T1" fmla="*/ 74 h 74"/>
              <a:gd name="T2" fmla="*/ 0 h 7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4">
                <a:moveTo>
                  <a:pt x="0" y="0"/>
                </a:move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5F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Freeform 84"/>
          <p:cNvSpPr/>
          <p:nvPr>
            <p:custDataLst>
              <p:tags r:id="rId35"/>
            </p:custDataLst>
          </p:nvPr>
        </p:nvSpPr>
        <p:spPr bwMode="auto">
          <a:xfrm>
            <a:off x="8947638" y="5621375"/>
            <a:ext cx="65462" cy="0"/>
          </a:xfrm>
          <a:custGeom>
            <a:avLst/>
            <a:gdLst>
              <a:gd name="T0" fmla="*/ 0 w 66"/>
              <a:gd name="T1" fmla="*/ 66 w 66"/>
              <a:gd name="T2" fmla="*/ 0 w 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">
                <a:moveTo>
                  <a:pt x="0" y="0"/>
                </a:moveTo>
                <a:lnTo>
                  <a:pt x="66" y="0"/>
                </a:lnTo>
                <a:lnTo>
                  <a:pt x="0" y="0"/>
                </a:lnTo>
                <a:close/>
              </a:path>
            </a:pathLst>
          </a:custGeom>
          <a:solidFill>
            <a:srgbClr val="5F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Line 8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8947638" y="5621375"/>
            <a:ext cx="654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Line 8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947638" y="5621375"/>
            <a:ext cx="65462" cy="0"/>
          </a:xfrm>
          <a:prstGeom prst="line">
            <a:avLst/>
          </a:pr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Freeform 87"/>
          <p:cNvSpPr/>
          <p:nvPr>
            <p:custDataLst>
              <p:tags r:id="rId38"/>
            </p:custDataLst>
          </p:nvPr>
        </p:nvSpPr>
        <p:spPr bwMode="auto">
          <a:xfrm>
            <a:off x="8976402" y="5584677"/>
            <a:ext cx="0" cy="76372"/>
          </a:xfrm>
          <a:custGeom>
            <a:avLst/>
            <a:gdLst>
              <a:gd name="T0" fmla="*/ 0 h 77"/>
              <a:gd name="T1" fmla="*/ 77 h 77"/>
              <a:gd name="T2" fmla="*/ 0 h 7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7">
                <a:moveTo>
                  <a:pt x="0" y="0"/>
                </a:moveTo>
                <a:lnTo>
                  <a:pt x="0" y="77"/>
                </a:lnTo>
                <a:lnTo>
                  <a:pt x="0" y="0"/>
                </a:lnTo>
                <a:close/>
              </a:path>
            </a:pathLst>
          </a:custGeom>
          <a:solidFill>
            <a:srgbClr val="5F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Line 8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8976402" y="5584677"/>
            <a:ext cx="0" cy="7637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Line 8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976402" y="5584677"/>
            <a:ext cx="0" cy="76372"/>
          </a:xfrm>
          <a:prstGeom prst="line">
            <a:avLst/>
          </a:pr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Freeform 6"/>
          <p:cNvSpPr/>
          <p:nvPr>
            <p:custDataLst>
              <p:tags r:id="rId41"/>
            </p:custDataLst>
          </p:nvPr>
        </p:nvSpPr>
        <p:spPr bwMode="auto">
          <a:xfrm>
            <a:off x="206019" y="5368297"/>
            <a:ext cx="1333791" cy="1185016"/>
          </a:xfrm>
          <a:custGeom>
            <a:avLst/>
            <a:gdLst>
              <a:gd name="T0" fmla="*/ 968 w 1002"/>
              <a:gd name="T1" fmla="*/ 33 h 892"/>
              <a:gd name="T2" fmla="*/ 797 w 1002"/>
              <a:gd name="T3" fmla="*/ 8 h 892"/>
              <a:gd name="T4" fmla="*/ 625 w 1002"/>
              <a:gd name="T5" fmla="*/ 1 h 892"/>
              <a:gd name="T6" fmla="*/ 505 w 1002"/>
              <a:gd name="T7" fmla="*/ 2 h 892"/>
              <a:gd name="T8" fmla="*/ 377 w 1002"/>
              <a:gd name="T9" fmla="*/ 1 h 892"/>
              <a:gd name="T10" fmla="*/ 205 w 1002"/>
              <a:gd name="T11" fmla="*/ 8 h 892"/>
              <a:gd name="T12" fmla="*/ 34 w 1002"/>
              <a:gd name="T13" fmla="*/ 33 h 892"/>
              <a:gd name="T14" fmla="*/ 0 w 1002"/>
              <a:gd name="T15" fmla="*/ 41 h 892"/>
              <a:gd name="T16" fmla="*/ 15 w 1002"/>
              <a:gd name="T17" fmla="*/ 176 h 892"/>
              <a:gd name="T18" fmla="*/ 75 w 1002"/>
              <a:gd name="T19" fmla="*/ 339 h 892"/>
              <a:gd name="T20" fmla="*/ 256 w 1002"/>
              <a:gd name="T21" fmla="*/ 479 h 892"/>
              <a:gd name="T22" fmla="*/ 324 w 1002"/>
              <a:gd name="T23" fmla="*/ 517 h 892"/>
              <a:gd name="T24" fmla="*/ 376 w 1002"/>
              <a:gd name="T25" fmla="*/ 572 h 892"/>
              <a:gd name="T26" fmla="*/ 400 w 1002"/>
              <a:gd name="T27" fmla="*/ 627 h 892"/>
              <a:gd name="T28" fmla="*/ 410 w 1002"/>
              <a:gd name="T29" fmla="*/ 687 h 892"/>
              <a:gd name="T30" fmla="*/ 411 w 1002"/>
              <a:gd name="T31" fmla="*/ 725 h 892"/>
              <a:gd name="T32" fmla="*/ 412 w 1002"/>
              <a:gd name="T33" fmla="*/ 852 h 892"/>
              <a:gd name="T34" fmla="*/ 404 w 1002"/>
              <a:gd name="T35" fmla="*/ 862 h 892"/>
              <a:gd name="T36" fmla="*/ 404 w 1002"/>
              <a:gd name="T37" fmla="*/ 880 h 892"/>
              <a:gd name="T38" fmla="*/ 426 w 1002"/>
              <a:gd name="T39" fmla="*/ 891 h 892"/>
              <a:gd name="T40" fmla="*/ 507 w 1002"/>
              <a:gd name="T41" fmla="*/ 891 h 892"/>
              <a:gd name="T42" fmla="*/ 507 w 1002"/>
              <a:gd name="T43" fmla="*/ 891 h 892"/>
              <a:gd name="T44" fmla="*/ 576 w 1002"/>
              <a:gd name="T45" fmla="*/ 891 h 892"/>
              <a:gd name="T46" fmla="*/ 598 w 1002"/>
              <a:gd name="T47" fmla="*/ 880 h 892"/>
              <a:gd name="T48" fmla="*/ 598 w 1002"/>
              <a:gd name="T49" fmla="*/ 862 h 892"/>
              <a:gd name="T50" fmla="*/ 590 w 1002"/>
              <a:gd name="T51" fmla="*/ 852 h 892"/>
              <a:gd name="T52" fmla="*/ 591 w 1002"/>
              <a:gd name="T53" fmla="*/ 725 h 892"/>
              <a:gd name="T54" fmla="*/ 592 w 1002"/>
              <a:gd name="T55" fmla="*/ 687 h 892"/>
              <a:gd name="T56" fmla="*/ 602 w 1002"/>
              <a:gd name="T57" fmla="*/ 627 h 892"/>
              <a:gd name="T58" fmla="*/ 626 w 1002"/>
              <a:gd name="T59" fmla="*/ 572 h 892"/>
              <a:gd name="T60" fmla="*/ 678 w 1002"/>
              <a:gd name="T61" fmla="*/ 517 h 892"/>
              <a:gd name="T62" fmla="*/ 746 w 1002"/>
              <a:gd name="T63" fmla="*/ 479 h 892"/>
              <a:gd name="T64" fmla="*/ 927 w 1002"/>
              <a:gd name="T65" fmla="*/ 339 h 892"/>
              <a:gd name="T66" fmla="*/ 987 w 1002"/>
              <a:gd name="T67" fmla="*/ 176 h 892"/>
              <a:gd name="T68" fmla="*/ 1002 w 1002"/>
              <a:gd name="T69" fmla="*/ 41 h 892"/>
              <a:gd name="T70" fmla="*/ 968 w 1002"/>
              <a:gd name="T71" fmla="*/ 33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2" h="892">
                <a:moveTo>
                  <a:pt x="968" y="33"/>
                </a:moveTo>
                <a:cubicBezTo>
                  <a:pt x="946" y="28"/>
                  <a:pt x="887" y="16"/>
                  <a:pt x="797" y="8"/>
                </a:cubicBezTo>
                <a:cubicBezTo>
                  <a:pt x="734" y="2"/>
                  <a:pt x="688" y="2"/>
                  <a:pt x="625" y="1"/>
                </a:cubicBezTo>
                <a:cubicBezTo>
                  <a:pt x="576" y="0"/>
                  <a:pt x="535" y="1"/>
                  <a:pt x="505" y="2"/>
                </a:cubicBezTo>
                <a:cubicBezTo>
                  <a:pt x="473" y="1"/>
                  <a:pt x="429" y="0"/>
                  <a:pt x="377" y="1"/>
                </a:cubicBezTo>
                <a:cubicBezTo>
                  <a:pt x="312" y="2"/>
                  <a:pt x="267" y="2"/>
                  <a:pt x="205" y="8"/>
                </a:cubicBezTo>
                <a:cubicBezTo>
                  <a:pt x="115" y="16"/>
                  <a:pt x="57" y="28"/>
                  <a:pt x="34" y="33"/>
                </a:cubicBezTo>
                <a:cubicBezTo>
                  <a:pt x="20" y="36"/>
                  <a:pt x="8" y="39"/>
                  <a:pt x="0" y="41"/>
                </a:cubicBezTo>
                <a:cubicBezTo>
                  <a:pt x="0" y="75"/>
                  <a:pt x="3" y="122"/>
                  <a:pt x="15" y="176"/>
                </a:cubicBezTo>
                <a:cubicBezTo>
                  <a:pt x="28" y="235"/>
                  <a:pt x="39" y="287"/>
                  <a:pt x="75" y="339"/>
                </a:cubicBezTo>
                <a:cubicBezTo>
                  <a:pt x="121" y="405"/>
                  <a:pt x="199" y="457"/>
                  <a:pt x="256" y="479"/>
                </a:cubicBezTo>
                <a:cubicBezTo>
                  <a:pt x="266" y="483"/>
                  <a:pt x="294" y="494"/>
                  <a:pt x="324" y="517"/>
                </a:cubicBezTo>
                <a:cubicBezTo>
                  <a:pt x="356" y="541"/>
                  <a:pt x="372" y="565"/>
                  <a:pt x="376" y="572"/>
                </a:cubicBezTo>
                <a:cubicBezTo>
                  <a:pt x="390" y="595"/>
                  <a:pt x="396" y="615"/>
                  <a:pt x="400" y="627"/>
                </a:cubicBezTo>
                <a:cubicBezTo>
                  <a:pt x="406" y="650"/>
                  <a:pt x="408" y="670"/>
                  <a:pt x="410" y="687"/>
                </a:cubicBezTo>
                <a:cubicBezTo>
                  <a:pt x="411" y="704"/>
                  <a:pt x="411" y="718"/>
                  <a:pt x="411" y="725"/>
                </a:cubicBezTo>
                <a:cubicBezTo>
                  <a:pt x="412" y="760"/>
                  <a:pt x="412" y="803"/>
                  <a:pt x="412" y="852"/>
                </a:cubicBezTo>
                <a:cubicBezTo>
                  <a:pt x="410" y="854"/>
                  <a:pt x="406" y="857"/>
                  <a:pt x="404" y="862"/>
                </a:cubicBezTo>
                <a:cubicBezTo>
                  <a:pt x="403" y="864"/>
                  <a:pt x="400" y="872"/>
                  <a:pt x="404" y="880"/>
                </a:cubicBezTo>
                <a:cubicBezTo>
                  <a:pt x="408" y="887"/>
                  <a:pt x="416" y="892"/>
                  <a:pt x="426" y="891"/>
                </a:cubicBezTo>
                <a:cubicBezTo>
                  <a:pt x="453" y="891"/>
                  <a:pt x="480" y="891"/>
                  <a:pt x="507" y="891"/>
                </a:cubicBezTo>
                <a:cubicBezTo>
                  <a:pt x="507" y="891"/>
                  <a:pt x="507" y="891"/>
                  <a:pt x="507" y="891"/>
                </a:cubicBezTo>
                <a:cubicBezTo>
                  <a:pt x="530" y="891"/>
                  <a:pt x="553" y="891"/>
                  <a:pt x="576" y="891"/>
                </a:cubicBezTo>
                <a:cubicBezTo>
                  <a:pt x="586" y="892"/>
                  <a:pt x="594" y="887"/>
                  <a:pt x="598" y="880"/>
                </a:cubicBezTo>
                <a:cubicBezTo>
                  <a:pt x="602" y="872"/>
                  <a:pt x="599" y="864"/>
                  <a:pt x="598" y="862"/>
                </a:cubicBezTo>
                <a:cubicBezTo>
                  <a:pt x="596" y="857"/>
                  <a:pt x="592" y="854"/>
                  <a:pt x="590" y="852"/>
                </a:cubicBezTo>
                <a:cubicBezTo>
                  <a:pt x="590" y="803"/>
                  <a:pt x="591" y="760"/>
                  <a:pt x="591" y="725"/>
                </a:cubicBezTo>
                <a:cubicBezTo>
                  <a:pt x="591" y="718"/>
                  <a:pt x="591" y="704"/>
                  <a:pt x="592" y="687"/>
                </a:cubicBezTo>
                <a:cubicBezTo>
                  <a:pt x="594" y="670"/>
                  <a:pt x="596" y="650"/>
                  <a:pt x="602" y="627"/>
                </a:cubicBezTo>
                <a:cubicBezTo>
                  <a:pt x="606" y="615"/>
                  <a:pt x="612" y="595"/>
                  <a:pt x="626" y="572"/>
                </a:cubicBezTo>
                <a:cubicBezTo>
                  <a:pt x="630" y="565"/>
                  <a:pt x="646" y="541"/>
                  <a:pt x="678" y="517"/>
                </a:cubicBezTo>
                <a:cubicBezTo>
                  <a:pt x="708" y="494"/>
                  <a:pt x="736" y="483"/>
                  <a:pt x="746" y="479"/>
                </a:cubicBezTo>
                <a:cubicBezTo>
                  <a:pt x="803" y="457"/>
                  <a:pt x="881" y="405"/>
                  <a:pt x="927" y="339"/>
                </a:cubicBezTo>
                <a:cubicBezTo>
                  <a:pt x="963" y="287"/>
                  <a:pt x="974" y="235"/>
                  <a:pt x="987" y="176"/>
                </a:cubicBezTo>
                <a:cubicBezTo>
                  <a:pt x="999" y="122"/>
                  <a:pt x="1002" y="75"/>
                  <a:pt x="1002" y="41"/>
                </a:cubicBezTo>
                <a:cubicBezTo>
                  <a:pt x="994" y="39"/>
                  <a:pt x="982" y="36"/>
                  <a:pt x="968" y="33"/>
                </a:cubicBezTo>
                <a:close/>
              </a:path>
            </a:pathLst>
          </a:cu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Freeform 18"/>
          <p:cNvSpPr/>
          <p:nvPr>
            <p:custDataLst>
              <p:tags r:id="rId42"/>
            </p:custDataLst>
          </p:nvPr>
        </p:nvSpPr>
        <p:spPr bwMode="auto">
          <a:xfrm>
            <a:off x="139408" y="4803198"/>
            <a:ext cx="315406" cy="448313"/>
          </a:xfrm>
          <a:custGeom>
            <a:avLst/>
            <a:gdLst>
              <a:gd name="T0" fmla="*/ 148 w 153"/>
              <a:gd name="T1" fmla="*/ 169 h 218"/>
              <a:gd name="T2" fmla="*/ 132 w 153"/>
              <a:gd name="T3" fmla="*/ 141 h 218"/>
              <a:gd name="T4" fmla="*/ 142 w 153"/>
              <a:gd name="T5" fmla="*/ 136 h 218"/>
              <a:gd name="T6" fmla="*/ 117 w 153"/>
              <a:gd name="T7" fmla="*/ 105 h 218"/>
              <a:gd name="T8" fmla="*/ 105 w 153"/>
              <a:gd name="T9" fmla="*/ 87 h 218"/>
              <a:gd name="T10" fmla="*/ 111 w 153"/>
              <a:gd name="T11" fmla="*/ 76 h 218"/>
              <a:gd name="T12" fmla="*/ 117 w 153"/>
              <a:gd name="T13" fmla="*/ 62 h 218"/>
              <a:gd name="T14" fmla="*/ 130 w 153"/>
              <a:gd name="T15" fmla="*/ 34 h 218"/>
              <a:gd name="T16" fmla="*/ 135 w 153"/>
              <a:gd name="T17" fmla="*/ 17 h 218"/>
              <a:gd name="T18" fmla="*/ 133 w 153"/>
              <a:gd name="T19" fmla="*/ 11 h 218"/>
              <a:gd name="T20" fmla="*/ 123 w 153"/>
              <a:gd name="T21" fmla="*/ 7 h 218"/>
              <a:gd name="T22" fmla="*/ 114 w 153"/>
              <a:gd name="T23" fmla="*/ 13 h 218"/>
              <a:gd name="T24" fmla="*/ 107 w 153"/>
              <a:gd name="T25" fmla="*/ 28 h 218"/>
              <a:gd name="T26" fmla="*/ 100 w 153"/>
              <a:gd name="T27" fmla="*/ 40 h 218"/>
              <a:gd name="T28" fmla="*/ 98 w 153"/>
              <a:gd name="T29" fmla="*/ 45 h 218"/>
              <a:gd name="T30" fmla="*/ 94 w 153"/>
              <a:gd name="T31" fmla="*/ 52 h 218"/>
              <a:gd name="T32" fmla="*/ 89 w 153"/>
              <a:gd name="T33" fmla="*/ 61 h 218"/>
              <a:gd name="T34" fmla="*/ 94 w 153"/>
              <a:gd name="T35" fmla="*/ 49 h 218"/>
              <a:gd name="T36" fmla="*/ 96 w 153"/>
              <a:gd name="T37" fmla="*/ 36 h 218"/>
              <a:gd name="T38" fmla="*/ 96 w 153"/>
              <a:gd name="T39" fmla="*/ 34 h 218"/>
              <a:gd name="T40" fmla="*/ 95 w 153"/>
              <a:gd name="T41" fmla="*/ 25 h 218"/>
              <a:gd name="T42" fmla="*/ 72 w 153"/>
              <a:gd name="T43" fmla="*/ 3 h 218"/>
              <a:gd name="T44" fmla="*/ 43 w 153"/>
              <a:gd name="T45" fmla="*/ 12 h 218"/>
              <a:gd name="T46" fmla="*/ 33 w 153"/>
              <a:gd name="T47" fmla="*/ 33 h 218"/>
              <a:gd name="T48" fmla="*/ 33 w 153"/>
              <a:gd name="T49" fmla="*/ 33 h 218"/>
              <a:gd name="T50" fmla="*/ 32 w 153"/>
              <a:gd name="T51" fmla="*/ 42 h 218"/>
              <a:gd name="T52" fmla="*/ 35 w 153"/>
              <a:gd name="T53" fmla="*/ 53 h 218"/>
              <a:gd name="T54" fmla="*/ 56 w 153"/>
              <a:gd name="T55" fmla="*/ 72 h 218"/>
              <a:gd name="T56" fmla="*/ 46 w 153"/>
              <a:gd name="T57" fmla="*/ 66 h 218"/>
              <a:gd name="T58" fmla="*/ 44 w 153"/>
              <a:gd name="T59" fmla="*/ 65 h 218"/>
              <a:gd name="T60" fmla="*/ 44 w 153"/>
              <a:gd name="T61" fmla="*/ 65 h 218"/>
              <a:gd name="T62" fmla="*/ 20 w 153"/>
              <a:gd name="T63" fmla="*/ 51 h 218"/>
              <a:gd name="T64" fmla="*/ 7 w 153"/>
              <a:gd name="T65" fmla="*/ 51 h 218"/>
              <a:gd name="T66" fmla="*/ 2 w 153"/>
              <a:gd name="T67" fmla="*/ 58 h 218"/>
              <a:gd name="T68" fmla="*/ 1 w 153"/>
              <a:gd name="T69" fmla="*/ 67 h 218"/>
              <a:gd name="T70" fmla="*/ 8 w 153"/>
              <a:gd name="T71" fmla="*/ 78 h 218"/>
              <a:gd name="T72" fmla="*/ 48 w 153"/>
              <a:gd name="T73" fmla="*/ 99 h 218"/>
              <a:gd name="T74" fmla="*/ 51 w 153"/>
              <a:gd name="T75" fmla="*/ 101 h 218"/>
              <a:gd name="T76" fmla="*/ 55 w 153"/>
              <a:gd name="T77" fmla="*/ 102 h 218"/>
              <a:gd name="T78" fmla="*/ 56 w 153"/>
              <a:gd name="T79" fmla="*/ 134 h 218"/>
              <a:gd name="T80" fmla="*/ 53 w 153"/>
              <a:gd name="T81" fmla="*/ 174 h 218"/>
              <a:gd name="T82" fmla="*/ 69 w 153"/>
              <a:gd name="T83" fmla="*/ 168 h 218"/>
              <a:gd name="T84" fmla="*/ 64 w 153"/>
              <a:gd name="T85" fmla="*/ 206 h 218"/>
              <a:gd name="T86" fmla="*/ 69 w 153"/>
              <a:gd name="T87" fmla="*/ 216 h 218"/>
              <a:gd name="T88" fmla="*/ 74 w 153"/>
              <a:gd name="T89" fmla="*/ 218 h 218"/>
              <a:gd name="T90" fmla="*/ 81 w 153"/>
              <a:gd name="T91" fmla="*/ 216 h 218"/>
              <a:gd name="T92" fmla="*/ 89 w 153"/>
              <a:gd name="T93" fmla="*/ 190 h 218"/>
              <a:gd name="T94" fmla="*/ 93 w 153"/>
              <a:gd name="T95" fmla="*/ 158 h 218"/>
              <a:gd name="T96" fmla="*/ 98 w 153"/>
              <a:gd name="T97" fmla="*/ 156 h 218"/>
              <a:gd name="T98" fmla="*/ 104 w 153"/>
              <a:gd name="T99" fmla="*/ 154 h 218"/>
              <a:gd name="T100" fmla="*/ 130 w 153"/>
              <a:gd name="T101" fmla="*/ 189 h 218"/>
              <a:gd name="T102" fmla="*/ 142 w 153"/>
              <a:gd name="T103" fmla="*/ 196 h 218"/>
              <a:gd name="T104" fmla="*/ 148 w 153"/>
              <a:gd name="T105" fmla="*/ 193 h 218"/>
              <a:gd name="T106" fmla="*/ 152 w 153"/>
              <a:gd name="T107" fmla="*/ 187 h 218"/>
              <a:gd name="T108" fmla="*/ 148 w 153"/>
              <a:gd name="T109" fmla="*/ 16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3" h="218">
                <a:moveTo>
                  <a:pt x="148" y="169"/>
                </a:moveTo>
                <a:cubicBezTo>
                  <a:pt x="144" y="162"/>
                  <a:pt x="139" y="152"/>
                  <a:pt x="132" y="141"/>
                </a:cubicBezTo>
                <a:cubicBezTo>
                  <a:pt x="135" y="139"/>
                  <a:pt x="138" y="137"/>
                  <a:pt x="142" y="136"/>
                </a:cubicBezTo>
                <a:cubicBezTo>
                  <a:pt x="134" y="125"/>
                  <a:pt x="125" y="115"/>
                  <a:pt x="117" y="105"/>
                </a:cubicBezTo>
                <a:cubicBezTo>
                  <a:pt x="113" y="99"/>
                  <a:pt x="109" y="93"/>
                  <a:pt x="105" y="87"/>
                </a:cubicBezTo>
                <a:cubicBezTo>
                  <a:pt x="107" y="83"/>
                  <a:pt x="109" y="80"/>
                  <a:pt x="111" y="76"/>
                </a:cubicBezTo>
                <a:cubicBezTo>
                  <a:pt x="112" y="73"/>
                  <a:pt x="114" y="68"/>
                  <a:pt x="117" y="62"/>
                </a:cubicBezTo>
                <a:cubicBezTo>
                  <a:pt x="123" y="48"/>
                  <a:pt x="130" y="34"/>
                  <a:pt x="130" y="34"/>
                </a:cubicBezTo>
                <a:cubicBezTo>
                  <a:pt x="133" y="28"/>
                  <a:pt x="136" y="23"/>
                  <a:pt x="135" y="17"/>
                </a:cubicBezTo>
                <a:cubicBezTo>
                  <a:pt x="135" y="16"/>
                  <a:pt x="135" y="14"/>
                  <a:pt x="133" y="11"/>
                </a:cubicBezTo>
                <a:cubicBezTo>
                  <a:pt x="133" y="11"/>
                  <a:pt x="129" y="6"/>
                  <a:pt x="123" y="7"/>
                </a:cubicBezTo>
                <a:cubicBezTo>
                  <a:pt x="117" y="8"/>
                  <a:pt x="115" y="12"/>
                  <a:pt x="114" y="13"/>
                </a:cubicBezTo>
                <a:cubicBezTo>
                  <a:pt x="112" y="18"/>
                  <a:pt x="109" y="23"/>
                  <a:pt x="107" y="28"/>
                </a:cubicBezTo>
                <a:cubicBezTo>
                  <a:pt x="105" y="32"/>
                  <a:pt x="102" y="36"/>
                  <a:pt x="100" y="40"/>
                </a:cubicBezTo>
                <a:cubicBezTo>
                  <a:pt x="100" y="41"/>
                  <a:pt x="99" y="43"/>
                  <a:pt x="98" y="45"/>
                </a:cubicBezTo>
                <a:cubicBezTo>
                  <a:pt x="96" y="48"/>
                  <a:pt x="95" y="50"/>
                  <a:pt x="94" y="52"/>
                </a:cubicBezTo>
                <a:cubicBezTo>
                  <a:pt x="92" y="55"/>
                  <a:pt x="89" y="61"/>
                  <a:pt x="89" y="61"/>
                </a:cubicBezTo>
                <a:cubicBezTo>
                  <a:pt x="89" y="61"/>
                  <a:pt x="91" y="57"/>
                  <a:pt x="94" y="49"/>
                </a:cubicBezTo>
                <a:cubicBezTo>
                  <a:pt x="96" y="43"/>
                  <a:pt x="96" y="40"/>
                  <a:pt x="96" y="36"/>
                </a:cubicBezTo>
                <a:cubicBezTo>
                  <a:pt x="96" y="35"/>
                  <a:pt x="96" y="34"/>
                  <a:pt x="96" y="34"/>
                </a:cubicBezTo>
                <a:cubicBezTo>
                  <a:pt x="96" y="34"/>
                  <a:pt x="96" y="30"/>
                  <a:pt x="95" y="25"/>
                </a:cubicBezTo>
                <a:cubicBezTo>
                  <a:pt x="94" y="23"/>
                  <a:pt x="88" y="7"/>
                  <a:pt x="72" y="3"/>
                </a:cubicBezTo>
                <a:cubicBezTo>
                  <a:pt x="60" y="0"/>
                  <a:pt x="49" y="7"/>
                  <a:pt x="43" y="12"/>
                </a:cubicBezTo>
                <a:cubicBezTo>
                  <a:pt x="36" y="19"/>
                  <a:pt x="32" y="29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2" y="38"/>
                  <a:pt x="32" y="42"/>
                </a:cubicBezTo>
                <a:cubicBezTo>
                  <a:pt x="33" y="47"/>
                  <a:pt x="35" y="52"/>
                  <a:pt x="35" y="53"/>
                </a:cubicBezTo>
                <a:cubicBezTo>
                  <a:pt x="41" y="65"/>
                  <a:pt x="54" y="71"/>
                  <a:pt x="56" y="72"/>
                </a:cubicBezTo>
                <a:cubicBezTo>
                  <a:pt x="53" y="71"/>
                  <a:pt x="50" y="69"/>
                  <a:pt x="46" y="66"/>
                </a:cubicBezTo>
                <a:cubicBezTo>
                  <a:pt x="45" y="65"/>
                  <a:pt x="44" y="65"/>
                  <a:pt x="44" y="65"/>
                </a:cubicBezTo>
                <a:cubicBezTo>
                  <a:pt x="44" y="65"/>
                  <a:pt x="44" y="65"/>
                  <a:pt x="44" y="65"/>
                </a:cubicBezTo>
                <a:cubicBezTo>
                  <a:pt x="43" y="64"/>
                  <a:pt x="36" y="60"/>
                  <a:pt x="20" y="51"/>
                </a:cubicBezTo>
                <a:cubicBezTo>
                  <a:pt x="19" y="51"/>
                  <a:pt x="13" y="47"/>
                  <a:pt x="7" y="51"/>
                </a:cubicBezTo>
                <a:cubicBezTo>
                  <a:pt x="6" y="52"/>
                  <a:pt x="3" y="54"/>
                  <a:pt x="2" y="58"/>
                </a:cubicBezTo>
                <a:cubicBezTo>
                  <a:pt x="0" y="62"/>
                  <a:pt x="1" y="65"/>
                  <a:pt x="1" y="67"/>
                </a:cubicBezTo>
                <a:cubicBezTo>
                  <a:pt x="3" y="74"/>
                  <a:pt x="6" y="77"/>
                  <a:pt x="8" y="78"/>
                </a:cubicBezTo>
                <a:cubicBezTo>
                  <a:pt x="21" y="85"/>
                  <a:pt x="35" y="92"/>
                  <a:pt x="48" y="99"/>
                </a:cubicBezTo>
                <a:cubicBezTo>
                  <a:pt x="49" y="100"/>
                  <a:pt x="50" y="100"/>
                  <a:pt x="51" y="101"/>
                </a:cubicBezTo>
                <a:cubicBezTo>
                  <a:pt x="53" y="102"/>
                  <a:pt x="55" y="102"/>
                  <a:pt x="55" y="102"/>
                </a:cubicBezTo>
                <a:cubicBezTo>
                  <a:pt x="57" y="103"/>
                  <a:pt x="58" y="110"/>
                  <a:pt x="56" y="134"/>
                </a:cubicBezTo>
                <a:cubicBezTo>
                  <a:pt x="55" y="147"/>
                  <a:pt x="54" y="160"/>
                  <a:pt x="53" y="174"/>
                </a:cubicBezTo>
                <a:cubicBezTo>
                  <a:pt x="58" y="172"/>
                  <a:pt x="64" y="170"/>
                  <a:pt x="69" y="168"/>
                </a:cubicBezTo>
                <a:cubicBezTo>
                  <a:pt x="67" y="180"/>
                  <a:pt x="65" y="193"/>
                  <a:pt x="64" y="206"/>
                </a:cubicBezTo>
                <a:cubicBezTo>
                  <a:pt x="64" y="207"/>
                  <a:pt x="65" y="213"/>
                  <a:pt x="69" y="216"/>
                </a:cubicBezTo>
                <a:cubicBezTo>
                  <a:pt x="71" y="217"/>
                  <a:pt x="73" y="218"/>
                  <a:pt x="74" y="218"/>
                </a:cubicBezTo>
                <a:cubicBezTo>
                  <a:pt x="74" y="218"/>
                  <a:pt x="77" y="218"/>
                  <a:pt x="81" y="216"/>
                </a:cubicBezTo>
                <a:cubicBezTo>
                  <a:pt x="86" y="213"/>
                  <a:pt x="87" y="203"/>
                  <a:pt x="89" y="190"/>
                </a:cubicBezTo>
                <a:cubicBezTo>
                  <a:pt x="91" y="177"/>
                  <a:pt x="92" y="166"/>
                  <a:pt x="93" y="158"/>
                </a:cubicBezTo>
                <a:cubicBezTo>
                  <a:pt x="95" y="158"/>
                  <a:pt x="96" y="157"/>
                  <a:pt x="98" y="156"/>
                </a:cubicBezTo>
                <a:cubicBezTo>
                  <a:pt x="100" y="155"/>
                  <a:pt x="102" y="155"/>
                  <a:pt x="104" y="154"/>
                </a:cubicBezTo>
                <a:cubicBezTo>
                  <a:pt x="108" y="159"/>
                  <a:pt x="119" y="176"/>
                  <a:pt x="130" y="189"/>
                </a:cubicBezTo>
                <a:cubicBezTo>
                  <a:pt x="132" y="192"/>
                  <a:pt x="136" y="197"/>
                  <a:pt x="142" y="196"/>
                </a:cubicBezTo>
                <a:cubicBezTo>
                  <a:pt x="142" y="196"/>
                  <a:pt x="146" y="196"/>
                  <a:pt x="148" y="193"/>
                </a:cubicBezTo>
                <a:cubicBezTo>
                  <a:pt x="151" y="191"/>
                  <a:pt x="151" y="188"/>
                  <a:pt x="152" y="187"/>
                </a:cubicBezTo>
                <a:cubicBezTo>
                  <a:pt x="153" y="180"/>
                  <a:pt x="150" y="173"/>
                  <a:pt x="148" y="169"/>
                </a:cubicBezTo>
                <a:close/>
              </a:path>
            </a:pathLst>
          </a:custGeom>
          <a:solidFill>
            <a:srgbClr val="5FA7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19"/>
          <p:cNvSpPr/>
          <p:nvPr>
            <p:custDataLst>
              <p:tags r:id="rId43"/>
            </p:custDataLst>
          </p:nvPr>
        </p:nvSpPr>
        <p:spPr bwMode="auto">
          <a:xfrm>
            <a:off x="139408" y="4803198"/>
            <a:ext cx="315406" cy="448313"/>
          </a:xfrm>
          <a:custGeom>
            <a:avLst/>
            <a:gdLst>
              <a:gd name="T0" fmla="*/ 148 w 153"/>
              <a:gd name="T1" fmla="*/ 169 h 218"/>
              <a:gd name="T2" fmla="*/ 132 w 153"/>
              <a:gd name="T3" fmla="*/ 141 h 218"/>
              <a:gd name="T4" fmla="*/ 142 w 153"/>
              <a:gd name="T5" fmla="*/ 136 h 218"/>
              <a:gd name="T6" fmla="*/ 117 w 153"/>
              <a:gd name="T7" fmla="*/ 105 h 218"/>
              <a:gd name="T8" fmla="*/ 105 w 153"/>
              <a:gd name="T9" fmla="*/ 87 h 218"/>
              <a:gd name="T10" fmla="*/ 111 w 153"/>
              <a:gd name="T11" fmla="*/ 76 h 218"/>
              <a:gd name="T12" fmla="*/ 117 w 153"/>
              <a:gd name="T13" fmla="*/ 62 h 218"/>
              <a:gd name="T14" fmla="*/ 130 w 153"/>
              <a:gd name="T15" fmla="*/ 34 h 218"/>
              <a:gd name="T16" fmla="*/ 135 w 153"/>
              <a:gd name="T17" fmla="*/ 17 h 218"/>
              <a:gd name="T18" fmla="*/ 133 w 153"/>
              <a:gd name="T19" fmla="*/ 11 h 218"/>
              <a:gd name="T20" fmla="*/ 123 w 153"/>
              <a:gd name="T21" fmla="*/ 7 h 218"/>
              <a:gd name="T22" fmla="*/ 114 w 153"/>
              <a:gd name="T23" fmla="*/ 13 h 218"/>
              <a:gd name="T24" fmla="*/ 107 w 153"/>
              <a:gd name="T25" fmla="*/ 28 h 218"/>
              <a:gd name="T26" fmla="*/ 100 w 153"/>
              <a:gd name="T27" fmla="*/ 40 h 218"/>
              <a:gd name="T28" fmla="*/ 98 w 153"/>
              <a:gd name="T29" fmla="*/ 45 h 218"/>
              <a:gd name="T30" fmla="*/ 94 w 153"/>
              <a:gd name="T31" fmla="*/ 52 h 218"/>
              <a:gd name="T32" fmla="*/ 89 w 153"/>
              <a:gd name="T33" fmla="*/ 61 h 218"/>
              <a:gd name="T34" fmla="*/ 94 w 153"/>
              <a:gd name="T35" fmla="*/ 49 h 218"/>
              <a:gd name="T36" fmla="*/ 96 w 153"/>
              <a:gd name="T37" fmla="*/ 36 h 218"/>
              <a:gd name="T38" fmla="*/ 96 w 153"/>
              <a:gd name="T39" fmla="*/ 34 h 218"/>
              <a:gd name="T40" fmla="*/ 95 w 153"/>
              <a:gd name="T41" fmla="*/ 25 h 218"/>
              <a:gd name="T42" fmla="*/ 72 w 153"/>
              <a:gd name="T43" fmla="*/ 3 h 218"/>
              <a:gd name="T44" fmla="*/ 43 w 153"/>
              <a:gd name="T45" fmla="*/ 12 h 218"/>
              <a:gd name="T46" fmla="*/ 33 w 153"/>
              <a:gd name="T47" fmla="*/ 33 h 218"/>
              <a:gd name="T48" fmla="*/ 33 w 153"/>
              <a:gd name="T49" fmla="*/ 33 h 218"/>
              <a:gd name="T50" fmla="*/ 32 w 153"/>
              <a:gd name="T51" fmla="*/ 42 h 218"/>
              <a:gd name="T52" fmla="*/ 35 w 153"/>
              <a:gd name="T53" fmla="*/ 53 h 218"/>
              <a:gd name="T54" fmla="*/ 56 w 153"/>
              <a:gd name="T55" fmla="*/ 72 h 218"/>
              <a:gd name="T56" fmla="*/ 46 w 153"/>
              <a:gd name="T57" fmla="*/ 66 h 218"/>
              <a:gd name="T58" fmla="*/ 44 w 153"/>
              <a:gd name="T59" fmla="*/ 65 h 218"/>
              <a:gd name="T60" fmla="*/ 44 w 153"/>
              <a:gd name="T61" fmla="*/ 65 h 218"/>
              <a:gd name="T62" fmla="*/ 20 w 153"/>
              <a:gd name="T63" fmla="*/ 51 h 218"/>
              <a:gd name="T64" fmla="*/ 7 w 153"/>
              <a:gd name="T65" fmla="*/ 51 h 218"/>
              <a:gd name="T66" fmla="*/ 2 w 153"/>
              <a:gd name="T67" fmla="*/ 58 h 218"/>
              <a:gd name="T68" fmla="*/ 1 w 153"/>
              <a:gd name="T69" fmla="*/ 67 h 218"/>
              <a:gd name="T70" fmla="*/ 8 w 153"/>
              <a:gd name="T71" fmla="*/ 78 h 218"/>
              <a:gd name="T72" fmla="*/ 48 w 153"/>
              <a:gd name="T73" fmla="*/ 99 h 218"/>
              <a:gd name="T74" fmla="*/ 51 w 153"/>
              <a:gd name="T75" fmla="*/ 101 h 218"/>
              <a:gd name="T76" fmla="*/ 55 w 153"/>
              <a:gd name="T77" fmla="*/ 102 h 218"/>
              <a:gd name="T78" fmla="*/ 56 w 153"/>
              <a:gd name="T79" fmla="*/ 134 h 218"/>
              <a:gd name="T80" fmla="*/ 53 w 153"/>
              <a:gd name="T81" fmla="*/ 174 h 218"/>
              <a:gd name="T82" fmla="*/ 69 w 153"/>
              <a:gd name="T83" fmla="*/ 168 h 218"/>
              <a:gd name="T84" fmla="*/ 64 w 153"/>
              <a:gd name="T85" fmla="*/ 206 h 218"/>
              <a:gd name="T86" fmla="*/ 69 w 153"/>
              <a:gd name="T87" fmla="*/ 216 h 218"/>
              <a:gd name="T88" fmla="*/ 74 w 153"/>
              <a:gd name="T89" fmla="*/ 218 h 218"/>
              <a:gd name="T90" fmla="*/ 81 w 153"/>
              <a:gd name="T91" fmla="*/ 216 h 218"/>
              <a:gd name="T92" fmla="*/ 89 w 153"/>
              <a:gd name="T93" fmla="*/ 190 h 218"/>
              <a:gd name="T94" fmla="*/ 93 w 153"/>
              <a:gd name="T95" fmla="*/ 158 h 218"/>
              <a:gd name="T96" fmla="*/ 98 w 153"/>
              <a:gd name="T97" fmla="*/ 156 h 218"/>
              <a:gd name="T98" fmla="*/ 104 w 153"/>
              <a:gd name="T99" fmla="*/ 154 h 218"/>
              <a:gd name="T100" fmla="*/ 130 w 153"/>
              <a:gd name="T101" fmla="*/ 189 h 218"/>
              <a:gd name="T102" fmla="*/ 142 w 153"/>
              <a:gd name="T103" fmla="*/ 196 h 218"/>
              <a:gd name="T104" fmla="*/ 148 w 153"/>
              <a:gd name="T105" fmla="*/ 193 h 218"/>
              <a:gd name="T106" fmla="*/ 152 w 153"/>
              <a:gd name="T107" fmla="*/ 187 h 218"/>
              <a:gd name="T108" fmla="*/ 148 w 153"/>
              <a:gd name="T109" fmla="*/ 16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3" h="218">
                <a:moveTo>
                  <a:pt x="148" y="169"/>
                </a:moveTo>
                <a:cubicBezTo>
                  <a:pt x="144" y="162"/>
                  <a:pt x="139" y="152"/>
                  <a:pt x="132" y="141"/>
                </a:cubicBezTo>
                <a:cubicBezTo>
                  <a:pt x="135" y="139"/>
                  <a:pt x="138" y="137"/>
                  <a:pt x="142" y="136"/>
                </a:cubicBezTo>
                <a:cubicBezTo>
                  <a:pt x="134" y="125"/>
                  <a:pt x="125" y="115"/>
                  <a:pt x="117" y="105"/>
                </a:cubicBezTo>
                <a:cubicBezTo>
                  <a:pt x="113" y="99"/>
                  <a:pt x="109" y="93"/>
                  <a:pt x="105" y="87"/>
                </a:cubicBezTo>
                <a:cubicBezTo>
                  <a:pt x="107" y="83"/>
                  <a:pt x="109" y="80"/>
                  <a:pt x="111" y="76"/>
                </a:cubicBezTo>
                <a:cubicBezTo>
                  <a:pt x="112" y="73"/>
                  <a:pt x="114" y="68"/>
                  <a:pt x="117" y="62"/>
                </a:cubicBezTo>
                <a:cubicBezTo>
                  <a:pt x="123" y="48"/>
                  <a:pt x="130" y="34"/>
                  <a:pt x="130" y="34"/>
                </a:cubicBezTo>
                <a:cubicBezTo>
                  <a:pt x="133" y="28"/>
                  <a:pt x="136" y="23"/>
                  <a:pt x="135" y="17"/>
                </a:cubicBezTo>
                <a:cubicBezTo>
                  <a:pt x="135" y="16"/>
                  <a:pt x="135" y="14"/>
                  <a:pt x="133" y="11"/>
                </a:cubicBezTo>
                <a:cubicBezTo>
                  <a:pt x="133" y="11"/>
                  <a:pt x="129" y="6"/>
                  <a:pt x="123" y="7"/>
                </a:cubicBezTo>
                <a:cubicBezTo>
                  <a:pt x="117" y="8"/>
                  <a:pt x="115" y="12"/>
                  <a:pt x="114" y="13"/>
                </a:cubicBezTo>
                <a:cubicBezTo>
                  <a:pt x="112" y="18"/>
                  <a:pt x="109" y="23"/>
                  <a:pt x="107" y="28"/>
                </a:cubicBezTo>
                <a:cubicBezTo>
                  <a:pt x="105" y="32"/>
                  <a:pt x="102" y="36"/>
                  <a:pt x="100" y="40"/>
                </a:cubicBezTo>
                <a:cubicBezTo>
                  <a:pt x="100" y="41"/>
                  <a:pt x="99" y="43"/>
                  <a:pt x="98" y="45"/>
                </a:cubicBezTo>
                <a:cubicBezTo>
                  <a:pt x="96" y="48"/>
                  <a:pt x="95" y="50"/>
                  <a:pt x="94" y="52"/>
                </a:cubicBezTo>
                <a:cubicBezTo>
                  <a:pt x="92" y="55"/>
                  <a:pt x="89" y="61"/>
                  <a:pt x="89" y="61"/>
                </a:cubicBezTo>
                <a:cubicBezTo>
                  <a:pt x="89" y="61"/>
                  <a:pt x="91" y="57"/>
                  <a:pt x="94" y="49"/>
                </a:cubicBezTo>
                <a:cubicBezTo>
                  <a:pt x="96" y="43"/>
                  <a:pt x="96" y="40"/>
                  <a:pt x="96" y="36"/>
                </a:cubicBezTo>
                <a:cubicBezTo>
                  <a:pt x="96" y="35"/>
                  <a:pt x="96" y="34"/>
                  <a:pt x="96" y="34"/>
                </a:cubicBezTo>
                <a:cubicBezTo>
                  <a:pt x="96" y="34"/>
                  <a:pt x="96" y="30"/>
                  <a:pt x="95" y="25"/>
                </a:cubicBezTo>
                <a:cubicBezTo>
                  <a:pt x="94" y="23"/>
                  <a:pt x="88" y="7"/>
                  <a:pt x="72" y="3"/>
                </a:cubicBezTo>
                <a:cubicBezTo>
                  <a:pt x="60" y="0"/>
                  <a:pt x="49" y="7"/>
                  <a:pt x="43" y="12"/>
                </a:cubicBezTo>
                <a:cubicBezTo>
                  <a:pt x="36" y="19"/>
                  <a:pt x="32" y="29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2" y="38"/>
                  <a:pt x="32" y="42"/>
                </a:cubicBezTo>
                <a:cubicBezTo>
                  <a:pt x="33" y="47"/>
                  <a:pt x="35" y="52"/>
                  <a:pt x="35" y="53"/>
                </a:cubicBezTo>
                <a:cubicBezTo>
                  <a:pt x="41" y="65"/>
                  <a:pt x="54" y="71"/>
                  <a:pt x="56" y="72"/>
                </a:cubicBezTo>
                <a:cubicBezTo>
                  <a:pt x="53" y="71"/>
                  <a:pt x="50" y="69"/>
                  <a:pt x="46" y="66"/>
                </a:cubicBezTo>
                <a:cubicBezTo>
                  <a:pt x="45" y="65"/>
                  <a:pt x="44" y="65"/>
                  <a:pt x="44" y="65"/>
                </a:cubicBezTo>
                <a:cubicBezTo>
                  <a:pt x="44" y="65"/>
                  <a:pt x="44" y="65"/>
                  <a:pt x="44" y="65"/>
                </a:cubicBezTo>
                <a:cubicBezTo>
                  <a:pt x="43" y="64"/>
                  <a:pt x="36" y="60"/>
                  <a:pt x="20" y="51"/>
                </a:cubicBezTo>
                <a:cubicBezTo>
                  <a:pt x="19" y="51"/>
                  <a:pt x="13" y="47"/>
                  <a:pt x="7" y="51"/>
                </a:cubicBezTo>
                <a:cubicBezTo>
                  <a:pt x="6" y="52"/>
                  <a:pt x="3" y="54"/>
                  <a:pt x="2" y="58"/>
                </a:cubicBezTo>
                <a:cubicBezTo>
                  <a:pt x="0" y="62"/>
                  <a:pt x="1" y="65"/>
                  <a:pt x="1" y="67"/>
                </a:cubicBezTo>
                <a:cubicBezTo>
                  <a:pt x="3" y="74"/>
                  <a:pt x="6" y="77"/>
                  <a:pt x="8" y="78"/>
                </a:cubicBezTo>
                <a:cubicBezTo>
                  <a:pt x="21" y="85"/>
                  <a:pt x="35" y="92"/>
                  <a:pt x="48" y="99"/>
                </a:cubicBezTo>
                <a:cubicBezTo>
                  <a:pt x="49" y="100"/>
                  <a:pt x="50" y="100"/>
                  <a:pt x="51" y="101"/>
                </a:cubicBezTo>
                <a:cubicBezTo>
                  <a:pt x="53" y="102"/>
                  <a:pt x="55" y="102"/>
                  <a:pt x="55" y="102"/>
                </a:cubicBezTo>
                <a:cubicBezTo>
                  <a:pt x="57" y="103"/>
                  <a:pt x="58" y="110"/>
                  <a:pt x="56" y="134"/>
                </a:cubicBezTo>
                <a:cubicBezTo>
                  <a:pt x="55" y="147"/>
                  <a:pt x="54" y="160"/>
                  <a:pt x="53" y="174"/>
                </a:cubicBezTo>
                <a:cubicBezTo>
                  <a:pt x="58" y="172"/>
                  <a:pt x="64" y="170"/>
                  <a:pt x="69" y="168"/>
                </a:cubicBezTo>
                <a:cubicBezTo>
                  <a:pt x="67" y="180"/>
                  <a:pt x="65" y="193"/>
                  <a:pt x="64" y="206"/>
                </a:cubicBezTo>
                <a:cubicBezTo>
                  <a:pt x="64" y="207"/>
                  <a:pt x="65" y="213"/>
                  <a:pt x="69" y="216"/>
                </a:cubicBezTo>
                <a:cubicBezTo>
                  <a:pt x="71" y="217"/>
                  <a:pt x="73" y="218"/>
                  <a:pt x="74" y="218"/>
                </a:cubicBezTo>
                <a:cubicBezTo>
                  <a:pt x="74" y="218"/>
                  <a:pt x="77" y="218"/>
                  <a:pt x="81" y="216"/>
                </a:cubicBezTo>
                <a:cubicBezTo>
                  <a:pt x="86" y="213"/>
                  <a:pt x="87" y="203"/>
                  <a:pt x="89" y="190"/>
                </a:cubicBezTo>
                <a:cubicBezTo>
                  <a:pt x="91" y="177"/>
                  <a:pt x="92" y="166"/>
                  <a:pt x="93" y="158"/>
                </a:cubicBezTo>
                <a:cubicBezTo>
                  <a:pt x="95" y="158"/>
                  <a:pt x="96" y="157"/>
                  <a:pt x="98" y="156"/>
                </a:cubicBezTo>
                <a:cubicBezTo>
                  <a:pt x="100" y="155"/>
                  <a:pt x="102" y="155"/>
                  <a:pt x="104" y="154"/>
                </a:cubicBezTo>
                <a:cubicBezTo>
                  <a:pt x="108" y="159"/>
                  <a:pt x="119" y="176"/>
                  <a:pt x="130" y="189"/>
                </a:cubicBezTo>
                <a:cubicBezTo>
                  <a:pt x="132" y="192"/>
                  <a:pt x="136" y="197"/>
                  <a:pt x="142" y="196"/>
                </a:cubicBezTo>
                <a:cubicBezTo>
                  <a:pt x="142" y="196"/>
                  <a:pt x="146" y="196"/>
                  <a:pt x="148" y="193"/>
                </a:cubicBezTo>
                <a:cubicBezTo>
                  <a:pt x="151" y="191"/>
                  <a:pt x="151" y="188"/>
                  <a:pt x="152" y="187"/>
                </a:cubicBezTo>
                <a:cubicBezTo>
                  <a:pt x="153" y="180"/>
                  <a:pt x="150" y="173"/>
                  <a:pt x="148" y="169"/>
                </a:cubicBezTo>
                <a:close/>
              </a:path>
            </a:pathLst>
          </a:cu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Freeform 20"/>
          <p:cNvSpPr/>
          <p:nvPr>
            <p:custDataLst>
              <p:tags r:id="rId44"/>
            </p:custDataLst>
          </p:nvPr>
        </p:nvSpPr>
        <p:spPr bwMode="auto">
          <a:xfrm>
            <a:off x="1206632" y="4854774"/>
            <a:ext cx="330284" cy="377892"/>
          </a:xfrm>
          <a:custGeom>
            <a:avLst/>
            <a:gdLst>
              <a:gd name="T0" fmla="*/ 79 w 160"/>
              <a:gd name="T1" fmla="*/ 169 h 184"/>
              <a:gd name="T2" fmla="*/ 91 w 160"/>
              <a:gd name="T3" fmla="*/ 114 h 184"/>
              <a:gd name="T4" fmla="*/ 104 w 160"/>
              <a:gd name="T5" fmla="*/ 91 h 184"/>
              <a:gd name="T6" fmla="*/ 108 w 160"/>
              <a:gd name="T7" fmla="*/ 88 h 184"/>
              <a:gd name="T8" fmla="*/ 120 w 160"/>
              <a:gd name="T9" fmla="*/ 84 h 184"/>
              <a:gd name="T10" fmla="*/ 145 w 160"/>
              <a:gd name="T11" fmla="*/ 77 h 184"/>
              <a:gd name="T12" fmla="*/ 158 w 160"/>
              <a:gd name="T13" fmla="*/ 71 h 184"/>
              <a:gd name="T14" fmla="*/ 160 w 160"/>
              <a:gd name="T15" fmla="*/ 65 h 184"/>
              <a:gd name="T16" fmla="*/ 156 w 160"/>
              <a:gd name="T17" fmla="*/ 56 h 184"/>
              <a:gd name="T18" fmla="*/ 147 w 160"/>
              <a:gd name="T19" fmla="*/ 53 h 184"/>
              <a:gd name="T20" fmla="*/ 134 w 160"/>
              <a:gd name="T21" fmla="*/ 57 h 184"/>
              <a:gd name="T22" fmla="*/ 122 w 160"/>
              <a:gd name="T23" fmla="*/ 60 h 184"/>
              <a:gd name="T24" fmla="*/ 118 w 160"/>
              <a:gd name="T25" fmla="*/ 61 h 184"/>
              <a:gd name="T26" fmla="*/ 111 w 160"/>
              <a:gd name="T27" fmla="*/ 63 h 184"/>
              <a:gd name="T28" fmla="*/ 103 w 160"/>
              <a:gd name="T29" fmla="*/ 64 h 184"/>
              <a:gd name="T30" fmla="*/ 113 w 160"/>
              <a:gd name="T31" fmla="*/ 60 h 184"/>
              <a:gd name="T32" fmla="*/ 122 w 160"/>
              <a:gd name="T33" fmla="*/ 54 h 184"/>
              <a:gd name="T34" fmla="*/ 123 w 160"/>
              <a:gd name="T35" fmla="*/ 53 h 184"/>
              <a:gd name="T36" fmla="*/ 127 w 160"/>
              <a:gd name="T37" fmla="*/ 47 h 184"/>
              <a:gd name="T38" fmla="*/ 125 w 160"/>
              <a:gd name="T39" fmla="*/ 18 h 184"/>
              <a:gd name="T40" fmla="*/ 102 w 160"/>
              <a:gd name="T41" fmla="*/ 3 h 184"/>
              <a:gd name="T42" fmla="*/ 84 w 160"/>
              <a:gd name="T43" fmla="*/ 8 h 184"/>
              <a:gd name="T44" fmla="*/ 84 w 160"/>
              <a:gd name="T45" fmla="*/ 8 h 184"/>
              <a:gd name="T46" fmla="*/ 78 w 160"/>
              <a:gd name="T47" fmla="*/ 13 h 184"/>
              <a:gd name="T48" fmla="*/ 73 w 160"/>
              <a:gd name="T49" fmla="*/ 22 h 184"/>
              <a:gd name="T50" fmla="*/ 76 w 160"/>
              <a:gd name="T51" fmla="*/ 47 h 184"/>
              <a:gd name="T52" fmla="*/ 73 w 160"/>
              <a:gd name="T53" fmla="*/ 37 h 184"/>
              <a:gd name="T54" fmla="*/ 72 w 160"/>
              <a:gd name="T55" fmla="*/ 35 h 184"/>
              <a:gd name="T56" fmla="*/ 72 w 160"/>
              <a:gd name="T57" fmla="*/ 35 h 184"/>
              <a:gd name="T58" fmla="*/ 65 w 160"/>
              <a:gd name="T59" fmla="*/ 10 h 184"/>
              <a:gd name="T60" fmla="*/ 56 w 160"/>
              <a:gd name="T61" fmla="*/ 1 h 184"/>
              <a:gd name="T62" fmla="*/ 49 w 160"/>
              <a:gd name="T63" fmla="*/ 2 h 184"/>
              <a:gd name="T64" fmla="*/ 43 w 160"/>
              <a:gd name="T65" fmla="*/ 7 h 184"/>
              <a:gd name="T66" fmla="*/ 41 w 160"/>
              <a:gd name="T67" fmla="*/ 18 h 184"/>
              <a:gd name="T68" fmla="*/ 55 w 160"/>
              <a:gd name="T69" fmla="*/ 58 h 184"/>
              <a:gd name="T70" fmla="*/ 55 w 160"/>
              <a:gd name="T71" fmla="*/ 63 h 184"/>
              <a:gd name="T72" fmla="*/ 45 w 160"/>
              <a:gd name="T73" fmla="*/ 86 h 184"/>
              <a:gd name="T74" fmla="*/ 4 w 160"/>
              <a:gd name="T75" fmla="*/ 133 h 184"/>
              <a:gd name="T76" fmla="*/ 1 w 160"/>
              <a:gd name="T77" fmla="*/ 142 h 184"/>
              <a:gd name="T78" fmla="*/ 3 w 160"/>
              <a:gd name="T79" fmla="*/ 146 h 184"/>
              <a:gd name="T80" fmla="*/ 8 w 160"/>
              <a:gd name="T81" fmla="*/ 150 h 184"/>
              <a:gd name="T82" fmla="*/ 29 w 160"/>
              <a:gd name="T83" fmla="*/ 141 h 184"/>
              <a:gd name="T84" fmla="*/ 53 w 160"/>
              <a:gd name="T85" fmla="*/ 122 h 184"/>
              <a:gd name="T86" fmla="*/ 57 w 160"/>
              <a:gd name="T87" fmla="*/ 120 h 184"/>
              <a:gd name="T88" fmla="*/ 59 w 160"/>
              <a:gd name="T89" fmla="*/ 127 h 184"/>
              <a:gd name="T90" fmla="*/ 55 w 160"/>
              <a:gd name="T91" fmla="*/ 169 h 184"/>
              <a:gd name="T92" fmla="*/ 59 w 160"/>
              <a:gd name="T93" fmla="*/ 181 h 184"/>
              <a:gd name="T94" fmla="*/ 65 w 160"/>
              <a:gd name="T95" fmla="*/ 184 h 184"/>
              <a:gd name="T96" fmla="*/ 71 w 160"/>
              <a:gd name="T97" fmla="*/ 183 h 184"/>
              <a:gd name="T98" fmla="*/ 79 w 160"/>
              <a:gd name="T99" fmla="*/ 169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84">
                <a:moveTo>
                  <a:pt x="79" y="169"/>
                </a:moveTo>
                <a:cubicBezTo>
                  <a:pt x="83" y="151"/>
                  <a:pt x="87" y="132"/>
                  <a:pt x="91" y="114"/>
                </a:cubicBezTo>
                <a:cubicBezTo>
                  <a:pt x="93" y="107"/>
                  <a:pt x="97" y="99"/>
                  <a:pt x="104" y="91"/>
                </a:cubicBezTo>
                <a:cubicBezTo>
                  <a:pt x="106" y="90"/>
                  <a:pt x="107" y="89"/>
                  <a:pt x="108" y="88"/>
                </a:cubicBezTo>
                <a:cubicBezTo>
                  <a:pt x="111" y="87"/>
                  <a:pt x="115" y="86"/>
                  <a:pt x="120" y="84"/>
                </a:cubicBezTo>
                <a:cubicBezTo>
                  <a:pt x="133" y="80"/>
                  <a:pt x="145" y="77"/>
                  <a:pt x="145" y="77"/>
                </a:cubicBezTo>
                <a:cubicBezTo>
                  <a:pt x="150" y="76"/>
                  <a:pt x="155" y="75"/>
                  <a:pt x="158" y="71"/>
                </a:cubicBezTo>
                <a:cubicBezTo>
                  <a:pt x="158" y="70"/>
                  <a:pt x="160" y="68"/>
                  <a:pt x="160" y="65"/>
                </a:cubicBezTo>
                <a:cubicBezTo>
                  <a:pt x="160" y="65"/>
                  <a:pt x="160" y="59"/>
                  <a:pt x="156" y="56"/>
                </a:cubicBezTo>
                <a:cubicBezTo>
                  <a:pt x="152" y="52"/>
                  <a:pt x="147" y="53"/>
                  <a:pt x="147" y="53"/>
                </a:cubicBezTo>
                <a:cubicBezTo>
                  <a:pt x="142" y="55"/>
                  <a:pt x="138" y="56"/>
                  <a:pt x="134" y="57"/>
                </a:cubicBezTo>
                <a:cubicBezTo>
                  <a:pt x="130" y="58"/>
                  <a:pt x="126" y="59"/>
                  <a:pt x="122" y="60"/>
                </a:cubicBezTo>
                <a:cubicBezTo>
                  <a:pt x="121" y="60"/>
                  <a:pt x="120" y="60"/>
                  <a:pt x="118" y="61"/>
                </a:cubicBezTo>
                <a:cubicBezTo>
                  <a:pt x="116" y="61"/>
                  <a:pt x="114" y="62"/>
                  <a:pt x="111" y="63"/>
                </a:cubicBezTo>
                <a:cubicBezTo>
                  <a:pt x="109" y="63"/>
                  <a:pt x="103" y="64"/>
                  <a:pt x="103" y="64"/>
                </a:cubicBezTo>
                <a:cubicBezTo>
                  <a:pt x="103" y="64"/>
                  <a:pt x="107" y="63"/>
                  <a:pt x="113" y="60"/>
                </a:cubicBezTo>
                <a:cubicBezTo>
                  <a:pt x="117" y="58"/>
                  <a:pt x="120" y="57"/>
                  <a:pt x="122" y="54"/>
                </a:cubicBezTo>
                <a:cubicBezTo>
                  <a:pt x="123" y="54"/>
                  <a:pt x="123" y="53"/>
                  <a:pt x="123" y="53"/>
                </a:cubicBezTo>
                <a:cubicBezTo>
                  <a:pt x="123" y="53"/>
                  <a:pt x="126" y="50"/>
                  <a:pt x="127" y="47"/>
                </a:cubicBezTo>
                <a:cubicBezTo>
                  <a:pt x="128" y="45"/>
                  <a:pt x="133" y="31"/>
                  <a:pt x="125" y="18"/>
                </a:cubicBezTo>
                <a:cubicBezTo>
                  <a:pt x="119" y="8"/>
                  <a:pt x="108" y="4"/>
                  <a:pt x="102" y="3"/>
                </a:cubicBezTo>
                <a:cubicBezTo>
                  <a:pt x="93" y="2"/>
                  <a:pt x="85" y="6"/>
                  <a:pt x="8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9"/>
                  <a:pt x="80" y="11"/>
                  <a:pt x="78" y="13"/>
                </a:cubicBezTo>
                <a:cubicBezTo>
                  <a:pt x="75" y="17"/>
                  <a:pt x="74" y="21"/>
                  <a:pt x="73" y="22"/>
                </a:cubicBezTo>
                <a:cubicBezTo>
                  <a:pt x="70" y="33"/>
                  <a:pt x="75" y="45"/>
                  <a:pt x="76" y="47"/>
                </a:cubicBezTo>
                <a:cubicBezTo>
                  <a:pt x="75" y="45"/>
                  <a:pt x="74" y="41"/>
                  <a:pt x="73" y="37"/>
                </a:cubicBezTo>
                <a:cubicBezTo>
                  <a:pt x="72" y="36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4"/>
                  <a:pt x="70" y="27"/>
                  <a:pt x="65" y="10"/>
                </a:cubicBezTo>
                <a:cubicBezTo>
                  <a:pt x="64" y="9"/>
                  <a:pt x="62" y="3"/>
                  <a:pt x="56" y="1"/>
                </a:cubicBezTo>
                <a:cubicBezTo>
                  <a:pt x="55" y="1"/>
                  <a:pt x="52" y="0"/>
                  <a:pt x="49" y="2"/>
                </a:cubicBezTo>
                <a:cubicBezTo>
                  <a:pt x="46" y="3"/>
                  <a:pt x="44" y="5"/>
                  <a:pt x="43" y="7"/>
                </a:cubicBezTo>
                <a:cubicBezTo>
                  <a:pt x="41" y="11"/>
                  <a:pt x="41" y="16"/>
                  <a:pt x="41" y="18"/>
                </a:cubicBezTo>
                <a:cubicBezTo>
                  <a:pt x="46" y="31"/>
                  <a:pt x="50" y="45"/>
                  <a:pt x="55" y="58"/>
                </a:cubicBezTo>
                <a:cubicBezTo>
                  <a:pt x="55" y="60"/>
                  <a:pt x="55" y="61"/>
                  <a:pt x="55" y="63"/>
                </a:cubicBezTo>
                <a:cubicBezTo>
                  <a:pt x="53" y="74"/>
                  <a:pt x="48" y="82"/>
                  <a:pt x="45" y="86"/>
                </a:cubicBezTo>
                <a:cubicBezTo>
                  <a:pt x="31" y="102"/>
                  <a:pt x="17" y="117"/>
                  <a:pt x="4" y="133"/>
                </a:cubicBezTo>
                <a:cubicBezTo>
                  <a:pt x="3" y="134"/>
                  <a:pt x="0" y="137"/>
                  <a:pt x="1" y="142"/>
                </a:cubicBezTo>
                <a:cubicBezTo>
                  <a:pt x="2" y="145"/>
                  <a:pt x="3" y="146"/>
                  <a:pt x="3" y="146"/>
                </a:cubicBezTo>
                <a:cubicBezTo>
                  <a:pt x="3" y="146"/>
                  <a:pt x="5" y="149"/>
                  <a:pt x="8" y="150"/>
                </a:cubicBezTo>
                <a:cubicBezTo>
                  <a:pt x="10" y="151"/>
                  <a:pt x="15" y="152"/>
                  <a:pt x="29" y="141"/>
                </a:cubicBezTo>
                <a:cubicBezTo>
                  <a:pt x="37" y="134"/>
                  <a:pt x="45" y="128"/>
                  <a:pt x="53" y="122"/>
                </a:cubicBezTo>
                <a:cubicBezTo>
                  <a:pt x="54" y="121"/>
                  <a:pt x="56" y="119"/>
                  <a:pt x="57" y="120"/>
                </a:cubicBezTo>
                <a:cubicBezTo>
                  <a:pt x="59" y="121"/>
                  <a:pt x="59" y="125"/>
                  <a:pt x="59" y="127"/>
                </a:cubicBezTo>
                <a:cubicBezTo>
                  <a:pt x="59" y="139"/>
                  <a:pt x="56" y="155"/>
                  <a:pt x="55" y="169"/>
                </a:cubicBezTo>
                <a:cubicBezTo>
                  <a:pt x="55" y="172"/>
                  <a:pt x="56" y="178"/>
                  <a:pt x="59" y="181"/>
                </a:cubicBezTo>
                <a:cubicBezTo>
                  <a:pt x="60" y="182"/>
                  <a:pt x="62" y="184"/>
                  <a:pt x="65" y="184"/>
                </a:cubicBezTo>
                <a:cubicBezTo>
                  <a:pt x="68" y="184"/>
                  <a:pt x="70" y="183"/>
                  <a:pt x="71" y="183"/>
                </a:cubicBezTo>
                <a:cubicBezTo>
                  <a:pt x="77" y="179"/>
                  <a:pt x="78" y="171"/>
                  <a:pt x="79" y="169"/>
                </a:cubicBezTo>
                <a:close/>
              </a:path>
            </a:pathLst>
          </a:custGeom>
          <a:solidFill>
            <a:srgbClr val="5FA7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Freeform 21"/>
          <p:cNvSpPr/>
          <p:nvPr>
            <p:custDataLst>
              <p:tags r:id="rId45"/>
            </p:custDataLst>
          </p:nvPr>
        </p:nvSpPr>
        <p:spPr bwMode="auto">
          <a:xfrm>
            <a:off x="1206632" y="4854774"/>
            <a:ext cx="330284" cy="377892"/>
          </a:xfrm>
          <a:custGeom>
            <a:avLst/>
            <a:gdLst>
              <a:gd name="T0" fmla="*/ 79 w 160"/>
              <a:gd name="T1" fmla="*/ 169 h 184"/>
              <a:gd name="T2" fmla="*/ 91 w 160"/>
              <a:gd name="T3" fmla="*/ 114 h 184"/>
              <a:gd name="T4" fmla="*/ 104 w 160"/>
              <a:gd name="T5" fmla="*/ 91 h 184"/>
              <a:gd name="T6" fmla="*/ 108 w 160"/>
              <a:gd name="T7" fmla="*/ 88 h 184"/>
              <a:gd name="T8" fmla="*/ 120 w 160"/>
              <a:gd name="T9" fmla="*/ 84 h 184"/>
              <a:gd name="T10" fmla="*/ 145 w 160"/>
              <a:gd name="T11" fmla="*/ 77 h 184"/>
              <a:gd name="T12" fmla="*/ 158 w 160"/>
              <a:gd name="T13" fmla="*/ 71 h 184"/>
              <a:gd name="T14" fmla="*/ 160 w 160"/>
              <a:gd name="T15" fmla="*/ 65 h 184"/>
              <a:gd name="T16" fmla="*/ 156 w 160"/>
              <a:gd name="T17" fmla="*/ 56 h 184"/>
              <a:gd name="T18" fmla="*/ 147 w 160"/>
              <a:gd name="T19" fmla="*/ 53 h 184"/>
              <a:gd name="T20" fmla="*/ 134 w 160"/>
              <a:gd name="T21" fmla="*/ 57 h 184"/>
              <a:gd name="T22" fmla="*/ 122 w 160"/>
              <a:gd name="T23" fmla="*/ 60 h 184"/>
              <a:gd name="T24" fmla="*/ 118 w 160"/>
              <a:gd name="T25" fmla="*/ 61 h 184"/>
              <a:gd name="T26" fmla="*/ 111 w 160"/>
              <a:gd name="T27" fmla="*/ 63 h 184"/>
              <a:gd name="T28" fmla="*/ 103 w 160"/>
              <a:gd name="T29" fmla="*/ 64 h 184"/>
              <a:gd name="T30" fmla="*/ 113 w 160"/>
              <a:gd name="T31" fmla="*/ 60 h 184"/>
              <a:gd name="T32" fmla="*/ 122 w 160"/>
              <a:gd name="T33" fmla="*/ 54 h 184"/>
              <a:gd name="T34" fmla="*/ 123 w 160"/>
              <a:gd name="T35" fmla="*/ 53 h 184"/>
              <a:gd name="T36" fmla="*/ 127 w 160"/>
              <a:gd name="T37" fmla="*/ 47 h 184"/>
              <a:gd name="T38" fmla="*/ 125 w 160"/>
              <a:gd name="T39" fmla="*/ 18 h 184"/>
              <a:gd name="T40" fmla="*/ 102 w 160"/>
              <a:gd name="T41" fmla="*/ 3 h 184"/>
              <a:gd name="T42" fmla="*/ 84 w 160"/>
              <a:gd name="T43" fmla="*/ 8 h 184"/>
              <a:gd name="T44" fmla="*/ 84 w 160"/>
              <a:gd name="T45" fmla="*/ 8 h 184"/>
              <a:gd name="T46" fmla="*/ 78 w 160"/>
              <a:gd name="T47" fmla="*/ 13 h 184"/>
              <a:gd name="T48" fmla="*/ 73 w 160"/>
              <a:gd name="T49" fmla="*/ 22 h 184"/>
              <a:gd name="T50" fmla="*/ 76 w 160"/>
              <a:gd name="T51" fmla="*/ 47 h 184"/>
              <a:gd name="T52" fmla="*/ 73 w 160"/>
              <a:gd name="T53" fmla="*/ 37 h 184"/>
              <a:gd name="T54" fmla="*/ 72 w 160"/>
              <a:gd name="T55" fmla="*/ 35 h 184"/>
              <a:gd name="T56" fmla="*/ 72 w 160"/>
              <a:gd name="T57" fmla="*/ 35 h 184"/>
              <a:gd name="T58" fmla="*/ 65 w 160"/>
              <a:gd name="T59" fmla="*/ 10 h 184"/>
              <a:gd name="T60" fmla="*/ 56 w 160"/>
              <a:gd name="T61" fmla="*/ 1 h 184"/>
              <a:gd name="T62" fmla="*/ 49 w 160"/>
              <a:gd name="T63" fmla="*/ 2 h 184"/>
              <a:gd name="T64" fmla="*/ 43 w 160"/>
              <a:gd name="T65" fmla="*/ 7 h 184"/>
              <a:gd name="T66" fmla="*/ 41 w 160"/>
              <a:gd name="T67" fmla="*/ 18 h 184"/>
              <a:gd name="T68" fmla="*/ 55 w 160"/>
              <a:gd name="T69" fmla="*/ 58 h 184"/>
              <a:gd name="T70" fmla="*/ 55 w 160"/>
              <a:gd name="T71" fmla="*/ 63 h 184"/>
              <a:gd name="T72" fmla="*/ 45 w 160"/>
              <a:gd name="T73" fmla="*/ 86 h 184"/>
              <a:gd name="T74" fmla="*/ 4 w 160"/>
              <a:gd name="T75" fmla="*/ 133 h 184"/>
              <a:gd name="T76" fmla="*/ 1 w 160"/>
              <a:gd name="T77" fmla="*/ 142 h 184"/>
              <a:gd name="T78" fmla="*/ 3 w 160"/>
              <a:gd name="T79" fmla="*/ 146 h 184"/>
              <a:gd name="T80" fmla="*/ 8 w 160"/>
              <a:gd name="T81" fmla="*/ 150 h 184"/>
              <a:gd name="T82" fmla="*/ 29 w 160"/>
              <a:gd name="T83" fmla="*/ 141 h 184"/>
              <a:gd name="T84" fmla="*/ 53 w 160"/>
              <a:gd name="T85" fmla="*/ 122 h 184"/>
              <a:gd name="T86" fmla="*/ 57 w 160"/>
              <a:gd name="T87" fmla="*/ 120 h 184"/>
              <a:gd name="T88" fmla="*/ 59 w 160"/>
              <a:gd name="T89" fmla="*/ 127 h 184"/>
              <a:gd name="T90" fmla="*/ 55 w 160"/>
              <a:gd name="T91" fmla="*/ 169 h 184"/>
              <a:gd name="T92" fmla="*/ 59 w 160"/>
              <a:gd name="T93" fmla="*/ 181 h 184"/>
              <a:gd name="T94" fmla="*/ 65 w 160"/>
              <a:gd name="T95" fmla="*/ 184 h 184"/>
              <a:gd name="T96" fmla="*/ 71 w 160"/>
              <a:gd name="T97" fmla="*/ 183 h 184"/>
              <a:gd name="T98" fmla="*/ 79 w 160"/>
              <a:gd name="T99" fmla="*/ 169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84">
                <a:moveTo>
                  <a:pt x="79" y="169"/>
                </a:moveTo>
                <a:cubicBezTo>
                  <a:pt x="83" y="151"/>
                  <a:pt x="87" y="132"/>
                  <a:pt x="91" y="114"/>
                </a:cubicBezTo>
                <a:cubicBezTo>
                  <a:pt x="93" y="107"/>
                  <a:pt x="97" y="99"/>
                  <a:pt x="104" y="91"/>
                </a:cubicBezTo>
                <a:cubicBezTo>
                  <a:pt x="106" y="90"/>
                  <a:pt x="107" y="89"/>
                  <a:pt x="108" y="88"/>
                </a:cubicBezTo>
                <a:cubicBezTo>
                  <a:pt x="111" y="87"/>
                  <a:pt x="115" y="86"/>
                  <a:pt x="120" y="84"/>
                </a:cubicBezTo>
                <a:cubicBezTo>
                  <a:pt x="133" y="80"/>
                  <a:pt x="145" y="77"/>
                  <a:pt x="145" y="77"/>
                </a:cubicBezTo>
                <a:cubicBezTo>
                  <a:pt x="150" y="76"/>
                  <a:pt x="155" y="75"/>
                  <a:pt x="158" y="71"/>
                </a:cubicBezTo>
                <a:cubicBezTo>
                  <a:pt x="158" y="70"/>
                  <a:pt x="160" y="68"/>
                  <a:pt x="160" y="65"/>
                </a:cubicBezTo>
                <a:cubicBezTo>
                  <a:pt x="160" y="65"/>
                  <a:pt x="160" y="59"/>
                  <a:pt x="156" y="56"/>
                </a:cubicBezTo>
                <a:cubicBezTo>
                  <a:pt x="152" y="52"/>
                  <a:pt x="147" y="53"/>
                  <a:pt x="147" y="53"/>
                </a:cubicBezTo>
                <a:cubicBezTo>
                  <a:pt x="142" y="55"/>
                  <a:pt x="138" y="56"/>
                  <a:pt x="134" y="57"/>
                </a:cubicBezTo>
                <a:cubicBezTo>
                  <a:pt x="130" y="58"/>
                  <a:pt x="126" y="59"/>
                  <a:pt x="122" y="60"/>
                </a:cubicBezTo>
                <a:cubicBezTo>
                  <a:pt x="121" y="60"/>
                  <a:pt x="120" y="60"/>
                  <a:pt x="118" y="61"/>
                </a:cubicBezTo>
                <a:cubicBezTo>
                  <a:pt x="116" y="61"/>
                  <a:pt x="114" y="62"/>
                  <a:pt x="111" y="63"/>
                </a:cubicBezTo>
                <a:cubicBezTo>
                  <a:pt x="109" y="63"/>
                  <a:pt x="103" y="64"/>
                  <a:pt x="103" y="64"/>
                </a:cubicBezTo>
                <a:cubicBezTo>
                  <a:pt x="103" y="64"/>
                  <a:pt x="107" y="63"/>
                  <a:pt x="113" y="60"/>
                </a:cubicBezTo>
                <a:cubicBezTo>
                  <a:pt x="117" y="58"/>
                  <a:pt x="120" y="57"/>
                  <a:pt x="122" y="54"/>
                </a:cubicBezTo>
                <a:cubicBezTo>
                  <a:pt x="123" y="54"/>
                  <a:pt x="123" y="53"/>
                  <a:pt x="123" y="53"/>
                </a:cubicBezTo>
                <a:cubicBezTo>
                  <a:pt x="123" y="53"/>
                  <a:pt x="126" y="50"/>
                  <a:pt x="127" y="47"/>
                </a:cubicBezTo>
                <a:cubicBezTo>
                  <a:pt x="128" y="45"/>
                  <a:pt x="133" y="31"/>
                  <a:pt x="125" y="18"/>
                </a:cubicBezTo>
                <a:cubicBezTo>
                  <a:pt x="119" y="8"/>
                  <a:pt x="108" y="4"/>
                  <a:pt x="102" y="3"/>
                </a:cubicBezTo>
                <a:cubicBezTo>
                  <a:pt x="93" y="2"/>
                  <a:pt x="85" y="6"/>
                  <a:pt x="8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9"/>
                  <a:pt x="80" y="11"/>
                  <a:pt x="78" y="13"/>
                </a:cubicBezTo>
                <a:cubicBezTo>
                  <a:pt x="75" y="17"/>
                  <a:pt x="74" y="21"/>
                  <a:pt x="73" y="22"/>
                </a:cubicBezTo>
                <a:cubicBezTo>
                  <a:pt x="70" y="33"/>
                  <a:pt x="75" y="45"/>
                  <a:pt x="76" y="47"/>
                </a:cubicBezTo>
                <a:cubicBezTo>
                  <a:pt x="75" y="45"/>
                  <a:pt x="74" y="41"/>
                  <a:pt x="73" y="37"/>
                </a:cubicBezTo>
                <a:cubicBezTo>
                  <a:pt x="72" y="36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4"/>
                  <a:pt x="70" y="27"/>
                  <a:pt x="65" y="10"/>
                </a:cubicBezTo>
                <a:cubicBezTo>
                  <a:pt x="64" y="9"/>
                  <a:pt x="62" y="3"/>
                  <a:pt x="56" y="1"/>
                </a:cubicBezTo>
                <a:cubicBezTo>
                  <a:pt x="55" y="1"/>
                  <a:pt x="52" y="0"/>
                  <a:pt x="49" y="2"/>
                </a:cubicBezTo>
                <a:cubicBezTo>
                  <a:pt x="46" y="3"/>
                  <a:pt x="44" y="5"/>
                  <a:pt x="43" y="7"/>
                </a:cubicBezTo>
                <a:cubicBezTo>
                  <a:pt x="41" y="11"/>
                  <a:pt x="41" y="16"/>
                  <a:pt x="41" y="18"/>
                </a:cubicBezTo>
                <a:cubicBezTo>
                  <a:pt x="46" y="31"/>
                  <a:pt x="50" y="45"/>
                  <a:pt x="55" y="58"/>
                </a:cubicBezTo>
                <a:cubicBezTo>
                  <a:pt x="55" y="60"/>
                  <a:pt x="55" y="61"/>
                  <a:pt x="55" y="63"/>
                </a:cubicBezTo>
                <a:cubicBezTo>
                  <a:pt x="53" y="74"/>
                  <a:pt x="48" y="82"/>
                  <a:pt x="45" y="86"/>
                </a:cubicBezTo>
                <a:cubicBezTo>
                  <a:pt x="31" y="102"/>
                  <a:pt x="17" y="117"/>
                  <a:pt x="4" y="133"/>
                </a:cubicBezTo>
                <a:cubicBezTo>
                  <a:pt x="3" y="134"/>
                  <a:pt x="0" y="137"/>
                  <a:pt x="1" y="142"/>
                </a:cubicBezTo>
                <a:cubicBezTo>
                  <a:pt x="2" y="145"/>
                  <a:pt x="3" y="146"/>
                  <a:pt x="3" y="146"/>
                </a:cubicBezTo>
                <a:cubicBezTo>
                  <a:pt x="3" y="146"/>
                  <a:pt x="5" y="149"/>
                  <a:pt x="8" y="150"/>
                </a:cubicBezTo>
                <a:cubicBezTo>
                  <a:pt x="10" y="151"/>
                  <a:pt x="15" y="152"/>
                  <a:pt x="29" y="141"/>
                </a:cubicBezTo>
                <a:cubicBezTo>
                  <a:pt x="37" y="134"/>
                  <a:pt x="45" y="128"/>
                  <a:pt x="53" y="122"/>
                </a:cubicBezTo>
                <a:cubicBezTo>
                  <a:pt x="54" y="121"/>
                  <a:pt x="56" y="119"/>
                  <a:pt x="57" y="120"/>
                </a:cubicBezTo>
                <a:cubicBezTo>
                  <a:pt x="59" y="121"/>
                  <a:pt x="59" y="125"/>
                  <a:pt x="59" y="127"/>
                </a:cubicBezTo>
                <a:cubicBezTo>
                  <a:pt x="59" y="139"/>
                  <a:pt x="56" y="155"/>
                  <a:pt x="55" y="169"/>
                </a:cubicBezTo>
                <a:cubicBezTo>
                  <a:pt x="55" y="172"/>
                  <a:pt x="56" y="178"/>
                  <a:pt x="59" y="181"/>
                </a:cubicBezTo>
                <a:cubicBezTo>
                  <a:pt x="60" y="182"/>
                  <a:pt x="62" y="184"/>
                  <a:pt x="65" y="184"/>
                </a:cubicBezTo>
                <a:cubicBezTo>
                  <a:pt x="68" y="184"/>
                  <a:pt x="70" y="183"/>
                  <a:pt x="71" y="183"/>
                </a:cubicBezTo>
                <a:cubicBezTo>
                  <a:pt x="77" y="179"/>
                  <a:pt x="78" y="171"/>
                  <a:pt x="79" y="169"/>
                </a:cubicBezTo>
                <a:close/>
              </a:path>
            </a:pathLst>
          </a:cu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Freeform 22"/>
          <p:cNvSpPr/>
          <p:nvPr>
            <p:custDataLst>
              <p:tags r:id="rId46"/>
            </p:custDataLst>
          </p:nvPr>
        </p:nvSpPr>
        <p:spPr bwMode="auto">
          <a:xfrm>
            <a:off x="791050" y="4671283"/>
            <a:ext cx="274741" cy="314414"/>
          </a:xfrm>
          <a:custGeom>
            <a:avLst/>
            <a:gdLst>
              <a:gd name="T0" fmla="*/ 65 w 133"/>
              <a:gd name="T1" fmla="*/ 141 h 153"/>
              <a:gd name="T2" fmla="*/ 75 w 133"/>
              <a:gd name="T3" fmla="*/ 94 h 153"/>
              <a:gd name="T4" fmla="*/ 86 w 133"/>
              <a:gd name="T5" fmla="*/ 76 h 153"/>
              <a:gd name="T6" fmla="*/ 90 w 133"/>
              <a:gd name="T7" fmla="*/ 73 h 153"/>
              <a:gd name="T8" fmla="*/ 100 w 133"/>
              <a:gd name="T9" fmla="*/ 70 h 153"/>
              <a:gd name="T10" fmla="*/ 120 w 133"/>
              <a:gd name="T11" fmla="*/ 64 h 153"/>
              <a:gd name="T12" fmla="*/ 131 w 133"/>
              <a:gd name="T13" fmla="*/ 59 h 153"/>
              <a:gd name="T14" fmla="*/ 133 w 133"/>
              <a:gd name="T15" fmla="*/ 54 h 153"/>
              <a:gd name="T16" fmla="*/ 129 w 133"/>
              <a:gd name="T17" fmla="*/ 46 h 153"/>
              <a:gd name="T18" fmla="*/ 122 w 133"/>
              <a:gd name="T19" fmla="*/ 44 h 153"/>
              <a:gd name="T20" fmla="*/ 111 w 133"/>
              <a:gd name="T21" fmla="*/ 47 h 153"/>
              <a:gd name="T22" fmla="*/ 101 w 133"/>
              <a:gd name="T23" fmla="*/ 49 h 153"/>
              <a:gd name="T24" fmla="*/ 98 w 133"/>
              <a:gd name="T25" fmla="*/ 50 h 153"/>
              <a:gd name="T26" fmla="*/ 92 w 133"/>
              <a:gd name="T27" fmla="*/ 52 h 153"/>
              <a:gd name="T28" fmla="*/ 86 w 133"/>
              <a:gd name="T29" fmla="*/ 53 h 153"/>
              <a:gd name="T30" fmla="*/ 94 w 133"/>
              <a:gd name="T31" fmla="*/ 50 h 153"/>
              <a:gd name="T32" fmla="*/ 101 w 133"/>
              <a:gd name="T33" fmla="*/ 45 h 153"/>
              <a:gd name="T34" fmla="*/ 102 w 133"/>
              <a:gd name="T35" fmla="*/ 44 h 153"/>
              <a:gd name="T36" fmla="*/ 105 w 133"/>
              <a:gd name="T37" fmla="*/ 39 h 153"/>
              <a:gd name="T38" fmla="*/ 104 w 133"/>
              <a:gd name="T39" fmla="*/ 15 h 153"/>
              <a:gd name="T40" fmla="*/ 84 w 133"/>
              <a:gd name="T41" fmla="*/ 3 h 153"/>
              <a:gd name="T42" fmla="*/ 69 w 133"/>
              <a:gd name="T43" fmla="*/ 7 h 153"/>
              <a:gd name="T44" fmla="*/ 69 w 133"/>
              <a:gd name="T45" fmla="*/ 7 h 153"/>
              <a:gd name="T46" fmla="*/ 64 w 133"/>
              <a:gd name="T47" fmla="*/ 11 h 153"/>
              <a:gd name="T48" fmla="*/ 60 w 133"/>
              <a:gd name="T49" fmla="*/ 18 h 153"/>
              <a:gd name="T50" fmla="*/ 63 w 133"/>
              <a:gd name="T51" fmla="*/ 39 h 153"/>
              <a:gd name="T52" fmla="*/ 60 w 133"/>
              <a:gd name="T53" fmla="*/ 30 h 153"/>
              <a:gd name="T54" fmla="*/ 60 w 133"/>
              <a:gd name="T55" fmla="*/ 29 h 153"/>
              <a:gd name="T56" fmla="*/ 60 w 133"/>
              <a:gd name="T57" fmla="*/ 29 h 153"/>
              <a:gd name="T58" fmla="*/ 53 w 133"/>
              <a:gd name="T59" fmla="*/ 8 h 153"/>
              <a:gd name="T60" fmla="*/ 46 w 133"/>
              <a:gd name="T61" fmla="*/ 1 h 153"/>
              <a:gd name="T62" fmla="*/ 41 w 133"/>
              <a:gd name="T63" fmla="*/ 1 h 153"/>
              <a:gd name="T64" fmla="*/ 36 w 133"/>
              <a:gd name="T65" fmla="*/ 5 h 153"/>
              <a:gd name="T66" fmla="*/ 34 w 133"/>
              <a:gd name="T67" fmla="*/ 15 h 153"/>
              <a:gd name="T68" fmla="*/ 45 w 133"/>
              <a:gd name="T69" fmla="*/ 48 h 153"/>
              <a:gd name="T70" fmla="*/ 45 w 133"/>
              <a:gd name="T71" fmla="*/ 52 h 153"/>
              <a:gd name="T72" fmla="*/ 37 w 133"/>
              <a:gd name="T73" fmla="*/ 72 h 153"/>
              <a:gd name="T74" fmla="*/ 3 w 133"/>
              <a:gd name="T75" fmla="*/ 110 h 153"/>
              <a:gd name="T76" fmla="*/ 1 w 133"/>
              <a:gd name="T77" fmla="*/ 118 h 153"/>
              <a:gd name="T78" fmla="*/ 2 w 133"/>
              <a:gd name="T79" fmla="*/ 122 h 153"/>
              <a:gd name="T80" fmla="*/ 7 w 133"/>
              <a:gd name="T81" fmla="*/ 125 h 153"/>
              <a:gd name="T82" fmla="*/ 24 w 133"/>
              <a:gd name="T83" fmla="*/ 117 h 153"/>
              <a:gd name="T84" fmla="*/ 44 w 133"/>
              <a:gd name="T85" fmla="*/ 101 h 153"/>
              <a:gd name="T86" fmla="*/ 47 w 133"/>
              <a:gd name="T87" fmla="*/ 100 h 153"/>
              <a:gd name="T88" fmla="*/ 49 w 133"/>
              <a:gd name="T89" fmla="*/ 105 h 153"/>
              <a:gd name="T90" fmla="*/ 46 w 133"/>
              <a:gd name="T91" fmla="*/ 140 h 153"/>
              <a:gd name="T92" fmla="*/ 49 w 133"/>
              <a:gd name="T93" fmla="*/ 151 h 153"/>
              <a:gd name="T94" fmla="*/ 54 w 133"/>
              <a:gd name="T95" fmla="*/ 153 h 153"/>
              <a:gd name="T96" fmla="*/ 58 w 133"/>
              <a:gd name="T97" fmla="*/ 152 h 153"/>
              <a:gd name="T98" fmla="*/ 65 w 133"/>
              <a:gd name="T99" fmla="*/ 14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" h="153">
                <a:moveTo>
                  <a:pt x="65" y="141"/>
                </a:moveTo>
                <a:cubicBezTo>
                  <a:pt x="68" y="125"/>
                  <a:pt x="72" y="110"/>
                  <a:pt x="75" y="94"/>
                </a:cubicBezTo>
                <a:cubicBezTo>
                  <a:pt x="77" y="89"/>
                  <a:pt x="80" y="82"/>
                  <a:pt x="86" y="76"/>
                </a:cubicBezTo>
                <a:cubicBezTo>
                  <a:pt x="88" y="75"/>
                  <a:pt x="89" y="74"/>
                  <a:pt x="90" y="73"/>
                </a:cubicBezTo>
                <a:cubicBezTo>
                  <a:pt x="92" y="72"/>
                  <a:pt x="95" y="71"/>
                  <a:pt x="100" y="70"/>
                </a:cubicBezTo>
                <a:cubicBezTo>
                  <a:pt x="110" y="67"/>
                  <a:pt x="120" y="64"/>
                  <a:pt x="120" y="64"/>
                </a:cubicBezTo>
                <a:cubicBezTo>
                  <a:pt x="125" y="63"/>
                  <a:pt x="129" y="62"/>
                  <a:pt x="131" y="59"/>
                </a:cubicBezTo>
                <a:cubicBezTo>
                  <a:pt x="131" y="58"/>
                  <a:pt x="132" y="56"/>
                  <a:pt x="133" y="54"/>
                </a:cubicBezTo>
                <a:cubicBezTo>
                  <a:pt x="133" y="54"/>
                  <a:pt x="133" y="49"/>
                  <a:pt x="129" y="46"/>
                </a:cubicBezTo>
                <a:cubicBezTo>
                  <a:pt x="126" y="43"/>
                  <a:pt x="122" y="44"/>
                  <a:pt x="122" y="44"/>
                </a:cubicBezTo>
                <a:cubicBezTo>
                  <a:pt x="118" y="45"/>
                  <a:pt x="114" y="46"/>
                  <a:pt x="111" y="47"/>
                </a:cubicBezTo>
                <a:cubicBezTo>
                  <a:pt x="108" y="48"/>
                  <a:pt x="105" y="49"/>
                  <a:pt x="101" y="49"/>
                </a:cubicBezTo>
                <a:cubicBezTo>
                  <a:pt x="101" y="50"/>
                  <a:pt x="99" y="50"/>
                  <a:pt x="98" y="50"/>
                </a:cubicBezTo>
                <a:cubicBezTo>
                  <a:pt x="96" y="51"/>
                  <a:pt x="94" y="51"/>
                  <a:pt x="92" y="52"/>
                </a:cubicBezTo>
                <a:cubicBezTo>
                  <a:pt x="90" y="52"/>
                  <a:pt x="86" y="53"/>
                  <a:pt x="86" y="53"/>
                </a:cubicBezTo>
                <a:cubicBezTo>
                  <a:pt x="85" y="53"/>
                  <a:pt x="88" y="52"/>
                  <a:pt x="94" y="50"/>
                </a:cubicBezTo>
                <a:cubicBezTo>
                  <a:pt x="97" y="48"/>
                  <a:pt x="99" y="47"/>
                  <a:pt x="101" y="45"/>
                </a:cubicBezTo>
                <a:cubicBezTo>
                  <a:pt x="102" y="45"/>
                  <a:pt x="102" y="44"/>
                  <a:pt x="102" y="44"/>
                </a:cubicBezTo>
                <a:cubicBezTo>
                  <a:pt x="102" y="44"/>
                  <a:pt x="104" y="42"/>
                  <a:pt x="105" y="39"/>
                </a:cubicBezTo>
                <a:cubicBezTo>
                  <a:pt x="106" y="37"/>
                  <a:pt x="111" y="26"/>
                  <a:pt x="104" y="15"/>
                </a:cubicBezTo>
                <a:cubicBezTo>
                  <a:pt x="99" y="6"/>
                  <a:pt x="90" y="3"/>
                  <a:pt x="84" y="3"/>
                </a:cubicBezTo>
                <a:cubicBezTo>
                  <a:pt x="77" y="2"/>
                  <a:pt x="70" y="5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6" y="9"/>
                  <a:pt x="64" y="11"/>
                </a:cubicBezTo>
                <a:cubicBezTo>
                  <a:pt x="62" y="14"/>
                  <a:pt x="61" y="17"/>
                  <a:pt x="60" y="18"/>
                </a:cubicBezTo>
                <a:cubicBezTo>
                  <a:pt x="58" y="27"/>
                  <a:pt x="62" y="38"/>
                  <a:pt x="63" y="39"/>
                </a:cubicBezTo>
                <a:cubicBezTo>
                  <a:pt x="62" y="37"/>
                  <a:pt x="61" y="34"/>
                  <a:pt x="60" y="30"/>
                </a:cubicBezTo>
                <a:cubicBezTo>
                  <a:pt x="60" y="30"/>
                  <a:pt x="60" y="29"/>
                  <a:pt x="60" y="29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8"/>
                  <a:pt x="58" y="22"/>
                  <a:pt x="53" y="8"/>
                </a:cubicBezTo>
                <a:cubicBezTo>
                  <a:pt x="53" y="7"/>
                  <a:pt x="51" y="2"/>
                  <a:pt x="46" y="1"/>
                </a:cubicBezTo>
                <a:cubicBezTo>
                  <a:pt x="46" y="1"/>
                  <a:pt x="43" y="0"/>
                  <a:pt x="41" y="1"/>
                </a:cubicBezTo>
                <a:cubicBezTo>
                  <a:pt x="38" y="2"/>
                  <a:pt x="36" y="4"/>
                  <a:pt x="36" y="5"/>
                </a:cubicBezTo>
                <a:cubicBezTo>
                  <a:pt x="33" y="9"/>
                  <a:pt x="34" y="13"/>
                  <a:pt x="34" y="15"/>
                </a:cubicBezTo>
                <a:cubicBezTo>
                  <a:pt x="38" y="26"/>
                  <a:pt x="42" y="37"/>
                  <a:pt x="45" y="48"/>
                </a:cubicBezTo>
                <a:cubicBezTo>
                  <a:pt x="45" y="49"/>
                  <a:pt x="45" y="51"/>
                  <a:pt x="45" y="52"/>
                </a:cubicBezTo>
                <a:cubicBezTo>
                  <a:pt x="44" y="61"/>
                  <a:pt x="39" y="68"/>
                  <a:pt x="37" y="72"/>
                </a:cubicBezTo>
                <a:cubicBezTo>
                  <a:pt x="25" y="84"/>
                  <a:pt x="14" y="97"/>
                  <a:pt x="3" y="110"/>
                </a:cubicBezTo>
                <a:cubicBezTo>
                  <a:pt x="2" y="111"/>
                  <a:pt x="0" y="114"/>
                  <a:pt x="1" y="118"/>
                </a:cubicBezTo>
                <a:cubicBezTo>
                  <a:pt x="1" y="120"/>
                  <a:pt x="2" y="121"/>
                  <a:pt x="2" y="122"/>
                </a:cubicBezTo>
                <a:cubicBezTo>
                  <a:pt x="2" y="122"/>
                  <a:pt x="4" y="124"/>
                  <a:pt x="7" y="125"/>
                </a:cubicBezTo>
                <a:cubicBezTo>
                  <a:pt x="8" y="125"/>
                  <a:pt x="12" y="127"/>
                  <a:pt x="24" y="117"/>
                </a:cubicBezTo>
                <a:cubicBezTo>
                  <a:pt x="30" y="112"/>
                  <a:pt x="37" y="107"/>
                  <a:pt x="44" y="101"/>
                </a:cubicBezTo>
                <a:cubicBezTo>
                  <a:pt x="44" y="101"/>
                  <a:pt x="46" y="99"/>
                  <a:pt x="47" y="100"/>
                </a:cubicBezTo>
                <a:cubicBezTo>
                  <a:pt x="49" y="100"/>
                  <a:pt x="49" y="104"/>
                  <a:pt x="49" y="105"/>
                </a:cubicBezTo>
                <a:cubicBezTo>
                  <a:pt x="49" y="116"/>
                  <a:pt x="46" y="128"/>
                  <a:pt x="46" y="140"/>
                </a:cubicBezTo>
                <a:cubicBezTo>
                  <a:pt x="46" y="143"/>
                  <a:pt x="46" y="148"/>
                  <a:pt x="49" y="151"/>
                </a:cubicBezTo>
                <a:cubicBezTo>
                  <a:pt x="49" y="151"/>
                  <a:pt x="51" y="153"/>
                  <a:pt x="54" y="153"/>
                </a:cubicBezTo>
                <a:cubicBezTo>
                  <a:pt x="56" y="153"/>
                  <a:pt x="58" y="152"/>
                  <a:pt x="58" y="152"/>
                </a:cubicBezTo>
                <a:cubicBezTo>
                  <a:pt x="64" y="149"/>
                  <a:pt x="65" y="142"/>
                  <a:pt x="65" y="141"/>
                </a:cubicBezTo>
                <a:close/>
              </a:path>
            </a:pathLst>
          </a:custGeom>
          <a:solidFill>
            <a:srgbClr val="5FA7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Freeform 23"/>
          <p:cNvSpPr/>
          <p:nvPr>
            <p:custDataLst>
              <p:tags r:id="rId47"/>
            </p:custDataLst>
          </p:nvPr>
        </p:nvSpPr>
        <p:spPr bwMode="auto">
          <a:xfrm>
            <a:off x="791050" y="4671283"/>
            <a:ext cx="274741" cy="314414"/>
          </a:xfrm>
          <a:custGeom>
            <a:avLst/>
            <a:gdLst>
              <a:gd name="T0" fmla="*/ 65 w 133"/>
              <a:gd name="T1" fmla="*/ 141 h 153"/>
              <a:gd name="T2" fmla="*/ 75 w 133"/>
              <a:gd name="T3" fmla="*/ 94 h 153"/>
              <a:gd name="T4" fmla="*/ 86 w 133"/>
              <a:gd name="T5" fmla="*/ 76 h 153"/>
              <a:gd name="T6" fmla="*/ 90 w 133"/>
              <a:gd name="T7" fmla="*/ 73 h 153"/>
              <a:gd name="T8" fmla="*/ 100 w 133"/>
              <a:gd name="T9" fmla="*/ 70 h 153"/>
              <a:gd name="T10" fmla="*/ 120 w 133"/>
              <a:gd name="T11" fmla="*/ 64 h 153"/>
              <a:gd name="T12" fmla="*/ 131 w 133"/>
              <a:gd name="T13" fmla="*/ 59 h 153"/>
              <a:gd name="T14" fmla="*/ 133 w 133"/>
              <a:gd name="T15" fmla="*/ 54 h 153"/>
              <a:gd name="T16" fmla="*/ 129 w 133"/>
              <a:gd name="T17" fmla="*/ 46 h 153"/>
              <a:gd name="T18" fmla="*/ 122 w 133"/>
              <a:gd name="T19" fmla="*/ 44 h 153"/>
              <a:gd name="T20" fmla="*/ 111 w 133"/>
              <a:gd name="T21" fmla="*/ 47 h 153"/>
              <a:gd name="T22" fmla="*/ 101 w 133"/>
              <a:gd name="T23" fmla="*/ 49 h 153"/>
              <a:gd name="T24" fmla="*/ 98 w 133"/>
              <a:gd name="T25" fmla="*/ 50 h 153"/>
              <a:gd name="T26" fmla="*/ 92 w 133"/>
              <a:gd name="T27" fmla="*/ 52 h 153"/>
              <a:gd name="T28" fmla="*/ 86 w 133"/>
              <a:gd name="T29" fmla="*/ 53 h 153"/>
              <a:gd name="T30" fmla="*/ 94 w 133"/>
              <a:gd name="T31" fmla="*/ 50 h 153"/>
              <a:gd name="T32" fmla="*/ 101 w 133"/>
              <a:gd name="T33" fmla="*/ 45 h 153"/>
              <a:gd name="T34" fmla="*/ 102 w 133"/>
              <a:gd name="T35" fmla="*/ 44 h 153"/>
              <a:gd name="T36" fmla="*/ 105 w 133"/>
              <a:gd name="T37" fmla="*/ 39 h 153"/>
              <a:gd name="T38" fmla="*/ 104 w 133"/>
              <a:gd name="T39" fmla="*/ 15 h 153"/>
              <a:gd name="T40" fmla="*/ 84 w 133"/>
              <a:gd name="T41" fmla="*/ 3 h 153"/>
              <a:gd name="T42" fmla="*/ 69 w 133"/>
              <a:gd name="T43" fmla="*/ 7 h 153"/>
              <a:gd name="T44" fmla="*/ 69 w 133"/>
              <a:gd name="T45" fmla="*/ 7 h 153"/>
              <a:gd name="T46" fmla="*/ 64 w 133"/>
              <a:gd name="T47" fmla="*/ 11 h 153"/>
              <a:gd name="T48" fmla="*/ 60 w 133"/>
              <a:gd name="T49" fmla="*/ 18 h 153"/>
              <a:gd name="T50" fmla="*/ 63 w 133"/>
              <a:gd name="T51" fmla="*/ 39 h 153"/>
              <a:gd name="T52" fmla="*/ 60 w 133"/>
              <a:gd name="T53" fmla="*/ 30 h 153"/>
              <a:gd name="T54" fmla="*/ 60 w 133"/>
              <a:gd name="T55" fmla="*/ 29 h 153"/>
              <a:gd name="T56" fmla="*/ 60 w 133"/>
              <a:gd name="T57" fmla="*/ 29 h 153"/>
              <a:gd name="T58" fmla="*/ 53 w 133"/>
              <a:gd name="T59" fmla="*/ 8 h 153"/>
              <a:gd name="T60" fmla="*/ 46 w 133"/>
              <a:gd name="T61" fmla="*/ 1 h 153"/>
              <a:gd name="T62" fmla="*/ 41 w 133"/>
              <a:gd name="T63" fmla="*/ 1 h 153"/>
              <a:gd name="T64" fmla="*/ 36 w 133"/>
              <a:gd name="T65" fmla="*/ 5 h 153"/>
              <a:gd name="T66" fmla="*/ 34 w 133"/>
              <a:gd name="T67" fmla="*/ 15 h 153"/>
              <a:gd name="T68" fmla="*/ 45 w 133"/>
              <a:gd name="T69" fmla="*/ 48 h 153"/>
              <a:gd name="T70" fmla="*/ 45 w 133"/>
              <a:gd name="T71" fmla="*/ 52 h 153"/>
              <a:gd name="T72" fmla="*/ 37 w 133"/>
              <a:gd name="T73" fmla="*/ 72 h 153"/>
              <a:gd name="T74" fmla="*/ 3 w 133"/>
              <a:gd name="T75" fmla="*/ 110 h 153"/>
              <a:gd name="T76" fmla="*/ 1 w 133"/>
              <a:gd name="T77" fmla="*/ 118 h 153"/>
              <a:gd name="T78" fmla="*/ 2 w 133"/>
              <a:gd name="T79" fmla="*/ 122 h 153"/>
              <a:gd name="T80" fmla="*/ 7 w 133"/>
              <a:gd name="T81" fmla="*/ 125 h 153"/>
              <a:gd name="T82" fmla="*/ 24 w 133"/>
              <a:gd name="T83" fmla="*/ 117 h 153"/>
              <a:gd name="T84" fmla="*/ 44 w 133"/>
              <a:gd name="T85" fmla="*/ 101 h 153"/>
              <a:gd name="T86" fmla="*/ 47 w 133"/>
              <a:gd name="T87" fmla="*/ 100 h 153"/>
              <a:gd name="T88" fmla="*/ 49 w 133"/>
              <a:gd name="T89" fmla="*/ 105 h 153"/>
              <a:gd name="T90" fmla="*/ 46 w 133"/>
              <a:gd name="T91" fmla="*/ 140 h 153"/>
              <a:gd name="T92" fmla="*/ 49 w 133"/>
              <a:gd name="T93" fmla="*/ 151 h 153"/>
              <a:gd name="T94" fmla="*/ 54 w 133"/>
              <a:gd name="T95" fmla="*/ 153 h 153"/>
              <a:gd name="T96" fmla="*/ 58 w 133"/>
              <a:gd name="T97" fmla="*/ 152 h 153"/>
              <a:gd name="T98" fmla="*/ 65 w 133"/>
              <a:gd name="T99" fmla="*/ 14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3" h="153">
                <a:moveTo>
                  <a:pt x="65" y="141"/>
                </a:moveTo>
                <a:cubicBezTo>
                  <a:pt x="68" y="125"/>
                  <a:pt x="72" y="110"/>
                  <a:pt x="75" y="94"/>
                </a:cubicBezTo>
                <a:cubicBezTo>
                  <a:pt x="77" y="89"/>
                  <a:pt x="80" y="82"/>
                  <a:pt x="86" y="76"/>
                </a:cubicBezTo>
                <a:cubicBezTo>
                  <a:pt x="88" y="75"/>
                  <a:pt x="89" y="74"/>
                  <a:pt x="90" y="73"/>
                </a:cubicBezTo>
                <a:cubicBezTo>
                  <a:pt x="92" y="72"/>
                  <a:pt x="95" y="71"/>
                  <a:pt x="100" y="70"/>
                </a:cubicBezTo>
                <a:cubicBezTo>
                  <a:pt x="110" y="67"/>
                  <a:pt x="120" y="64"/>
                  <a:pt x="120" y="64"/>
                </a:cubicBezTo>
                <a:cubicBezTo>
                  <a:pt x="125" y="63"/>
                  <a:pt x="129" y="62"/>
                  <a:pt x="131" y="59"/>
                </a:cubicBezTo>
                <a:cubicBezTo>
                  <a:pt x="131" y="58"/>
                  <a:pt x="132" y="56"/>
                  <a:pt x="133" y="54"/>
                </a:cubicBezTo>
                <a:cubicBezTo>
                  <a:pt x="133" y="54"/>
                  <a:pt x="133" y="49"/>
                  <a:pt x="129" y="46"/>
                </a:cubicBezTo>
                <a:cubicBezTo>
                  <a:pt x="126" y="43"/>
                  <a:pt x="122" y="44"/>
                  <a:pt x="122" y="44"/>
                </a:cubicBezTo>
                <a:cubicBezTo>
                  <a:pt x="118" y="45"/>
                  <a:pt x="114" y="46"/>
                  <a:pt x="111" y="47"/>
                </a:cubicBezTo>
                <a:cubicBezTo>
                  <a:pt x="108" y="48"/>
                  <a:pt x="105" y="49"/>
                  <a:pt x="101" y="49"/>
                </a:cubicBezTo>
                <a:cubicBezTo>
                  <a:pt x="101" y="50"/>
                  <a:pt x="99" y="50"/>
                  <a:pt x="98" y="50"/>
                </a:cubicBezTo>
                <a:cubicBezTo>
                  <a:pt x="96" y="51"/>
                  <a:pt x="94" y="51"/>
                  <a:pt x="92" y="52"/>
                </a:cubicBezTo>
                <a:cubicBezTo>
                  <a:pt x="90" y="52"/>
                  <a:pt x="86" y="53"/>
                  <a:pt x="86" y="53"/>
                </a:cubicBezTo>
                <a:cubicBezTo>
                  <a:pt x="85" y="53"/>
                  <a:pt x="88" y="52"/>
                  <a:pt x="94" y="50"/>
                </a:cubicBezTo>
                <a:cubicBezTo>
                  <a:pt x="97" y="48"/>
                  <a:pt x="99" y="47"/>
                  <a:pt x="101" y="45"/>
                </a:cubicBezTo>
                <a:cubicBezTo>
                  <a:pt x="102" y="45"/>
                  <a:pt x="102" y="44"/>
                  <a:pt x="102" y="44"/>
                </a:cubicBezTo>
                <a:cubicBezTo>
                  <a:pt x="102" y="44"/>
                  <a:pt x="104" y="42"/>
                  <a:pt x="105" y="39"/>
                </a:cubicBezTo>
                <a:cubicBezTo>
                  <a:pt x="106" y="37"/>
                  <a:pt x="111" y="26"/>
                  <a:pt x="104" y="15"/>
                </a:cubicBezTo>
                <a:cubicBezTo>
                  <a:pt x="99" y="6"/>
                  <a:pt x="90" y="3"/>
                  <a:pt x="84" y="3"/>
                </a:cubicBezTo>
                <a:cubicBezTo>
                  <a:pt x="77" y="2"/>
                  <a:pt x="70" y="5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6" y="9"/>
                  <a:pt x="64" y="11"/>
                </a:cubicBezTo>
                <a:cubicBezTo>
                  <a:pt x="62" y="14"/>
                  <a:pt x="61" y="17"/>
                  <a:pt x="60" y="18"/>
                </a:cubicBezTo>
                <a:cubicBezTo>
                  <a:pt x="58" y="27"/>
                  <a:pt x="62" y="38"/>
                  <a:pt x="63" y="39"/>
                </a:cubicBezTo>
                <a:cubicBezTo>
                  <a:pt x="62" y="37"/>
                  <a:pt x="61" y="34"/>
                  <a:pt x="60" y="30"/>
                </a:cubicBezTo>
                <a:cubicBezTo>
                  <a:pt x="60" y="30"/>
                  <a:pt x="60" y="29"/>
                  <a:pt x="60" y="29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8"/>
                  <a:pt x="58" y="22"/>
                  <a:pt x="53" y="8"/>
                </a:cubicBezTo>
                <a:cubicBezTo>
                  <a:pt x="53" y="7"/>
                  <a:pt x="51" y="2"/>
                  <a:pt x="46" y="1"/>
                </a:cubicBezTo>
                <a:cubicBezTo>
                  <a:pt x="46" y="1"/>
                  <a:pt x="43" y="0"/>
                  <a:pt x="41" y="1"/>
                </a:cubicBezTo>
                <a:cubicBezTo>
                  <a:pt x="38" y="2"/>
                  <a:pt x="36" y="4"/>
                  <a:pt x="36" y="5"/>
                </a:cubicBezTo>
                <a:cubicBezTo>
                  <a:pt x="33" y="9"/>
                  <a:pt x="34" y="13"/>
                  <a:pt x="34" y="15"/>
                </a:cubicBezTo>
                <a:cubicBezTo>
                  <a:pt x="38" y="26"/>
                  <a:pt x="42" y="37"/>
                  <a:pt x="45" y="48"/>
                </a:cubicBezTo>
                <a:cubicBezTo>
                  <a:pt x="45" y="49"/>
                  <a:pt x="45" y="51"/>
                  <a:pt x="45" y="52"/>
                </a:cubicBezTo>
                <a:cubicBezTo>
                  <a:pt x="44" y="61"/>
                  <a:pt x="39" y="68"/>
                  <a:pt x="37" y="72"/>
                </a:cubicBezTo>
                <a:cubicBezTo>
                  <a:pt x="25" y="84"/>
                  <a:pt x="14" y="97"/>
                  <a:pt x="3" y="110"/>
                </a:cubicBezTo>
                <a:cubicBezTo>
                  <a:pt x="2" y="111"/>
                  <a:pt x="0" y="114"/>
                  <a:pt x="1" y="118"/>
                </a:cubicBezTo>
                <a:cubicBezTo>
                  <a:pt x="1" y="120"/>
                  <a:pt x="2" y="121"/>
                  <a:pt x="2" y="122"/>
                </a:cubicBezTo>
                <a:cubicBezTo>
                  <a:pt x="2" y="122"/>
                  <a:pt x="4" y="124"/>
                  <a:pt x="7" y="125"/>
                </a:cubicBezTo>
                <a:cubicBezTo>
                  <a:pt x="8" y="125"/>
                  <a:pt x="12" y="127"/>
                  <a:pt x="24" y="117"/>
                </a:cubicBezTo>
                <a:cubicBezTo>
                  <a:pt x="30" y="112"/>
                  <a:pt x="37" y="107"/>
                  <a:pt x="44" y="101"/>
                </a:cubicBezTo>
                <a:cubicBezTo>
                  <a:pt x="44" y="101"/>
                  <a:pt x="46" y="99"/>
                  <a:pt x="47" y="100"/>
                </a:cubicBezTo>
                <a:cubicBezTo>
                  <a:pt x="49" y="100"/>
                  <a:pt x="49" y="104"/>
                  <a:pt x="49" y="105"/>
                </a:cubicBezTo>
                <a:cubicBezTo>
                  <a:pt x="49" y="116"/>
                  <a:pt x="46" y="128"/>
                  <a:pt x="46" y="140"/>
                </a:cubicBezTo>
                <a:cubicBezTo>
                  <a:pt x="46" y="143"/>
                  <a:pt x="46" y="148"/>
                  <a:pt x="49" y="151"/>
                </a:cubicBezTo>
                <a:cubicBezTo>
                  <a:pt x="49" y="151"/>
                  <a:pt x="51" y="153"/>
                  <a:pt x="54" y="153"/>
                </a:cubicBezTo>
                <a:cubicBezTo>
                  <a:pt x="56" y="153"/>
                  <a:pt x="58" y="152"/>
                  <a:pt x="58" y="152"/>
                </a:cubicBezTo>
                <a:cubicBezTo>
                  <a:pt x="64" y="149"/>
                  <a:pt x="65" y="142"/>
                  <a:pt x="65" y="141"/>
                </a:cubicBezTo>
                <a:close/>
              </a:path>
            </a:pathLst>
          </a:cu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Freeform 24"/>
          <p:cNvSpPr/>
          <p:nvPr>
            <p:custDataLst>
              <p:tags r:id="rId48"/>
            </p:custDataLst>
          </p:nvPr>
        </p:nvSpPr>
        <p:spPr bwMode="auto">
          <a:xfrm>
            <a:off x="1105464" y="4323146"/>
            <a:ext cx="235067" cy="269781"/>
          </a:xfrm>
          <a:custGeom>
            <a:avLst/>
            <a:gdLst>
              <a:gd name="T0" fmla="*/ 56 w 114"/>
              <a:gd name="T1" fmla="*/ 121 h 131"/>
              <a:gd name="T2" fmla="*/ 65 w 114"/>
              <a:gd name="T3" fmla="*/ 81 h 131"/>
              <a:gd name="T4" fmla="*/ 74 w 114"/>
              <a:gd name="T5" fmla="*/ 65 h 131"/>
              <a:gd name="T6" fmla="*/ 77 w 114"/>
              <a:gd name="T7" fmla="*/ 63 h 131"/>
              <a:gd name="T8" fmla="*/ 86 w 114"/>
              <a:gd name="T9" fmla="*/ 60 h 131"/>
              <a:gd name="T10" fmla="*/ 103 w 114"/>
              <a:gd name="T11" fmla="*/ 55 h 131"/>
              <a:gd name="T12" fmla="*/ 112 w 114"/>
              <a:gd name="T13" fmla="*/ 50 h 131"/>
              <a:gd name="T14" fmla="*/ 114 w 114"/>
              <a:gd name="T15" fmla="*/ 47 h 131"/>
              <a:gd name="T16" fmla="*/ 111 w 114"/>
              <a:gd name="T17" fmla="*/ 40 h 131"/>
              <a:gd name="T18" fmla="*/ 104 w 114"/>
              <a:gd name="T19" fmla="*/ 38 h 131"/>
              <a:gd name="T20" fmla="*/ 95 w 114"/>
              <a:gd name="T21" fmla="*/ 40 h 131"/>
              <a:gd name="T22" fmla="*/ 87 w 114"/>
              <a:gd name="T23" fmla="*/ 42 h 131"/>
              <a:gd name="T24" fmla="*/ 84 w 114"/>
              <a:gd name="T25" fmla="*/ 43 h 131"/>
              <a:gd name="T26" fmla="*/ 79 w 114"/>
              <a:gd name="T27" fmla="*/ 45 h 131"/>
              <a:gd name="T28" fmla="*/ 74 w 114"/>
              <a:gd name="T29" fmla="*/ 46 h 131"/>
              <a:gd name="T30" fmla="*/ 80 w 114"/>
              <a:gd name="T31" fmla="*/ 43 h 131"/>
              <a:gd name="T32" fmla="*/ 87 w 114"/>
              <a:gd name="T33" fmla="*/ 39 h 131"/>
              <a:gd name="T34" fmla="*/ 88 w 114"/>
              <a:gd name="T35" fmla="*/ 38 h 131"/>
              <a:gd name="T36" fmla="*/ 91 w 114"/>
              <a:gd name="T37" fmla="*/ 33 h 131"/>
              <a:gd name="T38" fmla="*/ 89 w 114"/>
              <a:gd name="T39" fmla="*/ 13 h 131"/>
              <a:gd name="T40" fmla="*/ 73 w 114"/>
              <a:gd name="T41" fmla="*/ 2 h 131"/>
              <a:gd name="T42" fmla="*/ 60 w 114"/>
              <a:gd name="T43" fmla="*/ 6 h 131"/>
              <a:gd name="T44" fmla="*/ 60 w 114"/>
              <a:gd name="T45" fmla="*/ 6 h 131"/>
              <a:gd name="T46" fmla="*/ 55 w 114"/>
              <a:gd name="T47" fmla="*/ 10 h 131"/>
              <a:gd name="T48" fmla="*/ 52 w 114"/>
              <a:gd name="T49" fmla="*/ 16 h 131"/>
              <a:gd name="T50" fmla="*/ 54 w 114"/>
              <a:gd name="T51" fmla="*/ 34 h 131"/>
              <a:gd name="T52" fmla="*/ 52 w 114"/>
              <a:gd name="T53" fmla="*/ 26 h 131"/>
              <a:gd name="T54" fmla="*/ 51 w 114"/>
              <a:gd name="T55" fmla="*/ 25 h 131"/>
              <a:gd name="T56" fmla="*/ 51 w 114"/>
              <a:gd name="T57" fmla="*/ 25 h 131"/>
              <a:gd name="T58" fmla="*/ 46 w 114"/>
              <a:gd name="T59" fmla="*/ 7 h 131"/>
              <a:gd name="T60" fmla="*/ 40 w 114"/>
              <a:gd name="T61" fmla="*/ 1 h 131"/>
              <a:gd name="T62" fmla="*/ 35 w 114"/>
              <a:gd name="T63" fmla="*/ 1 h 131"/>
              <a:gd name="T64" fmla="*/ 31 w 114"/>
              <a:gd name="T65" fmla="*/ 5 h 131"/>
              <a:gd name="T66" fmla="*/ 29 w 114"/>
              <a:gd name="T67" fmla="*/ 13 h 131"/>
              <a:gd name="T68" fmla="*/ 39 w 114"/>
              <a:gd name="T69" fmla="*/ 41 h 131"/>
              <a:gd name="T70" fmla="*/ 39 w 114"/>
              <a:gd name="T71" fmla="*/ 45 h 131"/>
              <a:gd name="T72" fmla="*/ 32 w 114"/>
              <a:gd name="T73" fmla="*/ 61 h 131"/>
              <a:gd name="T74" fmla="*/ 3 w 114"/>
              <a:gd name="T75" fmla="*/ 94 h 131"/>
              <a:gd name="T76" fmla="*/ 1 w 114"/>
              <a:gd name="T77" fmla="*/ 101 h 131"/>
              <a:gd name="T78" fmla="*/ 2 w 114"/>
              <a:gd name="T79" fmla="*/ 104 h 131"/>
              <a:gd name="T80" fmla="*/ 6 w 114"/>
              <a:gd name="T81" fmla="*/ 107 h 131"/>
              <a:gd name="T82" fmla="*/ 21 w 114"/>
              <a:gd name="T83" fmla="*/ 100 h 131"/>
              <a:gd name="T84" fmla="*/ 38 w 114"/>
              <a:gd name="T85" fmla="*/ 87 h 131"/>
              <a:gd name="T86" fmla="*/ 41 w 114"/>
              <a:gd name="T87" fmla="*/ 86 h 131"/>
              <a:gd name="T88" fmla="*/ 42 w 114"/>
              <a:gd name="T89" fmla="*/ 90 h 131"/>
              <a:gd name="T90" fmla="*/ 40 w 114"/>
              <a:gd name="T91" fmla="*/ 120 h 131"/>
              <a:gd name="T92" fmla="*/ 42 w 114"/>
              <a:gd name="T93" fmla="*/ 129 h 131"/>
              <a:gd name="T94" fmla="*/ 47 w 114"/>
              <a:gd name="T95" fmla="*/ 131 h 131"/>
              <a:gd name="T96" fmla="*/ 50 w 114"/>
              <a:gd name="T97" fmla="*/ 130 h 131"/>
              <a:gd name="T98" fmla="*/ 56 w 114"/>
              <a:gd name="T99" fmla="*/ 12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4" h="131">
                <a:moveTo>
                  <a:pt x="56" y="121"/>
                </a:moveTo>
                <a:cubicBezTo>
                  <a:pt x="59" y="107"/>
                  <a:pt x="62" y="94"/>
                  <a:pt x="65" y="81"/>
                </a:cubicBezTo>
                <a:cubicBezTo>
                  <a:pt x="66" y="76"/>
                  <a:pt x="69" y="70"/>
                  <a:pt x="74" y="65"/>
                </a:cubicBezTo>
                <a:cubicBezTo>
                  <a:pt x="75" y="64"/>
                  <a:pt x="76" y="63"/>
                  <a:pt x="77" y="63"/>
                </a:cubicBezTo>
                <a:cubicBezTo>
                  <a:pt x="79" y="62"/>
                  <a:pt x="82" y="61"/>
                  <a:pt x="86" y="60"/>
                </a:cubicBezTo>
                <a:cubicBezTo>
                  <a:pt x="94" y="57"/>
                  <a:pt x="103" y="55"/>
                  <a:pt x="103" y="55"/>
                </a:cubicBezTo>
                <a:cubicBezTo>
                  <a:pt x="107" y="54"/>
                  <a:pt x="110" y="53"/>
                  <a:pt x="112" y="50"/>
                </a:cubicBezTo>
                <a:cubicBezTo>
                  <a:pt x="113" y="50"/>
                  <a:pt x="114" y="48"/>
                  <a:pt x="114" y="47"/>
                </a:cubicBezTo>
                <a:cubicBezTo>
                  <a:pt x="114" y="46"/>
                  <a:pt x="114" y="42"/>
                  <a:pt x="111" y="40"/>
                </a:cubicBezTo>
                <a:cubicBezTo>
                  <a:pt x="108" y="37"/>
                  <a:pt x="105" y="38"/>
                  <a:pt x="104" y="38"/>
                </a:cubicBezTo>
                <a:cubicBezTo>
                  <a:pt x="101" y="39"/>
                  <a:pt x="98" y="40"/>
                  <a:pt x="95" y="40"/>
                </a:cubicBezTo>
                <a:cubicBezTo>
                  <a:pt x="93" y="41"/>
                  <a:pt x="90" y="42"/>
                  <a:pt x="87" y="42"/>
                </a:cubicBez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1" y="44"/>
                  <a:pt x="79" y="45"/>
                </a:cubicBezTo>
                <a:cubicBezTo>
                  <a:pt x="77" y="45"/>
                  <a:pt x="74" y="46"/>
                  <a:pt x="74" y="46"/>
                </a:cubicBezTo>
                <a:cubicBezTo>
                  <a:pt x="74" y="45"/>
                  <a:pt x="76" y="45"/>
                  <a:pt x="80" y="43"/>
                </a:cubicBezTo>
                <a:cubicBezTo>
                  <a:pt x="84" y="41"/>
                  <a:pt x="85" y="41"/>
                  <a:pt x="87" y="39"/>
                </a:cubicBezTo>
                <a:cubicBezTo>
                  <a:pt x="87" y="38"/>
                  <a:pt x="88" y="38"/>
                  <a:pt x="88" y="38"/>
                </a:cubicBezTo>
                <a:cubicBezTo>
                  <a:pt x="88" y="38"/>
                  <a:pt x="89" y="36"/>
                  <a:pt x="91" y="33"/>
                </a:cubicBezTo>
                <a:cubicBezTo>
                  <a:pt x="91" y="32"/>
                  <a:pt x="95" y="22"/>
                  <a:pt x="89" y="13"/>
                </a:cubicBezTo>
                <a:cubicBezTo>
                  <a:pt x="85" y="6"/>
                  <a:pt x="77" y="3"/>
                  <a:pt x="73" y="2"/>
                </a:cubicBezTo>
                <a:cubicBezTo>
                  <a:pt x="66" y="2"/>
                  <a:pt x="61" y="4"/>
                  <a:pt x="60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7" y="8"/>
                  <a:pt x="55" y="10"/>
                </a:cubicBezTo>
                <a:cubicBezTo>
                  <a:pt x="53" y="12"/>
                  <a:pt x="52" y="15"/>
                  <a:pt x="52" y="16"/>
                </a:cubicBezTo>
                <a:cubicBezTo>
                  <a:pt x="50" y="23"/>
                  <a:pt x="53" y="32"/>
                  <a:pt x="54" y="34"/>
                </a:cubicBezTo>
                <a:cubicBezTo>
                  <a:pt x="53" y="32"/>
                  <a:pt x="52" y="29"/>
                  <a:pt x="52" y="26"/>
                </a:cubicBezTo>
                <a:cubicBezTo>
                  <a:pt x="52" y="26"/>
                  <a:pt x="51" y="25"/>
                  <a:pt x="51" y="2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4"/>
                  <a:pt x="50" y="19"/>
                  <a:pt x="46" y="7"/>
                </a:cubicBezTo>
                <a:cubicBezTo>
                  <a:pt x="46" y="7"/>
                  <a:pt x="44" y="2"/>
                  <a:pt x="40" y="1"/>
                </a:cubicBezTo>
                <a:cubicBezTo>
                  <a:pt x="39" y="1"/>
                  <a:pt x="37" y="0"/>
                  <a:pt x="35" y="1"/>
                </a:cubicBezTo>
                <a:cubicBezTo>
                  <a:pt x="33" y="2"/>
                  <a:pt x="32" y="4"/>
                  <a:pt x="31" y="5"/>
                </a:cubicBezTo>
                <a:cubicBezTo>
                  <a:pt x="29" y="8"/>
                  <a:pt x="29" y="11"/>
                  <a:pt x="29" y="13"/>
                </a:cubicBezTo>
                <a:cubicBezTo>
                  <a:pt x="33" y="22"/>
                  <a:pt x="36" y="32"/>
                  <a:pt x="39" y="41"/>
                </a:cubicBezTo>
                <a:cubicBezTo>
                  <a:pt x="39" y="42"/>
                  <a:pt x="39" y="43"/>
                  <a:pt x="39" y="45"/>
                </a:cubicBezTo>
                <a:cubicBezTo>
                  <a:pt x="38" y="53"/>
                  <a:pt x="34" y="59"/>
                  <a:pt x="32" y="61"/>
                </a:cubicBezTo>
                <a:cubicBezTo>
                  <a:pt x="22" y="72"/>
                  <a:pt x="12" y="83"/>
                  <a:pt x="3" y="94"/>
                </a:cubicBezTo>
                <a:cubicBezTo>
                  <a:pt x="2" y="95"/>
                  <a:pt x="0" y="98"/>
                  <a:pt x="1" y="101"/>
                </a:cubicBezTo>
                <a:cubicBezTo>
                  <a:pt x="1" y="103"/>
                  <a:pt x="2" y="104"/>
                  <a:pt x="2" y="104"/>
                </a:cubicBezTo>
                <a:cubicBezTo>
                  <a:pt x="2" y="104"/>
                  <a:pt x="4" y="106"/>
                  <a:pt x="6" y="107"/>
                </a:cubicBezTo>
                <a:cubicBezTo>
                  <a:pt x="7" y="107"/>
                  <a:pt x="10" y="108"/>
                  <a:pt x="21" y="100"/>
                </a:cubicBezTo>
                <a:cubicBezTo>
                  <a:pt x="26" y="96"/>
                  <a:pt x="32" y="91"/>
                  <a:pt x="38" y="87"/>
                </a:cubicBezTo>
                <a:cubicBezTo>
                  <a:pt x="38" y="86"/>
                  <a:pt x="40" y="85"/>
                  <a:pt x="41" y="86"/>
                </a:cubicBezTo>
                <a:cubicBezTo>
                  <a:pt x="42" y="86"/>
                  <a:pt x="42" y="89"/>
                  <a:pt x="42" y="90"/>
                </a:cubicBezTo>
                <a:cubicBezTo>
                  <a:pt x="42" y="99"/>
                  <a:pt x="40" y="110"/>
                  <a:pt x="40" y="120"/>
                </a:cubicBezTo>
                <a:cubicBezTo>
                  <a:pt x="39" y="123"/>
                  <a:pt x="40" y="127"/>
                  <a:pt x="42" y="129"/>
                </a:cubicBezTo>
                <a:cubicBezTo>
                  <a:pt x="42" y="129"/>
                  <a:pt x="44" y="131"/>
                  <a:pt x="47" y="131"/>
                </a:cubicBezTo>
                <a:cubicBezTo>
                  <a:pt x="48" y="131"/>
                  <a:pt x="50" y="130"/>
                  <a:pt x="50" y="130"/>
                </a:cubicBezTo>
                <a:cubicBezTo>
                  <a:pt x="55" y="128"/>
                  <a:pt x="56" y="121"/>
                  <a:pt x="56" y="121"/>
                </a:cubicBezTo>
                <a:close/>
              </a:path>
            </a:pathLst>
          </a:custGeom>
          <a:solidFill>
            <a:srgbClr val="5FA7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Freeform 25"/>
          <p:cNvSpPr/>
          <p:nvPr>
            <p:custDataLst>
              <p:tags r:id="rId49"/>
            </p:custDataLst>
          </p:nvPr>
        </p:nvSpPr>
        <p:spPr bwMode="auto">
          <a:xfrm>
            <a:off x="1105464" y="4323146"/>
            <a:ext cx="235067" cy="269781"/>
          </a:xfrm>
          <a:custGeom>
            <a:avLst/>
            <a:gdLst>
              <a:gd name="T0" fmla="*/ 56 w 114"/>
              <a:gd name="T1" fmla="*/ 121 h 131"/>
              <a:gd name="T2" fmla="*/ 65 w 114"/>
              <a:gd name="T3" fmla="*/ 81 h 131"/>
              <a:gd name="T4" fmla="*/ 74 w 114"/>
              <a:gd name="T5" fmla="*/ 65 h 131"/>
              <a:gd name="T6" fmla="*/ 77 w 114"/>
              <a:gd name="T7" fmla="*/ 63 h 131"/>
              <a:gd name="T8" fmla="*/ 86 w 114"/>
              <a:gd name="T9" fmla="*/ 60 h 131"/>
              <a:gd name="T10" fmla="*/ 103 w 114"/>
              <a:gd name="T11" fmla="*/ 55 h 131"/>
              <a:gd name="T12" fmla="*/ 112 w 114"/>
              <a:gd name="T13" fmla="*/ 50 h 131"/>
              <a:gd name="T14" fmla="*/ 114 w 114"/>
              <a:gd name="T15" fmla="*/ 47 h 131"/>
              <a:gd name="T16" fmla="*/ 111 w 114"/>
              <a:gd name="T17" fmla="*/ 40 h 131"/>
              <a:gd name="T18" fmla="*/ 104 w 114"/>
              <a:gd name="T19" fmla="*/ 38 h 131"/>
              <a:gd name="T20" fmla="*/ 95 w 114"/>
              <a:gd name="T21" fmla="*/ 40 h 131"/>
              <a:gd name="T22" fmla="*/ 87 w 114"/>
              <a:gd name="T23" fmla="*/ 42 h 131"/>
              <a:gd name="T24" fmla="*/ 84 w 114"/>
              <a:gd name="T25" fmla="*/ 43 h 131"/>
              <a:gd name="T26" fmla="*/ 79 w 114"/>
              <a:gd name="T27" fmla="*/ 45 h 131"/>
              <a:gd name="T28" fmla="*/ 74 w 114"/>
              <a:gd name="T29" fmla="*/ 46 h 131"/>
              <a:gd name="T30" fmla="*/ 80 w 114"/>
              <a:gd name="T31" fmla="*/ 43 h 131"/>
              <a:gd name="T32" fmla="*/ 87 w 114"/>
              <a:gd name="T33" fmla="*/ 39 h 131"/>
              <a:gd name="T34" fmla="*/ 88 w 114"/>
              <a:gd name="T35" fmla="*/ 38 h 131"/>
              <a:gd name="T36" fmla="*/ 91 w 114"/>
              <a:gd name="T37" fmla="*/ 33 h 131"/>
              <a:gd name="T38" fmla="*/ 89 w 114"/>
              <a:gd name="T39" fmla="*/ 13 h 131"/>
              <a:gd name="T40" fmla="*/ 73 w 114"/>
              <a:gd name="T41" fmla="*/ 2 h 131"/>
              <a:gd name="T42" fmla="*/ 60 w 114"/>
              <a:gd name="T43" fmla="*/ 6 h 131"/>
              <a:gd name="T44" fmla="*/ 60 w 114"/>
              <a:gd name="T45" fmla="*/ 6 h 131"/>
              <a:gd name="T46" fmla="*/ 55 w 114"/>
              <a:gd name="T47" fmla="*/ 10 h 131"/>
              <a:gd name="T48" fmla="*/ 52 w 114"/>
              <a:gd name="T49" fmla="*/ 16 h 131"/>
              <a:gd name="T50" fmla="*/ 54 w 114"/>
              <a:gd name="T51" fmla="*/ 34 h 131"/>
              <a:gd name="T52" fmla="*/ 52 w 114"/>
              <a:gd name="T53" fmla="*/ 26 h 131"/>
              <a:gd name="T54" fmla="*/ 51 w 114"/>
              <a:gd name="T55" fmla="*/ 25 h 131"/>
              <a:gd name="T56" fmla="*/ 51 w 114"/>
              <a:gd name="T57" fmla="*/ 25 h 131"/>
              <a:gd name="T58" fmla="*/ 46 w 114"/>
              <a:gd name="T59" fmla="*/ 7 h 131"/>
              <a:gd name="T60" fmla="*/ 40 w 114"/>
              <a:gd name="T61" fmla="*/ 1 h 131"/>
              <a:gd name="T62" fmla="*/ 35 w 114"/>
              <a:gd name="T63" fmla="*/ 1 h 131"/>
              <a:gd name="T64" fmla="*/ 31 w 114"/>
              <a:gd name="T65" fmla="*/ 5 h 131"/>
              <a:gd name="T66" fmla="*/ 29 w 114"/>
              <a:gd name="T67" fmla="*/ 13 h 131"/>
              <a:gd name="T68" fmla="*/ 39 w 114"/>
              <a:gd name="T69" fmla="*/ 41 h 131"/>
              <a:gd name="T70" fmla="*/ 39 w 114"/>
              <a:gd name="T71" fmla="*/ 45 h 131"/>
              <a:gd name="T72" fmla="*/ 32 w 114"/>
              <a:gd name="T73" fmla="*/ 61 h 131"/>
              <a:gd name="T74" fmla="*/ 3 w 114"/>
              <a:gd name="T75" fmla="*/ 94 h 131"/>
              <a:gd name="T76" fmla="*/ 1 w 114"/>
              <a:gd name="T77" fmla="*/ 101 h 131"/>
              <a:gd name="T78" fmla="*/ 2 w 114"/>
              <a:gd name="T79" fmla="*/ 104 h 131"/>
              <a:gd name="T80" fmla="*/ 6 w 114"/>
              <a:gd name="T81" fmla="*/ 107 h 131"/>
              <a:gd name="T82" fmla="*/ 21 w 114"/>
              <a:gd name="T83" fmla="*/ 100 h 131"/>
              <a:gd name="T84" fmla="*/ 38 w 114"/>
              <a:gd name="T85" fmla="*/ 87 h 131"/>
              <a:gd name="T86" fmla="*/ 41 w 114"/>
              <a:gd name="T87" fmla="*/ 86 h 131"/>
              <a:gd name="T88" fmla="*/ 42 w 114"/>
              <a:gd name="T89" fmla="*/ 90 h 131"/>
              <a:gd name="T90" fmla="*/ 40 w 114"/>
              <a:gd name="T91" fmla="*/ 120 h 131"/>
              <a:gd name="T92" fmla="*/ 42 w 114"/>
              <a:gd name="T93" fmla="*/ 129 h 131"/>
              <a:gd name="T94" fmla="*/ 47 w 114"/>
              <a:gd name="T95" fmla="*/ 131 h 131"/>
              <a:gd name="T96" fmla="*/ 50 w 114"/>
              <a:gd name="T97" fmla="*/ 130 h 131"/>
              <a:gd name="T98" fmla="*/ 56 w 114"/>
              <a:gd name="T99" fmla="*/ 12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4" h="131">
                <a:moveTo>
                  <a:pt x="56" y="121"/>
                </a:moveTo>
                <a:cubicBezTo>
                  <a:pt x="59" y="107"/>
                  <a:pt x="62" y="94"/>
                  <a:pt x="65" y="81"/>
                </a:cubicBezTo>
                <a:cubicBezTo>
                  <a:pt x="66" y="76"/>
                  <a:pt x="69" y="70"/>
                  <a:pt x="74" y="65"/>
                </a:cubicBezTo>
                <a:cubicBezTo>
                  <a:pt x="75" y="64"/>
                  <a:pt x="76" y="63"/>
                  <a:pt x="77" y="63"/>
                </a:cubicBezTo>
                <a:cubicBezTo>
                  <a:pt x="79" y="62"/>
                  <a:pt x="82" y="61"/>
                  <a:pt x="86" y="60"/>
                </a:cubicBezTo>
                <a:cubicBezTo>
                  <a:pt x="94" y="57"/>
                  <a:pt x="103" y="55"/>
                  <a:pt x="103" y="55"/>
                </a:cubicBezTo>
                <a:cubicBezTo>
                  <a:pt x="107" y="54"/>
                  <a:pt x="110" y="53"/>
                  <a:pt x="112" y="50"/>
                </a:cubicBezTo>
                <a:cubicBezTo>
                  <a:pt x="113" y="50"/>
                  <a:pt x="114" y="48"/>
                  <a:pt x="114" y="47"/>
                </a:cubicBezTo>
                <a:cubicBezTo>
                  <a:pt x="114" y="46"/>
                  <a:pt x="114" y="42"/>
                  <a:pt x="111" y="40"/>
                </a:cubicBezTo>
                <a:cubicBezTo>
                  <a:pt x="108" y="37"/>
                  <a:pt x="105" y="38"/>
                  <a:pt x="104" y="38"/>
                </a:cubicBezTo>
                <a:cubicBezTo>
                  <a:pt x="101" y="39"/>
                  <a:pt x="98" y="40"/>
                  <a:pt x="95" y="40"/>
                </a:cubicBezTo>
                <a:cubicBezTo>
                  <a:pt x="93" y="41"/>
                  <a:pt x="90" y="42"/>
                  <a:pt x="87" y="42"/>
                </a:cubicBezTo>
                <a:cubicBezTo>
                  <a:pt x="86" y="43"/>
                  <a:pt x="85" y="43"/>
                  <a:pt x="84" y="43"/>
                </a:cubicBezTo>
                <a:cubicBezTo>
                  <a:pt x="82" y="44"/>
                  <a:pt x="81" y="44"/>
                  <a:pt x="79" y="45"/>
                </a:cubicBezTo>
                <a:cubicBezTo>
                  <a:pt x="77" y="45"/>
                  <a:pt x="74" y="46"/>
                  <a:pt x="74" y="46"/>
                </a:cubicBezTo>
                <a:cubicBezTo>
                  <a:pt x="74" y="45"/>
                  <a:pt x="76" y="45"/>
                  <a:pt x="80" y="43"/>
                </a:cubicBezTo>
                <a:cubicBezTo>
                  <a:pt x="84" y="41"/>
                  <a:pt x="85" y="41"/>
                  <a:pt x="87" y="39"/>
                </a:cubicBezTo>
                <a:cubicBezTo>
                  <a:pt x="87" y="38"/>
                  <a:pt x="88" y="38"/>
                  <a:pt x="88" y="38"/>
                </a:cubicBezTo>
                <a:cubicBezTo>
                  <a:pt x="88" y="38"/>
                  <a:pt x="89" y="36"/>
                  <a:pt x="91" y="33"/>
                </a:cubicBezTo>
                <a:cubicBezTo>
                  <a:pt x="91" y="32"/>
                  <a:pt x="95" y="22"/>
                  <a:pt x="89" y="13"/>
                </a:cubicBezTo>
                <a:cubicBezTo>
                  <a:pt x="85" y="6"/>
                  <a:pt x="77" y="3"/>
                  <a:pt x="73" y="2"/>
                </a:cubicBezTo>
                <a:cubicBezTo>
                  <a:pt x="66" y="2"/>
                  <a:pt x="61" y="4"/>
                  <a:pt x="60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6"/>
                  <a:pt x="57" y="8"/>
                  <a:pt x="55" y="10"/>
                </a:cubicBezTo>
                <a:cubicBezTo>
                  <a:pt x="53" y="12"/>
                  <a:pt x="52" y="15"/>
                  <a:pt x="52" y="16"/>
                </a:cubicBezTo>
                <a:cubicBezTo>
                  <a:pt x="50" y="23"/>
                  <a:pt x="53" y="32"/>
                  <a:pt x="54" y="34"/>
                </a:cubicBezTo>
                <a:cubicBezTo>
                  <a:pt x="53" y="32"/>
                  <a:pt x="52" y="29"/>
                  <a:pt x="52" y="26"/>
                </a:cubicBezTo>
                <a:cubicBezTo>
                  <a:pt x="52" y="26"/>
                  <a:pt x="51" y="25"/>
                  <a:pt x="51" y="25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4"/>
                  <a:pt x="50" y="19"/>
                  <a:pt x="46" y="7"/>
                </a:cubicBezTo>
                <a:cubicBezTo>
                  <a:pt x="46" y="7"/>
                  <a:pt x="44" y="2"/>
                  <a:pt x="40" y="1"/>
                </a:cubicBezTo>
                <a:cubicBezTo>
                  <a:pt x="39" y="1"/>
                  <a:pt x="37" y="0"/>
                  <a:pt x="35" y="1"/>
                </a:cubicBezTo>
                <a:cubicBezTo>
                  <a:pt x="33" y="2"/>
                  <a:pt x="32" y="4"/>
                  <a:pt x="31" y="5"/>
                </a:cubicBezTo>
                <a:cubicBezTo>
                  <a:pt x="29" y="8"/>
                  <a:pt x="29" y="11"/>
                  <a:pt x="29" y="13"/>
                </a:cubicBezTo>
                <a:cubicBezTo>
                  <a:pt x="33" y="22"/>
                  <a:pt x="36" y="32"/>
                  <a:pt x="39" y="41"/>
                </a:cubicBezTo>
                <a:cubicBezTo>
                  <a:pt x="39" y="42"/>
                  <a:pt x="39" y="43"/>
                  <a:pt x="39" y="45"/>
                </a:cubicBezTo>
                <a:cubicBezTo>
                  <a:pt x="38" y="53"/>
                  <a:pt x="34" y="59"/>
                  <a:pt x="32" y="61"/>
                </a:cubicBezTo>
                <a:cubicBezTo>
                  <a:pt x="22" y="72"/>
                  <a:pt x="12" y="83"/>
                  <a:pt x="3" y="94"/>
                </a:cubicBezTo>
                <a:cubicBezTo>
                  <a:pt x="2" y="95"/>
                  <a:pt x="0" y="98"/>
                  <a:pt x="1" y="101"/>
                </a:cubicBezTo>
                <a:cubicBezTo>
                  <a:pt x="1" y="103"/>
                  <a:pt x="2" y="104"/>
                  <a:pt x="2" y="104"/>
                </a:cubicBezTo>
                <a:cubicBezTo>
                  <a:pt x="2" y="104"/>
                  <a:pt x="4" y="106"/>
                  <a:pt x="6" y="107"/>
                </a:cubicBezTo>
                <a:cubicBezTo>
                  <a:pt x="7" y="107"/>
                  <a:pt x="10" y="108"/>
                  <a:pt x="21" y="100"/>
                </a:cubicBezTo>
                <a:cubicBezTo>
                  <a:pt x="26" y="96"/>
                  <a:pt x="32" y="91"/>
                  <a:pt x="38" y="87"/>
                </a:cubicBezTo>
                <a:cubicBezTo>
                  <a:pt x="38" y="86"/>
                  <a:pt x="40" y="85"/>
                  <a:pt x="41" y="86"/>
                </a:cubicBezTo>
                <a:cubicBezTo>
                  <a:pt x="42" y="86"/>
                  <a:pt x="42" y="89"/>
                  <a:pt x="42" y="90"/>
                </a:cubicBezTo>
                <a:cubicBezTo>
                  <a:pt x="42" y="99"/>
                  <a:pt x="40" y="110"/>
                  <a:pt x="40" y="120"/>
                </a:cubicBezTo>
                <a:cubicBezTo>
                  <a:pt x="39" y="123"/>
                  <a:pt x="40" y="127"/>
                  <a:pt x="42" y="129"/>
                </a:cubicBezTo>
                <a:cubicBezTo>
                  <a:pt x="42" y="129"/>
                  <a:pt x="44" y="131"/>
                  <a:pt x="47" y="131"/>
                </a:cubicBezTo>
                <a:cubicBezTo>
                  <a:pt x="48" y="131"/>
                  <a:pt x="50" y="130"/>
                  <a:pt x="50" y="130"/>
                </a:cubicBezTo>
                <a:cubicBezTo>
                  <a:pt x="55" y="128"/>
                  <a:pt x="56" y="121"/>
                  <a:pt x="56" y="121"/>
                </a:cubicBezTo>
                <a:close/>
              </a:path>
            </a:pathLst>
          </a:cu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Freeform 26"/>
          <p:cNvSpPr/>
          <p:nvPr>
            <p:custDataLst>
              <p:tags r:id="rId50"/>
            </p:custDataLst>
          </p:nvPr>
        </p:nvSpPr>
        <p:spPr bwMode="auto">
          <a:xfrm>
            <a:off x="456798" y="4436216"/>
            <a:ext cx="240026" cy="342186"/>
          </a:xfrm>
          <a:custGeom>
            <a:avLst/>
            <a:gdLst>
              <a:gd name="T0" fmla="*/ 112 w 116"/>
              <a:gd name="T1" fmla="*/ 128 h 166"/>
              <a:gd name="T2" fmla="*/ 99 w 116"/>
              <a:gd name="T3" fmla="*/ 107 h 166"/>
              <a:gd name="T4" fmla="*/ 107 w 116"/>
              <a:gd name="T5" fmla="*/ 103 h 166"/>
              <a:gd name="T6" fmla="*/ 89 w 116"/>
              <a:gd name="T7" fmla="*/ 79 h 166"/>
              <a:gd name="T8" fmla="*/ 79 w 116"/>
              <a:gd name="T9" fmla="*/ 66 h 166"/>
              <a:gd name="T10" fmla="*/ 83 w 116"/>
              <a:gd name="T11" fmla="*/ 58 h 166"/>
              <a:gd name="T12" fmla="*/ 88 w 116"/>
              <a:gd name="T13" fmla="*/ 47 h 166"/>
              <a:gd name="T14" fmla="*/ 99 w 116"/>
              <a:gd name="T15" fmla="*/ 25 h 166"/>
              <a:gd name="T16" fmla="*/ 102 w 116"/>
              <a:gd name="T17" fmla="*/ 13 h 166"/>
              <a:gd name="T18" fmla="*/ 100 w 116"/>
              <a:gd name="T19" fmla="*/ 8 h 166"/>
              <a:gd name="T20" fmla="*/ 93 w 116"/>
              <a:gd name="T21" fmla="*/ 5 h 166"/>
              <a:gd name="T22" fmla="*/ 86 w 116"/>
              <a:gd name="T23" fmla="*/ 10 h 166"/>
              <a:gd name="T24" fmla="*/ 81 w 116"/>
              <a:gd name="T25" fmla="*/ 21 h 166"/>
              <a:gd name="T26" fmla="*/ 76 w 116"/>
              <a:gd name="T27" fmla="*/ 30 h 166"/>
              <a:gd name="T28" fmla="*/ 74 w 116"/>
              <a:gd name="T29" fmla="*/ 34 h 166"/>
              <a:gd name="T30" fmla="*/ 71 w 116"/>
              <a:gd name="T31" fmla="*/ 39 h 166"/>
              <a:gd name="T32" fmla="*/ 67 w 116"/>
              <a:gd name="T33" fmla="*/ 46 h 166"/>
              <a:gd name="T34" fmla="*/ 70 w 116"/>
              <a:gd name="T35" fmla="*/ 37 h 166"/>
              <a:gd name="T36" fmla="*/ 73 w 116"/>
              <a:gd name="T37" fmla="*/ 27 h 166"/>
              <a:gd name="T38" fmla="*/ 72 w 116"/>
              <a:gd name="T39" fmla="*/ 25 h 166"/>
              <a:gd name="T40" fmla="*/ 71 w 116"/>
              <a:gd name="T41" fmla="*/ 19 h 166"/>
              <a:gd name="T42" fmla="*/ 54 w 116"/>
              <a:gd name="T43" fmla="*/ 2 h 166"/>
              <a:gd name="T44" fmla="*/ 32 w 116"/>
              <a:gd name="T45" fmla="*/ 9 h 166"/>
              <a:gd name="T46" fmla="*/ 25 w 116"/>
              <a:gd name="T47" fmla="*/ 25 h 166"/>
              <a:gd name="T48" fmla="*/ 25 w 116"/>
              <a:gd name="T49" fmla="*/ 25 h 166"/>
              <a:gd name="T50" fmla="*/ 24 w 116"/>
              <a:gd name="T51" fmla="*/ 32 h 166"/>
              <a:gd name="T52" fmla="*/ 26 w 116"/>
              <a:gd name="T53" fmla="*/ 40 h 166"/>
              <a:gd name="T54" fmla="*/ 42 w 116"/>
              <a:gd name="T55" fmla="*/ 54 h 166"/>
              <a:gd name="T56" fmla="*/ 34 w 116"/>
              <a:gd name="T57" fmla="*/ 50 h 166"/>
              <a:gd name="T58" fmla="*/ 33 w 116"/>
              <a:gd name="T59" fmla="*/ 49 h 166"/>
              <a:gd name="T60" fmla="*/ 33 w 116"/>
              <a:gd name="T61" fmla="*/ 49 h 166"/>
              <a:gd name="T62" fmla="*/ 14 w 116"/>
              <a:gd name="T63" fmla="*/ 39 h 166"/>
              <a:gd name="T64" fmla="*/ 5 w 116"/>
              <a:gd name="T65" fmla="*/ 39 h 166"/>
              <a:gd name="T66" fmla="*/ 1 w 116"/>
              <a:gd name="T67" fmla="*/ 44 h 166"/>
              <a:gd name="T68" fmla="*/ 0 w 116"/>
              <a:gd name="T69" fmla="*/ 51 h 166"/>
              <a:gd name="T70" fmla="*/ 5 w 116"/>
              <a:gd name="T71" fmla="*/ 59 h 166"/>
              <a:gd name="T72" fmla="*/ 36 w 116"/>
              <a:gd name="T73" fmla="*/ 75 h 166"/>
              <a:gd name="T74" fmla="*/ 38 w 116"/>
              <a:gd name="T75" fmla="*/ 76 h 166"/>
              <a:gd name="T76" fmla="*/ 41 w 116"/>
              <a:gd name="T77" fmla="*/ 78 h 166"/>
              <a:gd name="T78" fmla="*/ 42 w 116"/>
              <a:gd name="T79" fmla="*/ 102 h 166"/>
              <a:gd name="T80" fmla="*/ 39 w 116"/>
              <a:gd name="T81" fmla="*/ 132 h 166"/>
              <a:gd name="T82" fmla="*/ 52 w 116"/>
              <a:gd name="T83" fmla="*/ 128 h 166"/>
              <a:gd name="T84" fmla="*/ 48 w 116"/>
              <a:gd name="T85" fmla="*/ 156 h 166"/>
              <a:gd name="T86" fmla="*/ 52 w 116"/>
              <a:gd name="T87" fmla="*/ 164 h 166"/>
              <a:gd name="T88" fmla="*/ 55 w 116"/>
              <a:gd name="T89" fmla="*/ 166 h 166"/>
              <a:gd name="T90" fmla="*/ 61 w 116"/>
              <a:gd name="T91" fmla="*/ 164 h 166"/>
              <a:gd name="T92" fmla="*/ 67 w 116"/>
              <a:gd name="T93" fmla="*/ 144 h 166"/>
              <a:gd name="T94" fmla="*/ 70 w 116"/>
              <a:gd name="T95" fmla="*/ 120 h 166"/>
              <a:gd name="T96" fmla="*/ 74 w 116"/>
              <a:gd name="T97" fmla="*/ 119 h 166"/>
              <a:gd name="T98" fmla="*/ 79 w 116"/>
              <a:gd name="T99" fmla="*/ 117 h 166"/>
              <a:gd name="T100" fmla="*/ 98 w 116"/>
              <a:gd name="T101" fmla="*/ 144 h 166"/>
              <a:gd name="T102" fmla="*/ 107 w 116"/>
              <a:gd name="T103" fmla="*/ 149 h 166"/>
              <a:gd name="T104" fmla="*/ 112 w 116"/>
              <a:gd name="T105" fmla="*/ 146 h 166"/>
              <a:gd name="T106" fmla="*/ 115 w 116"/>
              <a:gd name="T107" fmla="*/ 142 h 166"/>
              <a:gd name="T108" fmla="*/ 112 w 116"/>
              <a:gd name="T109" fmla="*/ 12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6" h="166">
                <a:moveTo>
                  <a:pt x="112" y="128"/>
                </a:moveTo>
                <a:cubicBezTo>
                  <a:pt x="109" y="123"/>
                  <a:pt x="105" y="115"/>
                  <a:pt x="99" y="107"/>
                </a:cubicBezTo>
                <a:cubicBezTo>
                  <a:pt x="102" y="106"/>
                  <a:pt x="105" y="104"/>
                  <a:pt x="107" y="103"/>
                </a:cubicBezTo>
                <a:cubicBezTo>
                  <a:pt x="101" y="95"/>
                  <a:pt x="95" y="87"/>
                  <a:pt x="89" y="79"/>
                </a:cubicBezTo>
                <a:cubicBezTo>
                  <a:pt x="85" y="75"/>
                  <a:pt x="82" y="70"/>
                  <a:pt x="79" y="66"/>
                </a:cubicBezTo>
                <a:cubicBezTo>
                  <a:pt x="81" y="63"/>
                  <a:pt x="82" y="60"/>
                  <a:pt x="83" y="58"/>
                </a:cubicBezTo>
                <a:cubicBezTo>
                  <a:pt x="84" y="55"/>
                  <a:pt x="86" y="51"/>
                  <a:pt x="88" y="47"/>
                </a:cubicBezTo>
                <a:cubicBezTo>
                  <a:pt x="93" y="36"/>
                  <a:pt x="99" y="25"/>
                  <a:pt x="99" y="25"/>
                </a:cubicBezTo>
                <a:cubicBezTo>
                  <a:pt x="101" y="21"/>
                  <a:pt x="103" y="17"/>
                  <a:pt x="102" y="13"/>
                </a:cubicBezTo>
                <a:cubicBezTo>
                  <a:pt x="102" y="12"/>
                  <a:pt x="102" y="10"/>
                  <a:pt x="100" y="8"/>
                </a:cubicBezTo>
                <a:cubicBezTo>
                  <a:pt x="100" y="8"/>
                  <a:pt x="97" y="4"/>
                  <a:pt x="93" y="5"/>
                </a:cubicBezTo>
                <a:cubicBezTo>
                  <a:pt x="89" y="6"/>
                  <a:pt x="86" y="9"/>
                  <a:pt x="86" y="10"/>
                </a:cubicBezTo>
                <a:cubicBezTo>
                  <a:pt x="84" y="13"/>
                  <a:pt x="82" y="17"/>
                  <a:pt x="81" y="21"/>
                </a:cubicBezTo>
                <a:cubicBezTo>
                  <a:pt x="79" y="24"/>
                  <a:pt x="77" y="27"/>
                  <a:pt x="76" y="30"/>
                </a:cubicBezTo>
                <a:cubicBezTo>
                  <a:pt x="75" y="31"/>
                  <a:pt x="74" y="32"/>
                  <a:pt x="74" y="34"/>
                </a:cubicBezTo>
                <a:cubicBezTo>
                  <a:pt x="73" y="36"/>
                  <a:pt x="72" y="38"/>
                  <a:pt x="71" y="39"/>
                </a:cubicBezTo>
                <a:cubicBezTo>
                  <a:pt x="70" y="42"/>
                  <a:pt x="67" y="46"/>
                  <a:pt x="67" y="46"/>
                </a:cubicBezTo>
                <a:cubicBezTo>
                  <a:pt x="67" y="46"/>
                  <a:pt x="68" y="43"/>
                  <a:pt x="70" y="37"/>
                </a:cubicBezTo>
                <a:cubicBezTo>
                  <a:pt x="72" y="33"/>
                  <a:pt x="73" y="30"/>
                  <a:pt x="73" y="27"/>
                </a:cubicBezTo>
                <a:cubicBezTo>
                  <a:pt x="73" y="26"/>
                  <a:pt x="73" y="26"/>
                  <a:pt x="72" y="25"/>
                </a:cubicBezTo>
                <a:cubicBezTo>
                  <a:pt x="72" y="25"/>
                  <a:pt x="72" y="22"/>
                  <a:pt x="71" y="19"/>
                </a:cubicBezTo>
                <a:cubicBezTo>
                  <a:pt x="71" y="17"/>
                  <a:pt x="66" y="5"/>
                  <a:pt x="54" y="2"/>
                </a:cubicBezTo>
                <a:cubicBezTo>
                  <a:pt x="45" y="0"/>
                  <a:pt x="36" y="5"/>
                  <a:pt x="32" y="9"/>
                </a:cubicBezTo>
                <a:cubicBezTo>
                  <a:pt x="27" y="14"/>
                  <a:pt x="24" y="22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4" y="28"/>
                  <a:pt x="24" y="32"/>
                </a:cubicBezTo>
                <a:cubicBezTo>
                  <a:pt x="24" y="36"/>
                  <a:pt x="26" y="39"/>
                  <a:pt x="26" y="40"/>
                </a:cubicBezTo>
                <a:cubicBezTo>
                  <a:pt x="30" y="49"/>
                  <a:pt x="40" y="54"/>
                  <a:pt x="42" y="54"/>
                </a:cubicBezTo>
                <a:cubicBezTo>
                  <a:pt x="40" y="53"/>
                  <a:pt x="37" y="52"/>
                  <a:pt x="34" y="50"/>
                </a:cubicBezTo>
                <a:cubicBezTo>
                  <a:pt x="33" y="50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2" y="49"/>
                  <a:pt x="27" y="46"/>
                  <a:pt x="14" y="39"/>
                </a:cubicBezTo>
                <a:cubicBezTo>
                  <a:pt x="14" y="38"/>
                  <a:pt x="9" y="36"/>
                  <a:pt x="5" y="39"/>
                </a:cubicBezTo>
                <a:cubicBezTo>
                  <a:pt x="4" y="39"/>
                  <a:pt x="2" y="41"/>
                  <a:pt x="1" y="44"/>
                </a:cubicBezTo>
                <a:cubicBezTo>
                  <a:pt x="0" y="47"/>
                  <a:pt x="0" y="50"/>
                  <a:pt x="0" y="51"/>
                </a:cubicBezTo>
                <a:cubicBezTo>
                  <a:pt x="1" y="56"/>
                  <a:pt x="4" y="58"/>
                  <a:pt x="5" y="59"/>
                </a:cubicBezTo>
                <a:cubicBezTo>
                  <a:pt x="15" y="65"/>
                  <a:pt x="26" y="70"/>
                  <a:pt x="36" y="75"/>
                </a:cubicBezTo>
                <a:cubicBezTo>
                  <a:pt x="36" y="76"/>
                  <a:pt x="37" y="76"/>
                  <a:pt x="38" y="76"/>
                </a:cubicBezTo>
                <a:cubicBezTo>
                  <a:pt x="40" y="77"/>
                  <a:pt x="41" y="78"/>
                  <a:pt x="41" y="78"/>
                </a:cubicBezTo>
                <a:cubicBezTo>
                  <a:pt x="42" y="78"/>
                  <a:pt x="43" y="83"/>
                  <a:pt x="42" y="102"/>
                </a:cubicBezTo>
                <a:cubicBezTo>
                  <a:pt x="41" y="112"/>
                  <a:pt x="40" y="122"/>
                  <a:pt x="39" y="132"/>
                </a:cubicBezTo>
                <a:cubicBezTo>
                  <a:pt x="43" y="130"/>
                  <a:pt x="48" y="129"/>
                  <a:pt x="52" y="128"/>
                </a:cubicBezTo>
                <a:cubicBezTo>
                  <a:pt x="50" y="137"/>
                  <a:pt x="49" y="147"/>
                  <a:pt x="48" y="156"/>
                </a:cubicBezTo>
                <a:cubicBezTo>
                  <a:pt x="48" y="158"/>
                  <a:pt x="49" y="162"/>
                  <a:pt x="52" y="164"/>
                </a:cubicBezTo>
                <a:cubicBezTo>
                  <a:pt x="53" y="165"/>
                  <a:pt x="55" y="165"/>
                  <a:pt x="55" y="166"/>
                </a:cubicBezTo>
                <a:cubicBezTo>
                  <a:pt x="55" y="166"/>
                  <a:pt x="58" y="166"/>
                  <a:pt x="61" y="164"/>
                </a:cubicBezTo>
                <a:cubicBezTo>
                  <a:pt x="65" y="162"/>
                  <a:pt x="66" y="154"/>
                  <a:pt x="67" y="144"/>
                </a:cubicBezTo>
                <a:cubicBezTo>
                  <a:pt x="68" y="134"/>
                  <a:pt x="69" y="126"/>
                  <a:pt x="70" y="120"/>
                </a:cubicBezTo>
                <a:cubicBezTo>
                  <a:pt x="71" y="120"/>
                  <a:pt x="72" y="119"/>
                  <a:pt x="74" y="119"/>
                </a:cubicBezTo>
                <a:cubicBezTo>
                  <a:pt x="75" y="118"/>
                  <a:pt x="77" y="118"/>
                  <a:pt x="79" y="117"/>
                </a:cubicBezTo>
                <a:cubicBezTo>
                  <a:pt x="81" y="121"/>
                  <a:pt x="90" y="134"/>
                  <a:pt x="98" y="144"/>
                </a:cubicBezTo>
                <a:cubicBezTo>
                  <a:pt x="100" y="146"/>
                  <a:pt x="103" y="149"/>
                  <a:pt x="107" y="149"/>
                </a:cubicBezTo>
                <a:cubicBezTo>
                  <a:pt x="108" y="149"/>
                  <a:pt x="110" y="149"/>
                  <a:pt x="112" y="146"/>
                </a:cubicBezTo>
                <a:cubicBezTo>
                  <a:pt x="114" y="145"/>
                  <a:pt x="114" y="143"/>
                  <a:pt x="115" y="142"/>
                </a:cubicBezTo>
                <a:cubicBezTo>
                  <a:pt x="116" y="137"/>
                  <a:pt x="113" y="131"/>
                  <a:pt x="112" y="128"/>
                </a:cubicBezTo>
                <a:close/>
              </a:path>
            </a:pathLst>
          </a:custGeom>
          <a:solidFill>
            <a:srgbClr val="5FA7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Freeform 27"/>
          <p:cNvSpPr/>
          <p:nvPr>
            <p:custDataLst>
              <p:tags r:id="rId51"/>
            </p:custDataLst>
          </p:nvPr>
        </p:nvSpPr>
        <p:spPr bwMode="auto">
          <a:xfrm>
            <a:off x="456798" y="4436216"/>
            <a:ext cx="240026" cy="342186"/>
          </a:xfrm>
          <a:custGeom>
            <a:avLst/>
            <a:gdLst>
              <a:gd name="T0" fmla="*/ 112 w 116"/>
              <a:gd name="T1" fmla="*/ 128 h 166"/>
              <a:gd name="T2" fmla="*/ 99 w 116"/>
              <a:gd name="T3" fmla="*/ 107 h 166"/>
              <a:gd name="T4" fmla="*/ 107 w 116"/>
              <a:gd name="T5" fmla="*/ 103 h 166"/>
              <a:gd name="T6" fmla="*/ 89 w 116"/>
              <a:gd name="T7" fmla="*/ 79 h 166"/>
              <a:gd name="T8" fmla="*/ 79 w 116"/>
              <a:gd name="T9" fmla="*/ 66 h 166"/>
              <a:gd name="T10" fmla="*/ 83 w 116"/>
              <a:gd name="T11" fmla="*/ 58 h 166"/>
              <a:gd name="T12" fmla="*/ 88 w 116"/>
              <a:gd name="T13" fmla="*/ 47 h 166"/>
              <a:gd name="T14" fmla="*/ 99 w 116"/>
              <a:gd name="T15" fmla="*/ 25 h 166"/>
              <a:gd name="T16" fmla="*/ 102 w 116"/>
              <a:gd name="T17" fmla="*/ 13 h 166"/>
              <a:gd name="T18" fmla="*/ 100 w 116"/>
              <a:gd name="T19" fmla="*/ 8 h 166"/>
              <a:gd name="T20" fmla="*/ 93 w 116"/>
              <a:gd name="T21" fmla="*/ 5 h 166"/>
              <a:gd name="T22" fmla="*/ 86 w 116"/>
              <a:gd name="T23" fmla="*/ 10 h 166"/>
              <a:gd name="T24" fmla="*/ 81 w 116"/>
              <a:gd name="T25" fmla="*/ 21 h 166"/>
              <a:gd name="T26" fmla="*/ 76 w 116"/>
              <a:gd name="T27" fmla="*/ 30 h 166"/>
              <a:gd name="T28" fmla="*/ 74 w 116"/>
              <a:gd name="T29" fmla="*/ 34 h 166"/>
              <a:gd name="T30" fmla="*/ 71 w 116"/>
              <a:gd name="T31" fmla="*/ 39 h 166"/>
              <a:gd name="T32" fmla="*/ 67 w 116"/>
              <a:gd name="T33" fmla="*/ 46 h 166"/>
              <a:gd name="T34" fmla="*/ 70 w 116"/>
              <a:gd name="T35" fmla="*/ 37 h 166"/>
              <a:gd name="T36" fmla="*/ 73 w 116"/>
              <a:gd name="T37" fmla="*/ 27 h 166"/>
              <a:gd name="T38" fmla="*/ 72 w 116"/>
              <a:gd name="T39" fmla="*/ 25 h 166"/>
              <a:gd name="T40" fmla="*/ 71 w 116"/>
              <a:gd name="T41" fmla="*/ 19 h 166"/>
              <a:gd name="T42" fmla="*/ 54 w 116"/>
              <a:gd name="T43" fmla="*/ 2 h 166"/>
              <a:gd name="T44" fmla="*/ 32 w 116"/>
              <a:gd name="T45" fmla="*/ 9 h 166"/>
              <a:gd name="T46" fmla="*/ 25 w 116"/>
              <a:gd name="T47" fmla="*/ 25 h 166"/>
              <a:gd name="T48" fmla="*/ 25 w 116"/>
              <a:gd name="T49" fmla="*/ 25 h 166"/>
              <a:gd name="T50" fmla="*/ 24 w 116"/>
              <a:gd name="T51" fmla="*/ 32 h 166"/>
              <a:gd name="T52" fmla="*/ 26 w 116"/>
              <a:gd name="T53" fmla="*/ 40 h 166"/>
              <a:gd name="T54" fmla="*/ 42 w 116"/>
              <a:gd name="T55" fmla="*/ 54 h 166"/>
              <a:gd name="T56" fmla="*/ 34 w 116"/>
              <a:gd name="T57" fmla="*/ 50 h 166"/>
              <a:gd name="T58" fmla="*/ 33 w 116"/>
              <a:gd name="T59" fmla="*/ 49 h 166"/>
              <a:gd name="T60" fmla="*/ 33 w 116"/>
              <a:gd name="T61" fmla="*/ 49 h 166"/>
              <a:gd name="T62" fmla="*/ 14 w 116"/>
              <a:gd name="T63" fmla="*/ 39 h 166"/>
              <a:gd name="T64" fmla="*/ 5 w 116"/>
              <a:gd name="T65" fmla="*/ 39 h 166"/>
              <a:gd name="T66" fmla="*/ 1 w 116"/>
              <a:gd name="T67" fmla="*/ 44 h 166"/>
              <a:gd name="T68" fmla="*/ 0 w 116"/>
              <a:gd name="T69" fmla="*/ 51 h 166"/>
              <a:gd name="T70" fmla="*/ 5 w 116"/>
              <a:gd name="T71" fmla="*/ 59 h 166"/>
              <a:gd name="T72" fmla="*/ 36 w 116"/>
              <a:gd name="T73" fmla="*/ 75 h 166"/>
              <a:gd name="T74" fmla="*/ 38 w 116"/>
              <a:gd name="T75" fmla="*/ 76 h 166"/>
              <a:gd name="T76" fmla="*/ 41 w 116"/>
              <a:gd name="T77" fmla="*/ 78 h 166"/>
              <a:gd name="T78" fmla="*/ 42 w 116"/>
              <a:gd name="T79" fmla="*/ 102 h 166"/>
              <a:gd name="T80" fmla="*/ 39 w 116"/>
              <a:gd name="T81" fmla="*/ 132 h 166"/>
              <a:gd name="T82" fmla="*/ 52 w 116"/>
              <a:gd name="T83" fmla="*/ 128 h 166"/>
              <a:gd name="T84" fmla="*/ 48 w 116"/>
              <a:gd name="T85" fmla="*/ 156 h 166"/>
              <a:gd name="T86" fmla="*/ 52 w 116"/>
              <a:gd name="T87" fmla="*/ 164 h 166"/>
              <a:gd name="T88" fmla="*/ 55 w 116"/>
              <a:gd name="T89" fmla="*/ 166 h 166"/>
              <a:gd name="T90" fmla="*/ 61 w 116"/>
              <a:gd name="T91" fmla="*/ 164 h 166"/>
              <a:gd name="T92" fmla="*/ 67 w 116"/>
              <a:gd name="T93" fmla="*/ 144 h 166"/>
              <a:gd name="T94" fmla="*/ 70 w 116"/>
              <a:gd name="T95" fmla="*/ 120 h 166"/>
              <a:gd name="T96" fmla="*/ 74 w 116"/>
              <a:gd name="T97" fmla="*/ 119 h 166"/>
              <a:gd name="T98" fmla="*/ 79 w 116"/>
              <a:gd name="T99" fmla="*/ 117 h 166"/>
              <a:gd name="T100" fmla="*/ 98 w 116"/>
              <a:gd name="T101" fmla="*/ 144 h 166"/>
              <a:gd name="T102" fmla="*/ 107 w 116"/>
              <a:gd name="T103" fmla="*/ 149 h 166"/>
              <a:gd name="T104" fmla="*/ 112 w 116"/>
              <a:gd name="T105" fmla="*/ 146 h 166"/>
              <a:gd name="T106" fmla="*/ 115 w 116"/>
              <a:gd name="T107" fmla="*/ 142 h 166"/>
              <a:gd name="T108" fmla="*/ 112 w 116"/>
              <a:gd name="T109" fmla="*/ 12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6" h="166">
                <a:moveTo>
                  <a:pt x="112" y="128"/>
                </a:moveTo>
                <a:cubicBezTo>
                  <a:pt x="109" y="123"/>
                  <a:pt x="105" y="115"/>
                  <a:pt x="99" y="107"/>
                </a:cubicBezTo>
                <a:cubicBezTo>
                  <a:pt x="102" y="106"/>
                  <a:pt x="105" y="104"/>
                  <a:pt x="107" y="103"/>
                </a:cubicBezTo>
                <a:cubicBezTo>
                  <a:pt x="101" y="95"/>
                  <a:pt x="95" y="87"/>
                  <a:pt x="89" y="79"/>
                </a:cubicBezTo>
                <a:cubicBezTo>
                  <a:pt x="85" y="75"/>
                  <a:pt x="82" y="70"/>
                  <a:pt x="79" y="66"/>
                </a:cubicBezTo>
                <a:cubicBezTo>
                  <a:pt x="81" y="63"/>
                  <a:pt x="82" y="60"/>
                  <a:pt x="83" y="58"/>
                </a:cubicBezTo>
                <a:cubicBezTo>
                  <a:pt x="84" y="55"/>
                  <a:pt x="86" y="51"/>
                  <a:pt x="88" y="47"/>
                </a:cubicBezTo>
                <a:cubicBezTo>
                  <a:pt x="93" y="36"/>
                  <a:pt x="99" y="25"/>
                  <a:pt x="99" y="25"/>
                </a:cubicBezTo>
                <a:cubicBezTo>
                  <a:pt x="101" y="21"/>
                  <a:pt x="103" y="17"/>
                  <a:pt x="102" y="13"/>
                </a:cubicBezTo>
                <a:cubicBezTo>
                  <a:pt x="102" y="12"/>
                  <a:pt x="102" y="10"/>
                  <a:pt x="100" y="8"/>
                </a:cubicBezTo>
                <a:cubicBezTo>
                  <a:pt x="100" y="8"/>
                  <a:pt x="97" y="4"/>
                  <a:pt x="93" y="5"/>
                </a:cubicBezTo>
                <a:cubicBezTo>
                  <a:pt x="89" y="6"/>
                  <a:pt x="86" y="9"/>
                  <a:pt x="86" y="10"/>
                </a:cubicBezTo>
                <a:cubicBezTo>
                  <a:pt x="84" y="13"/>
                  <a:pt x="82" y="17"/>
                  <a:pt x="81" y="21"/>
                </a:cubicBezTo>
                <a:cubicBezTo>
                  <a:pt x="79" y="24"/>
                  <a:pt x="77" y="27"/>
                  <a:pt x="76" y="30"/>
                </a:cubicBezTo>
                <a:cubicBezTo>
                  <a:pt x="75" y="31"/>
                  <a:pt x="74" y="32"/>
                  <a:pt x="74" y="34"/>
                </a:cubicBezTo>
                <a:cubicBezTo>
                  <a:pt x="73" y="36"/>
                  <a:pt x="72" y="38"/>
                  <a:pt x="71" y="39"/>
                </a:cubicBezTo>
                <a:cubicBezTo>
                  <a:pt x="70" y="42"/>
                  <a:pt x="67" y="46"/>
                  <a:pt x="67" y="46"/>
                </a:cubicBezTo>
                <a:cubicBezTo>
                  <a:pt x="67" y="46"/>
                  <a:pt x="68" y="43"/>
                  <a:pt x="70" y="37"/>
                </a:cubicBezTo>
                <a:cubicBezTo>
                  <a:pt x="72" y="33"/>
                  <a:pt x="73" y="30"/>
                  <a:pt x="73" y="27"/>
                </a:cubicBezTo>
                <a:cubicBezTo>
                  <a:pt x="73" y="26"/>
                  <a:pt x="73" y="26"/>
                  <a:pt x="72" y="25"/>
                </a:cubicBezTo>
                <a:cubicBezTo>
                  <a:pt x="72" y="25"/>
                  <a:pt x="72" y="22"/>
                  <a:pt x="71" y="19"/>
                </a:cubicBezTo>
                <a:cubicBezTo>
                  <a:pt x="71" y="17"/>
                  <a:pt x="66" y="5"/>
                  <a:pt x="54" y="2"/>
                </a:cubicBezTo>
                <a:cubicBezTo>
                  <a:pt x="45" y="0"/>
                  <a:pt x="36" y="5"/>
                  <a:pt x="32" y="9"/>
                </a:cubicBezTo>
                <a:cubicBezTo>
                  <a:pt x="27" y="14"/>
                  <a:pt x="24" y="22"/>
                  <a:pt x="25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25"/>
                  <a:pt x="24" y="28"/>
                  <a:pt x="24" y="32"/>
                </a:cubicBezTo>
                <a:cubicBezTo>
                  <a:pt x="24" y="36"/>
                  <a:pt x="26" y="39"/>
                  <a:pt x="26" y="40"/>
                </a:cubicBezTo>
                <a:cubicBezTo>
                  <a:pt x="30" y="49"/>
                  <a:pt x="40" y="54"/>
                  <a:pt x="42" y="54"/>
                </a:cubicBezTo>
                <a:cubicBezTo>
                  <a:pt x="40" y="53"/>
                  <a:pt x="37" y="52"/>
                  <a:pt x="34" y="50"/>
                </a:cubicBezTo>
                <a:cubicBezTo>
                  <a:pt x="33" y="50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2" y="49"/>
                  <a:pt x="27" y="46"/>
                  <a:pt x="14" y="39"/>
                </a:cubicBezTo>
                <a:cubicBezTo>
                  <a:pt x="14" y="38"/>
                  <a:pt x="9" y="36"/>
                  <a:pt x="5" y="39"/>
                </a:cubicBezTo>
                <a:cubicBezTo>
                  <a:pt x="4" y="39"/>
                  <a:pt x="2" y="41"/>
                  <a:pt x="1" y="44"/>
                </a:cubicBezTo>
                <a:cubicBezTo>
                  <a:pt x="0" y="47"/>
                  <a:pt x="0" y="50"/>
                  <a:pt x="0" y="51"/>
                </a:cubicBezTo>
                <a:cubicBezTo>
                  <a:pt x="1" y="56"/>
                  <a:pt x="4" y="58"/>
                  <a:pt x="5" y="59"/>
                </a:cubicBezTo>
                <a:cubicBezTo>
                  <a:pt x="15" y="65"/>
                  <a:pt x="26" y="70"/>
                  <a:pt x="36" y="75"/>
                </a:cubicBezTo>
                <a:cubicBezTo>
                  <a:pt x="36" y="76"/>
                  <a:pt x="37" y="76"/>
                  <a:pt x="38" y="76"/>
                </a:cubicBezTo>
                <a:cubicBezTo>
                  <a:pt x="40" y="77"/>
                  <a:pt x="41" y="78"/>
                  <a:pt x="41" y="78"/>
                </a:cubicBezTo>
                <a:cubicBezTo>
                  <a:pt x="42" y="78"/>
                  <a:pt x="43" y="83"/>
                  <a:pt x="42" y="102"/>
                </a:cubicBezTo>
                <a:cubicBezTo>
                  <a:pt x="41" y="112"/>
                  <a:pt x="40" y="122"/>
                  <a:pt x="39" y="132"/>
                </a:cubicBezTo>
                <a:cubicBezTo>
                  <a:pt x="43" y="130"/>
                  <a:pt x="48" y="129"/>
                  <a:pt x="52" y="128"/>
                </a:cubicBezTo>
                <a:cubicBezTo>
                  <a:pt x="50" y="137"/>
                  <a:pt x="49" y="147"/>
                  <a:pt x="48" y="156"/>
                </a:cubicBezTo>
                <a:cubicBezTo>
                  <a:pt x="48" y="158"/>
                  <a:pt x="49" y="162"/>
                  <a:pt x="52" y="164"/>
                </a:cubicBezTo>
                <a:cubicBezTo>
                  <a:pt x="53" y="165"/>
                  <a:pt x="55" y="165"/>
                  <a:pt x="55" y="166"/>
                </a:cubicBezTo>
                <a:cubicBezTo>
                  <a:pt x="55" y="166"/>
                  <a:pt x="58" y="166"/>
                  <a:pt x="61" y="164"/>
                </a:cubicBezTo>
                <a:cubicBezTo>
                  <a:pt x="65" y="162"/>
                  <a:pt x="66" y="154"/>
                  <a:pt x="67" y="144"/>
                </a:cubicBezTo>
                <a:cubicBezTo>
                  <a:pt x="68" y="134"/>
                  <a:pt x="69" y="126"/>
                  <a:pt x="70" y="120"/>
                </a:cubicBezTo>
                <a:cubicBezTo>
                  <a:pt x="71" y="120"/>
                  <a:pt x="72" y="119"/>
                  <a:pt x="74" y="119"/>
                </a:cubicBezTo>
                <a:cubicBezTo>
                  <a:pt x="75" y="118"/>
                  <a:pt x="77" y="118"/>
                  <a:pt x="79" y="117"/>
                </a:cubicBezTo>
                <a:cubicBezTo>
                  <a:pt x="81" y="121"/>
                  <a:pt x="90" y="134"/>
                  <a:pt x="98" y="144"/>
                </a:cubicBezTo>
                <a:cubicBezTo>
                  <a:pt x="100" y="146"/>
                  <a:pt x="103" y="149"/>
                  <a:pt x="107" y="149"/>
                </a:cubicBezTo>
                <a:cubicBezTo>
                  <a:pt x="108" y="149"/>
                  <a:pt x="110" y="149"/>
                  <a:pt x="112" y="146"/>
                </a:cubicBezTo>
                <a:cubicBezTo>
                  <a:pt x="114" y="145"/>
                  <a:pt x="114" y="143"/>
                  <a:pt x="115" y="142"/>
                </a:cubicBezTo>
                <a:cubicBezTo>
                  <a:pt x="116" y="137"/>
                  <a:pt x="113" y="131"/>
                  <a:pt x="112" y="128"/>
                </a:cubicBezTo>
                <a:close/>
              </a:path>
            </a:pathLst>
          </a:cu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Oval 28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943793" y="5510383"/>
            <a:ext cx="20829" cy="247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Oval 31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65372" y="4945032"/>
            <a:ext cx="13886" cy="1586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Oval 32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86201" y="4943048"/>
            <a:ext cx="13886" cy="1388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Oval 3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04054" y="4934122"/>
            <a:ext cx="14878" cy="1487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Freeform 34"/>
          <p:cNvSpPr/>
          <p:nvPr>
            <p:custDataLst>
              <p:tags r:id="rId56"/>
            </p:custDataLst>
          </p:nvPr>
        </p:nvSpPr>
        <p:spPr bwMode="auto">
          <a:xfrm>
            <a:off x="653183" y="4506637"/>
            <a:ext cx="101168" cy="101168"/>
          </a:xfrm>
          <a:custGeom>
            <a:avLst/>
            <a:gdLst>
              <a:gd name="T0" fmla="*/ 0 w 49"/>
              <a:gd name="T1" fmla="*/ 29 h 49"/>
              <a:gd name="T2" fmla="*/ 7 w 49"/>
              <a:gd name="T3" fmla="*/ 39 h 49"/>
              <a:gd name="T4" fmla="*/ 21 w 49"/>
              <a:gd name="T5" fmla="*/ 49 h 49"/>
              <a:gd name="T6" fmla="*/ 36 w 49"/>
              <a:gd name="T7" fmla="*/ 37 h 49"/>
              <a:gd name="T8" fmla="*/ 48 w 49"/>
              <a:gd name="T9" fmla="*/ 20 h 49"/>
              <a:gd name="T10" fmla="*/ 39 w 49"/>
              <a:gd name="T11" fmla="*/ 9 h 49"/>
              <a:gd name="T12" fmla="*/ 23 w 49"/>
              <a:gd name="T13" fmla="*/ 0 h 49"/>
              <a:gd name="T14" fmla="*/ 8 w 49"/>
              <a:gd name="T15" fmla="*/ 15 h 49"/>
              <a:gd name="T16" fmla="*/ 0 w 49"/>
              <a:gd name="T17" fmla="*/ 2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49">
                <a:moveTo>
                  <a:pt x="0" y="29"/>
                </a:moveTo>
                <a:cubicBezTo>
                  <a:pt x="0" y="32"/>
                  <a:pt x="3" y="35"/>
                  <a:pt x="7" y="39"/>
                </a:cubicBezTo>
                <a:cubicBezTo>
                  <a:pt x="14" y="46"/>
                  <a:pt x="18" y="49"/>
                  <a:pt x="21" y="49"/>
                </a:cubicBezTo>
                <a:cubicBezTo>
                  <a:pt x="24" y="49"/>
                  <a:pt x="26" y="48"/>
                  <a:pt x="36" y="37"/>
                </a:cubicBezTo>
                <a:cubicBezTo>
                  <a:pt x="47" y="25"/>
                  <a:pt x="49" y="23"/>
                  <a:pt x="48" y="20"/>
                </a:cubicBezTo>
                <a:cubicBezTo>
                  <a:pt x="48" y="16"/>
                  <a:pt x="45" y="14"/>
                  <a:pt x="39" y="9"/>
                </a:cubicBezTo>
                <a:cubicBezTo>
                  <a:pt x="32" y="3"/>
                  <a:pt x="28" y="0"/>
                  <a:pt x="23" y="0"/>
                </a:cubicBezTo>
                <a:cubicBezTo>
                  <a:pt x="20" y="1"/>
                  <a:pt x="16" y="6"/>
                  <a:pt x="8" y="15"/>
                </a:cubicBezTo>
                <a:cubicBezTo>
                  <a:pt x="1" y="24"/>
                  <a:pt x="0" y="27"/>
                  <a:pt x="0" y="29"/>
                </a:cubicBezTo>
                <a:close/>
              </a:path>
            </a:pathLst>
          </a:custGeom>
          <a:solidFill>
            <a:srgbClr val="5EA2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Freeform 35"/>
          <p:cNvSpPr/>
          <p:nvPr>
            <p:custDataLst>
              <p:tags r:id="rId57"/>
            </p:custDataLst>
          </p:nvPr>
        </p:nvSpPr>
        <p:spPr bwMode="auto">
          <a:xfrm>
            <a:off x="653183" y="4506637"/>
            <a:ext cx="101168" cy="101168"/>
          </a:xfrm>
          <a:custGeom>
            <a:avLst/>
            <a:gdLst>
              <a:gd name="T0" fmla="*/ 0 w 49"/>
              <a:gd name="T1" fmla="*/ 29 h 49"/>
              <a:gd name="T2" fmla="*/ 7 w 49"/>
              <a:gd name="T3" fmla="*/ 39 h 49"/>
              <a:gd name="T4" fmla="*/ 21 w 49"/>
              <a:gd name="T5" fmla="*/ 49 h 49"/>
              <a:gd name="T6" fmla="*/ 36 w 49"/>
              <a:gd name="T7" fmla="*/ 37 h 49"/>
              <a:gd name="T8" fmla="*/ 48 w 49"/>
              <a:gd name="T9" fmla="*/ 20 h 49"/>
              <a:gd name="T10" fmla="*/ 39 w 49"/>
              <a:gd name="T11" fmla="*/ 9 h 49"/>
              <a:gd name="T12" fmla="*/ 23 w 49"/>
              <a:gd name="T13" fmla="*/ 0 h 49"/>
              <a:gd name="T14" fmla="*/ 8 w 49"/>
              <a:gd name="T15" fmla="*/ 15 h 49"/>
              <a:gd name="T16" fmla="*/ 0 w 49"/>
              <a:gd name="T17" fmla="*/ 2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49">
                <a:moveTo>
                  <a:pt x="0" y="29"/>
                </a:moveTo>
                <a:cubicBezTo>
                  <a:pt x="0" y="32"/>
                  <a:pt x="3" y="35"/>
                  <a:pt x="7" y="39"/>
                </a:cubicBezTo>
                <a:cubicBezTo>
                  <a:pt x="14" y="46"/>
                  <a:pt x="18" y="49"/>
                  <a:pt x="21" y="49"/>
                </a:cubicBezTo>
                <a:cubicBezTo>
                  <a:pt x="24" y="49"/>
                  <a:pt x="26" y="48"/>
                  <a:pt x="36" y="37"/>
                </a:cubicBezTo>
                <a:cubicBezTo>
                  <a:pt x="47" y="25"/>
                  <a:pt x="49" y="23"/>
                  <a:pt x="48" y="20"/>
                </a:cubicBezTo>
                <a:cubicBezTo>
                  <a:pt x="48" y="16"/>
                  <a:pt x="45" y="14"/>
                  <a:pt x="39" y="9"/>
                </a:cubicBezTo>
                <a:cubicBezTo>
                  <a:pt x="32" y="3"/>
                  <a:pt x="28" y="0"/>
                  <a:pt x="23" y="0"/>
                </a:cubicBezTo>
                <a:cubicBezTo>
                  <a:pt x="20" y="1"/>
                  <a:pt x="16" y="6"/>
                  <a:pt x="8" y="15"/>
                </a:cubicBezTo>
                <a:cubicBezTo>
                  <a:pt x="1" y="24"/>
                  <a:pt x="0" y="27"/>
                  <a:pt x="0" y="29"/>
                </a:cubicBezTo>
                <a:close/>
              </a:path>
            </a:pathLst>
          </a:cu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Freeform 36"/>
          <p:cNvSpPr/>
          <p:nvPr>
            <p:custDataLst>
              <p:tags r:id="rId58"/>
            </p:custDataLst>
          </p:nvPr>
        </p:nvSpPr>
        <p:spPr bwMode="auto">
          <a:xfrm>
            <a:off x="638306" y="4525482"/>
            <a:ext cx="26780" cy="17853"/>
          </a:xfrm>
          <a:custGeom>
            <a:avLst/>
            <a:gdLst>
              <a:gd name="T0" fmla="*/ 27 w 27"/>
              <a:gd name="T1" fmla="*/ 18 h 18"/>
              <a:gd name="T2" fmla="*/ 0 w 27"/>
              <a:gd name="T3" fmla="*/ 0 h 18"/>
              <a:gd name="T4" fmla="*/ 27 w 27"/>
              <a:gd name="T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18">
                <a:moveTo>
                  <a:pt x="27" y="18"/>
                </a:moveTo>
                <a:lnTo>
                  <a:pt x="0" y="0"/>
                </a:lnTo>
                <a:lnTo>
                  <a:pt x="27" y="18"/>
                </a:lnTo>
                <a:close/>
              </a:path>
            </a:pathLst>
          </a:custGeom>
          <a:solidFill>
            <a:srgbClr val="5EA2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Line 37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638306" y="4525482"/>
            <a:ext cx="26780" cy="1785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Line 3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638306" y="4525482"/>
            <a:ext cx="26780" cy="17853"/>
          </a:xfrm>
          <a:prstGeom prst="line">
            <a:avLst/>
          </a:pr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Freeform 39"/>
          <p:cNvSpPr/>
          <p:nvPr>
            <p:custDataLst>
              <p:tags r:id="rId61"/>
            </p:custDataLst>
          </p:nvPr>
        </p:nvSpPr>
        <p:spPr bwMode="auto">
          <a:xfrm>
            <a:off x="651200" y="4498702"/>
            <a:ext cx="34715" cy="15869"/>
          </a:xfrm>
          <a:custGeom>
            <a:avLst/>
            <a:gdLst>
              <a:gd name="T0" fmla="*/ 35 w 35"/>
              <a:gd name="T1" fmla="*/ 16 h 16"/>
              <a:gd name="T2" fmla="*/ 0 w 35"/>
              <a:gd name="T3" fmla="*/ 0 h 16"/>
              <a:gd name="T4" fmla="*/ 35 w 35"/>
              <a:gd name="T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" h="16">
                <a:moveTo>
                  <a:pt x="35" y="16"/>
                </a:moveTo>
                <a:lnTo>
                  <a:pt x="0" y="0"/>
                </a:lnTo>
                <a:lnTo>
                  <a:pt x="35" y="16"/>
                </a:lnTo>
                <a:close/>
              </a:path>
            </a:pathLst>
          </a:custGeom>
          <a:solidFill>
            <a:srgbClr val="5EA2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Line 40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651200" y="4498702"/>
            <a:ext cx="34715" cy="1586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Line 4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 flipV="1">
            <a:off x="651200" y="4498702"/>
            <a:ext cx="34715" cy="15869"/>
          </a:xfrm>
          <a:prstGeom prst="line">
            <a:avLst/>
          </a:prstGeom>
          <a:noFill/>
          <a:ln w="14288" cap="flat">
            <a:solidFill>
              <a:srgbClr val="00459C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Freeform 48"/>
          <p:cNvSpPr/>
          <p:nvPr>
            <p:custDataLst>
              <p:tags r:id="rId64"/>
            </p:custDataLst>
          </p:nvPr>
        </p:nvSpPr>
        <p:spPr bwMode="auto">
          <a:xfrm>
            <a:off x="1309784" y="4562180"/>
            <a:ext cx="67445" cy="0"/>
          </a:xfrm>
          <a:custGeom>
            <a:avLst/>
            <a:gdLst>
              <a:gd name="T0" fmla="*/ 0 w 68"/>
              <a:gd name="T1" fmla="*/ 68 w 68"/>
              <a:gd name="T2" fmla="*/ 0 w 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Line 4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1309784" y="4562180"/>
            <a:ext cx="6744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6" name="Line 50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1309784" y="4562180"/>
            <a:ext cx="67445" cy="0"/>
          </a:xfrm>
          <a:prstGeom prst="line">
            <a:avLst/>
          </a:prstGeom>
          <a:noFill/>
          <a:ln w="14288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7" name="Freeform 51"/>
          <p:cNvSpPr/>
          <p:nvPr>
            <p:custDataLst>
              <p:tags r:id="rId67"/>
            </p:custDataLst>
          </p:nvPr>
        </p:nvSpPr>
        <p:spPr bwMode="auto">
          <a:xfrm>
            <a:off x="1338547" y="4525482"/>
            <a:ext cx="0" cy="75380"/>
          </a:xfrm>
          <a:custGeom>
            <a:avLst/>
            <a:gdLst>
              <a:gd name="T0" fmla="*/ 0 h 76"/>
              <a:gd name="T1" fmla="*/ 76 h 76"/>
              <a:gd name="T2" fmla="*/ 0 h 7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6">
                <a:moveTo>
                  <a:pt x="0" y="0"/>
                </a:moveTo>
                <a:lnTo>
                  <a:pt x="0" y="76"/>
                </a:lnTo>
                <a:lnTo>
                  <a:pt x="0" y="0"/>
                </a:lnTo>
                <a:close/>
              </a:path>
            </a:pathLst>
          </a:custGeom>
          <a:solidFill>
            <a:srgbClr val="004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Line 52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1338547" y="4525482"/>
            <a:ext cx="0" cy="753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9" name="Line 5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1338547" y="4525482"/>
            <a:ext cx="0" cy="75380"/>
          </a:xfrm>
          <a:prstGeom prst="line">
            <a:avLst/>
          </a:prstGeom>
          <a:noFill/>
          <a:ln w="14288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0" name="Freeform 54"/>
          <p:cNvSpPr/>
          <p:nvPr>
            <p:custDataLst>
              <p:tags r:id="rId70"/>
            </p:custDataLst>
          </p:nvPr>
        </p:nvSpPr>
        <p:spPr bwMode="auto">
          <a:xfrm>
            <a:off x="525235" y="5565926"/>
            <a:ext cx="68437" cy="0"/>
          </a:xfrm>
          <a:custGeom>
            <a:avLst/>
            <a:gdLst>
              <a:gd name="T0" fmla="*/ 0 w 69"/>
              <a:gd name="T1" fmla="*/ 69 w 69"/>
              <a:gd name="T2" fmla="*/ 0 w 6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9">
                <a:moveTo>
                  <a:pt x="0" y="0"/>
                </a:moveTo>
                <a:lnTo>
                  <a:pt x="6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5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1" name="Line 55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525235" y="5565926"/>
            <a:ext cx="684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2" name="Line 5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525235" y="5565926"/>
            <a:ext cx="68437" cy="0"/>
          </a:xfrm>
          <a:prstGeom prst="line">
            <a:avLst/>
          </a:prstGeom>
          <a:noFill/>
          <a:ln w="14288" cap="flat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4" name="标题 1"/>
          <p:cNvSpPr txBox="1"/>
          <p:nvPr/>
        </p:nvSpPr>
        <p:spPr>
          <a:xfrm>
            <a:off x="180000" y="180000"/>
            <a:ext cx="11177113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金山云数据服务组件技术亮点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4" name="标题 1"/>
          <p:cNvSpPr txBox="1"/>
          <p:nvPr/>
        </p:nvSpPr>
        <p:spPr>
          <a:xfrm>
            <a:off x="180000" y="180000"/>
            <a:ext cx="11177113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人工智能数据服务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9120" y="749300"/>
            <a:ext cx="11033760" cy="5359400"/>
            <a:chOff x="579120" y="1064260"/>
            <a:chExt cx="11033760" cy="5359400"/>
          </a:xfrm>
        </p:grpSpPr>
        <p:sp>
          <p:nvSpPr>
            <p:cNvPr id="86" name="矩形"/>
            <p:cNvSpPr/>
            <p:nvPr/>
          </p:nvSpPr>
          <p:spPr>
            <a:xfrm>
              <a:off x="11078845" y="1783715"/>
              <a:ext cx="532130" cy="46335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"/>
            <p:cNvSpPr/>
            <p:nvPr/>
          </p:nvSpPr>
          <p:spPr>
            <a:xfrm>
              <a:off x="7820025" y="2545080"/>
              <a:ext cx="3165475" cy="217995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矩形"/>
            <p:cNvSpPr/>
            <p:nvPr/>
          </p:nvSpPr>
          <p:spPr>
            <a:xfrm>
              <a:off x="4534535" y="2555875"/>
              <a:ext cx="3165475" cy="217995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容器化集群操作系统（计算、内存、存储、网络资源调度）"/>
            <p:cNvSpPr/>
            <p:nvPr/>
          </p:nvSpPr>
          <p:spPr>
            <a:xfrm>
              <a:off x="1241425" y="5706745"/>
              <a:ext cx="9739630" cy="71691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5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 </a:t>
              </a:r>
              <a:r>
                <a: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容器化集群操作系统</a:t>
              </a:r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（计算、内存、存储、网络资源调度）</a:t>
              </a:r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0" name="King-AI base核心 - KFlow引擎"/>
            <p:cNvSpPr/>
            <p:nvPr/>
          </p:nvSpPr>
          <p:spPr>
            <a:xfrm>
              <a:off x="1235710" y="4853305"/>
              <a:ext cx="9745345" cy="716915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5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     </a:t>
              </a:r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</a:t>
              </a:r>
              <a:r>
                <a:rPr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AI </a:t>
              </a:r>
              <a:r>
                <a:rPr sz="1400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base核心</a:t>
              </a:r>
              <a:r>
                <a:rPr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- </a:t>
              </a:r>
              <a:r>
                <a:rPr sz="1400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KFlow引擎</a:t>
              </a:r>
              <a:r>
                <a:rPr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endPara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1" name="KAS - AI服务平台（AI服务快速发布、边缘计算、服务质量监控、模型更新、AI市场）"/>
            <p:cNvSpPr/>
            <p:nvPr/>
          </p:nvSpPr>
          <p:spPr>
            <a:xfrm>
              <a:off x="1241425" y="1780540"/>
              <a:ext cx="9752965" cy="6654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pPr algn="ctr"/>
              <a:r>
                <a:rPr sz="1400" dirty="0" err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AI服务平台（AI服务快速发布、边缘计算、服务质量监控、模型更新、AI市场</a:t>
              </a:r>
              <a:r>
                <a:rPr sz="14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）</a:t>
              </a:r>
              <a:endParaRPr sz="14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2" name="线条"/>
            <p:cNvSpPr/>
            <p:nvPr/>
          </p:nvSpPr>
          <p:spPr>
            <a:xfrm flipV="1">
              <a:off x="5730240" y="4907280"/>
              <a:ext cx="0" cy="60642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800"/>
            </a:p>
          </p:txBody>
        </p:sp>
        <p:sp>
          <p:nvSpPr>
            <p:cNvPr id="93" name="数据清洗"/>
            <p:cNvSpPr txBox="1"/>
            <p:nvPr/>
          </p:nvSpPr>
          <p:spPr>
            <a:xfrm>
              <a:off x="5929630" y="4893945"/>
              <a:ext cx="831850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数据清洗</a:t>
              </a:r>
              <a:endPara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数据标注"/>
            <p:cNvSpPr txBox="1"/>
            <p:nvPr/>
          </p:nvSpPr>
          <p:spPr>
            <a:xfrm>
              <a:off x="5929630" y="5233035"/>
              <a:ext cx="831850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数据标注</a:t>
              </a:r>
              <a:endPara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矩形"/>
            <p:cNvSpPr/>
            <p:nvPr/>
          </p:nvSpPr>
          <p:spPr>
            <a:xfrm>
              <a:off x="1241425" y="2553335"/>
              <a:ext cx="3165475" cy="217995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14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KML - 机器学习平台"/>
            <p:cNvSpPr txBox="1"/>
            <p:nvPr/>
          </p:nvSpPr>
          <p:spPr>
            <a:xfrm>
              <a:off x="1852295" y="2661285"/>
              <a:ext cx="1937385" cy="334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0">
                  <a:solidFill>
                    <a:srgbClr val="FFFFFF"/>
                  </a:solidFill>
                </a:defRPr>
              </a:lvl1pPr>
            </a:lstStyle>
            <a:p>
              <a:r>
                <a: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KML - 机器学习平台</a:t>
              </a:r>
              <a:endPara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7" name="KDL - 深度学习平台"/>
            <p:cNvSpPr txBox="1"/>
            <p:nvPr/>
          </p:nvSpPr>
          <p:spPr>
            <a:xfrm>
              <a:off x="5228590" y="2665095"/>
              <a:ext cx="1903095" cy="334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0">
                  <a:solidFill>
                    <a:srgbClr val="FFFFFF"/>
                  </a:solidFill>
                </a:defRPr>
              </a:lvl1pPr>
            </a:lstStyle>
            <a:p>
              <a:r>
                <a: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KDL - 深度学习平台</a:t>
              </a:r>
              <a:endPara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8" name="KAL - 自动学习平台"/>
            <p:cNvSpPr txBox="1"/>
            <p:nvPr/>
          </p:nvSpPr>
          <p:spPr>
            <a:xfrm>
              <a:off x="8443595" y="2664460"/>
              <a:ext cx="1891665" cy="3340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 b="0">
                  <a:solidFill>
                    <a:srgbClr val="FFFFFF"/>
                  </a:solidFill>
                </a:defRPr>
              </a:lvl1pPr>
            </a:lstStyle>
            <a:p>
              <a:r>
                <a: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KAL - 自动学习平台</a:t>
              </a:r>
              <a:endPara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9" name="形状"/>
            <p:cNvSpPr/>
            <p:nvPr/>
          </p:nvSpPr>
          <p:spPr>
            <a:xfrm>
              <a:off x="1471295" y="1965960"/>
              <a:ext cx="308610" cy="29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58" y="8342"/>
                  </a:moveTo>
                  <a:cubicBezTo>
                    <a:pt x="17614" y="6914"/>
                    <a:pt x="17383" y="5576"/>
                    <a:pt x="17008" y="4408"/>
                  </a:cubicBezTo>
                  <a:cubicBezTo>
                    <a:pt x="17543" y="4130"/>
                    <a:pt x="18018" y="3797"/>
                    <a:pt x="18435" y="3427"/>
                  </a:cubicBezTo>
                  <a:cubicBezTo>
                    <a:pt x="19673" y="4722"/>
                    <a:pt x="20474" y="6437"/>
                    <a:pt x="20593" y="8342"/>
                  </a:cubicBezTo>
                  <a:cubicBezTo>
                    <a:pt x="20593" y="8342"/>
                    <a:pt x="17658" y="8342"/>
                    <a:pt x="17658" y="8342"/>
                  </a:cubicBezTo>
                  <a:close/>
                  <a:moveTo>
                    <a:pt x="15485" y="1482"/>
                  </a:moveTo>
                  <a:cubicBezTo>
                    <a:pt x="16306" y="1786"/>
                    <a:pt x="17058" y="2226"/>
                    <a:pt x="17723" y="2769"/>
                  </a:cubicBezTo>
                  <a:cubicBezTo>
                    <a:pt x="17412" y="3036"/>
                    <a:pt x="17056" y="3275"/>
                    <a:pt x="16666" y="3486"/>
                  </a:cubicBezTo>
                  <a:cubicBezTo>
                    <a:pt x="16337" y="2707"/>
                    <a:pt x="15939" y="2026"/>
                    <a:pt x="15485" y="1482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80" y="3437"/>
                  </a:cubicBezTo>
                  <a:cubicBezTo>
                    <a:pt x="6514" y="3197"/>
                    <a:pt x="7287" y="3044"/>
                    <a:pt x="8086" y="2983"/>
                  </a:cubicBezTo>
                  <a:cubicBezTo>
                    <a:pt x="7991" y="2912"/>
                    <a:pt x="7892" y="2844"/>
                    <a:pt x="7804" y="2769"/>
                  </a:cubicBezTo>
                  <a:cubicBezTo>
                    <a:pt x="8469" y="2226"/>
                    <a:pt x="9222" y="1786"/>
                    <a:pt x="10042" y="1482"/>
                  </a:cubicBezTo>
                  <a:cubicBezTo>
                    <a:pt x="9694" y="1899"/>
                    <a:pt x="9380" y="2398"/>
                    <a:pt x="9104" y="2959"/>
                  </a:cubicBezTo>
                  <a:cubicBezTo>
                    <a:pt x="9451" y="2968"/>
                    <a:pt x="9793" y="2996"/>
                    <a:pt x="10131" y="3040"/>
                  </a:cubicBezTo>
                  <a:cubicBezTo>
                    <a:pt x="10712" y="1983"/>
                    <a:pt x="11449" y="1263"/>
                    <a:pt x="12269" y="1056"/>
                  </a:cubicBezTo>
                  <a:lnTo>
                    <a:pt x="12269" y="3575"/>
                  </a:lnTo>
                  <a:cubicBezTo>
                    <a:pt x="12608" y="3701"/>
                    <a:pt x="12938" y="3844"/>
                    <a:pt x="13258" y="4006"/>
                  </a:cubicBezTo>
                  <a:lnTo>
                    <a:pt x="13258" y="1056"/>
                  </a:lnTo>
                  <a:cubicBezTo>
                    <a:pt x="14282" y="1315"/>
                    <a:pt x="15181" y="2362"/>
                    <a:pt x="15801" y="3883"/>
                  </a:cubicBezTo>
                  <a:cubicBezTo>
                    <a:pt x="15207" y="4107"/>
                    <a:pt x="14555" y="4261"/>
                    <a:pt x="13865" y="4342"/>
                  </a:cubicBezTo>
                  <a:cubicBezTo>
                    <a:pt x="14263" y="4581"/>
                    <a:pt x="14647" y="4840"/>
                    <a:pt x="15006" y="5131"/>
                  </a:cubicBezTo>
                  <a:cubicBezTo>
                    <a:pt x="15391" y="5041"/>
                    <a:pt x="15767" y="4935"/>
                    <a:pt x="16122" y="4801"/>
                  </a:cubicBezTo>
                  <a:cubicBezTo>
                    <a:pt x="16296" y="5379"/>
                    <a:pt x="16430" y="6009"/>
                    <a:pt x="16526" y="6670"/>
                  </a:cubicBezTo>
                  <a:cubicBezTo>
                    <a:pt x="17157" y="7466"/>
                    <a:pt x="17663" y="8363"/>
                    <a:pt x="18025" y="9331"/>
                  </a:cubicBezTo>
                  <a:lnTo>
                    <a:pt x="20593" y="9331"/>
                  </a:lnTo>
                  <a:cubicBezTo>
                    <a:pt x="20478" y="11173"/>
                    <a:pt x="19721" y="12834"/>
                    <a:pt x="18551" y="14114"/>
                  </a:cubicBezTo>
                  <a:cubicBezTo>
                    <a:pt x="18470" y="14700"/>
                    <a:pt x="18342" y="15272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13731" y="12269"/>
                  </a:moveTo>
                  <a:cubicBezTo>
                    <a:pt x="13687" y="10842"/>
                    <a:pt x="13456" y="9504"/>
                    <a:pt x="13081" y="8335"/>
                  </a:cubicBezTo>
                  <a:cubicBezTo>
                    <a:pt x="13616" y="8057"/>
                    <a:pt x="14091" y="7725"/>
                    <a:pt x="14507" y="7354"/>
                  </a:cubicBezTo>
                  <a:cubicBezTo>
                    <a:pt x="15746" y="8649"/>
                    <a:pt x="16547" y="10365"/>
                    <a:pt x="16666" y="12269"/>
                  </a:cubicBezTo>
                  <a:cubicBezTo>
                    <a:pt x="16666" y="12269"/>
                    <a:pt x="13731" y="12269"/>
                    <a:pt x="13731" y="12269"/>
                  </a:cubicBezTo>
                  <a:close/>
                  <a:moveTo>
                    <a:pt x="14507" y="18173"/>
                  </a:moveTo>
                  <a:cubicBezTo>
                    <a:pt x="14091" y="17803"/>
                    <a:pt x="13616" y="17470"/>
                    <a:pt x="13081" y="17192"/>
                  </a:cubicBezTo>
                  <a:cubicBezTo>
                    <a:pt x="13456" y="16024"/>
                    <a:pt x="13687" y="14686"/>
                    <a:pt x="13731" y="13258"/>
                  </a:cubicBezTo>
                  <a:lnTo>
                    <a:pt x="16666" y="13258"/>
                  </a:lnTo>
                  <a:cubicBezTo>
                    <a:pt x="16547" y="15163"/>
                    <a:pt x="15746" y="16878"/>
                    <a:pt x="14507" y="18173"/>
                  </a:cubicBezTo>
                  <a:moveTo>
                    <a:pt x="11558" y="20118"/>
                  </a:moveTo>
                  <a:cubicBezTo>
                    <a:pt x="12012" y="19574"/>
                    <a:pt x="12409" y="18893"/>
                    <a:pt x="12738" y="18114"/>
                  </a:cubicBezTo>
                  <a:cubicBezTo>
                    <a:pt x="13129" y="18325"/>
                    <a:pt x="13485" y="18564"/>
                    <a:pt x="13796" y="18831"/>
                  </a:cubicBezTo>
                  <a:cubicBezTo>
                    <a:pt x="13131" y="19374"/>
                    <a:pt x="12378" y="19814"/>
                    <a:pt x="11558" y="20118"/>
                  </a:cubicBezTo>
                  <a:moveTo>
                    <a:pt x="9331" y="20544"/>
                  </a:moveTo>
                  <a:lnTo>
                    <a:pt x="9331" y="17204"/>
                  </a:lnTo>
                  <a:cubicBezTo>
                    <a:pt x="10246" y="17253"/>
                    <a:pt x="11108" y="17428"/>
                    <a:pt x="11874" y="17717"/>
                  </a:cubicBezTo>
                  <a:cubicBezTo>
                    <a:pt x="11254" y="19238"/>
                    <a:pt x="10355" y="20286"/>
                    <a:pt x="9331" y="20544"/>
                  </a:cubicBezTo>
                  <a:moveTo>
                    <a:pt x="9331" y="13258"/>
                  </a:moveTo>
                  <a:lnTo>
                    <a:pt x="12749" y="13258"/>
                  </a:lnTo>
                  <a:cubicBezTo>
                    <a:pt x="12709" y="14550"/>
                    <a:pt x="12510" y="15752"/>
                    <a:pt x="12195" y="16799"/>
                  </a:cubicBezTo>
                  <a:cubicBezTo>
                    <a:pt x="11327" y="16471"/>
                    <a:pt x="10357" y="16273"/>
                    <a:pt x="9331" y="16223"/>
                  </a:cubicBezTo>
                  <a:cubicBezTo>
                    <a:pt x="9331" y="16223"/>
                    <a:pt x="9331" y="13258"/>
                    <a:pt x="9331" y="13258"/>
                  </a:cubicBezTo>
                  <a:close/>
                  <a:moveTo>
                    <a:pt x="9331" y="9305"/>
                  </a:moveTo>
                  <a:cubicBezTo>
                    <a:pt x="10357" y="9254"/>
                    <a:pt x="11327" y="9056"/>
                    <a:pt x="12195" y="8728"/>
                  </a:cubicBezTo>
                  <a:cubicBezTo>
                    <a:pt x="12510" y="9775"/>
                    <a:pt x="12709" y="10977"/>
                    <a:pt x="12749" y="12269"/>
                  </a:cubicBezTo>
                  <a:lnTo>
                    <a:pt x="9331" y="12269"/>
                  </a:lnTo>
                  <a:cubicBezTo>
                    <a:pt x="9331" y="12269"/>
                    <a:pt x="9331" y="9305"/>
                    <a:pt x="9331" y="9305"/>
                  </a:cubicBezTo>
                  <a:close/>
                  <a:moveTo>
                    <a:pt x="9331" y="4983"/>
                  </a:moveTo>
                  <a:cubicBezTo>
                    <a:pt x="10355" y="5242"/>
                    <a:pt x="11254" y="6290"/>
                    <a:pt x="11874" y="7810"/>
                  </a:cubicBezTo>
                  <a:cubicBezTo>
                    <a:pt x="11108" y="8099"/>
                    <a:pt x="10246" y="8275"/>
                    <a:pt x="9331" y="8323"/>
                  </a:cubicBezTo>
                  <a:cubicBezTo>
                    <a:pt x="9331" y="8323"/>
                    <a:pt x="9331" y="4983"/>
                    <a:pt x="9331" y="4983"/>
                  </a:cubicBezTo>
                  <a:close/>
                  <a:moveTo>
                    <a:pt x="13796" y="6696"/>
                  </a:moveTo>
                  <a:cubicBezTo>
                    <a:pt x="13485" y="6963"/>
                    <a:pt x="13129" y="7203"/>
                    <a:pt x="12738" y="7413"/>
                  </a:cubicBezTo>
                  <a:cubicBezTo>
                    <a:pt x="12409" y="6634"/>
                    <a:pt x="12012" y="5954"/>
                    <a:pt x="11557" y="5410"/>
                  </a:cubicBezTo>
                  <a:cubicBezTo>
                    <a:pt x="12378" y="5714"/>
                    <a:pt x="13131" y="6153"/>
                    <a:pt x="13796" y="6696"/>
                  </a:cubicBezTo>
                  <a:moveTo>
                    <a:pt x="8342" y="8323"/>
                  </a:moveTo>
                  <a:cubicBezTo>
                    <a:pt x="7427" y="8275"/>
                    <a:pt x="6564" y="8099"/>
                    <a:pt x="5799" y="7810"/>
                  </a:cubicBezTo>
                  <a:cubicBezTo>
                    <a:pt x="6419" y="6290"/>
                    <a:pt x="7318" y="5242"/>
                    <a:pt x="8342" y="4983"/>
                  </a:cubicBezTo>
                  <a:cubicBezTo>
                    <a:pt x="8342" y="4983"/>
                    <a:pt x="8342" y="8323"/>
                    <a:pt x="8342" y="8323"/>
                  </a:cubicBezTo>
                  <a:close/>
                  <a:moveTo>
                    <a:pt x="8342" y="12269"/>
                  </a:moveTo>
                  <a:lnTo>
                    <a:pt x="4923" y="12269"/>
                  </a:lnTo>
                  <a:cubicBezTo>
                    <a:pt x="4964" y="10977"/>
                    <a:pt x="5163" y="9775"/>
                    <a:pt x="5478" y="8728"/>
                  </a:cubicBezTo>
                  <a:cubicBezTo>
                    <a:pt x="6346" y="9056"/>
                    <a:pt x="7316" y="9254"/>
                    <a:pt x="8342" y="9305"/>
                  </a:cubicBezTo>
                  <a:cubicBezTo>
                    <a:pt x="8342" y="9305"/>
                    <a:pt x="8342" y="12269"/>
                    <a:pt x="8342" y="12269"/>
                  </a:cubicBezTo>
                  <a:close/>
                  <a:moveTo>
                    <a:pt x="8342" y="16223"/>
                  </a:moveTo>
                  <a:cubicBezTo>
                    <a:pt x="7316" y="16273"/>
                    <a:pt x="6346" y="16471"/>
                    <a:pt x="5478" y="16799"/>
                  </a:cubicBezTo>
                  <a:cubicBezTo>
                    <a:pt x="5163" y="15752"/>
                    <a:pt x="4964" y="14550"/>
                    <a:pt x="4923" y="13258"/>
                  </a:cubicBezTo>
                  <a:lnTo>
                    <a:pt x="8342" y="13258"/>
                  </a:lnTo>
                  <a:cubicBezTo>
                    <a:pt x="8342" y="13258"/>
                    <a:pt x="8342" y="16223"/>
                    <a:pt x="8342" y="16223"/>
                  </a:cubicBezTo>
                  <a:close/>
                  <a:moveTo>
                    <a:pt x="8342" y="20544"/>
                  </a:moveTo>
                  <a:cubicBezTo>
                    <a:pt x="7318" y="20286"/>
                    <a:pt x="6419" y="19238"/>
                    <a:pt x="5799" y="17717"/>
                  </a:cubicBezTo>
                  <a:cubicBezTo>
                    <a:pt x="6564" y="17428"/>
                    <a:pt x="7427" y="17253"/>
                    <a:pt x="8342" y="17204"/>
                  </a:cubicBezTo>
                  <a:cubicBezTo>
                    <a:pt x="8342" y="17204"/>
                    <a:pt x="8342" y="20544"/>
                    <a:pt x="8342" y="20544"/>
                  </a:cubicBezTo>
                  <a:close/>
                  <a:moveTo>
                    <a:pt x="3877" y="18831"/>
                  </a:moveTo>
                  <a:cubicBezTo>
                    <a:pt x="4188" y="18564"/>
                    <a:pt x="4544" y="18325"/>
                    <a:pt x="4935" y="18114"/>
                  </a:cubicBezTo>
                  <a:cubicBezTo>
                    <a:pt x="5264" y="18893"/>
                    <a:pt x="5661" y="19574"/>
                    <a:pt x="6115" y="20118"/>
                  </a:cubicBezTo>
                  <a:cubicBezTo>
                    <a:pt x="5295" y="19814"/>
                    <a:pt x="4541" y="19374"/>
                    <a:pt x="3877" y="18831"/>
                  </a:cubicBezTo>
                  <a:moveTo>
                    <a:pt x="1007" y="13258"/>
                  </a:moveTo>
                  <a:lnTo>
                    <a:pt x="3942" y="13258"/>
                  </a:lnTo>
                  <a:cubicBezTo>
                    <a:pt x="3986" y="14686"/>
                    <a:pt x="4217" y="16024"/>
                    <a:pt x="4591" y="17192"/>
                  </a:cubicBezTo>
                  <a:cubicBezTo>
                    <a:pt x="4057" y="17470"/>
                    <a:pt x="3582" y="17803"/>
                    <a:pt x="3166" y="18173"/>
                  </a:cubicBezTo>
                  <a:cubicBezTo>
                    <a:pt x="1927" y="16878"/>
                    <a:pt x="1126" y="15163"/>
                    <a:pt x="1007" y="13258"/>
                  </a:cubicBezTo>
                  <a:moveTo>
                    <a:pt x="3166" y="7354"/>
                  </a:moveTo>
                  <a:cubicBezTo>
                    <a:pt x="3582" y="7725"/>
                    <a:pt x="4057" y="8057"/>
                    <a:pt x="4591" y="8335"/>
                  </a:cubicBezTo>
                  <a:cubicBezTo>
                    <a:pt x="4217" y="9504"/>
                    <a:pt x="3986" y="10842"/>
                    <a:pt x="3942" y="12269"/>
                  </a:cubicBezTo>
                  <a:lnTo>
                    <a:pt x="1007" y="12269"/>
                  </a:lnTo>
                  <a:cubicBezTo>
                    <a:pt x="1126" y="10365"/>
                    <a:pt x="1927" y="8649"/>
                    <a:pt x="3166" y="7354"/>
                  </a:cubicBezTo>
                  <a:moveTo>
                    <a:pt x="6115" y="5410"/>
                  </a:moveTo>
                  <a:cubicBezTo>
                    <a:pt x="5661" y="5954"/>
                    <a:pt x="5264" y="6634"/>
                    <a:pt x="4935" y="7413"/>
                  </a:cubicBezTo>
                  <a:cubicBezTo>
                    <a:pt x="4544" y="7203"/>
                    <a:pt x="4188" y="6963"/>
                    <a:pt x="3877" y="6696"/>
                  </a:cubicBezTo>
                  <a:cubicBezTo>
                    <a:pt x="4542" y="6153"/>
                    <a:pt x="5295" y="5714"/>
                    <a:pt x="6115" y="5410"/>
                  </a:cubicBezTo>
                  <a:moveTo>
                    <a:pt x="8836" y="3927"/>
                  </a:moveTo>
                  <a:cubicBezTo>
                    <a:pt x="3956" y="3927"/>
                    <a:pt x="0" y="7883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7" y="21600"/>
                    <a:pt x="17673" y="17644"/>
                    <a:pt x="17673" y="12764"/>
                  </a:cubicBezTo>
                  <a:cubicBezTo>
                    <a:pt x="17673" y="7883"/>
                    <a:pt x="13717" y="3927"/>
                    <a:pt x="8836" y="3927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0" name="图像" descr="图像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87005" y="5886450"/>
              <a:ext cx="308610" cy="29337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01" name="图像" descr="图像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0090" y="5965825"/>
              <a:ext cx="308610" cy="19558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02" name="图像" descr="图像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82710" y="5886450"/>
              <a:ext cx="308610" cy="29337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03" name="图像" descr="图像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6580" y="5043170"/>
              <a:ext cx="308610" cy="29337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04" name="图像" descr="图像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5535" y="5043170"/>
              <a:ext cx="269240" cy="25590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05" name="图像" descr="图像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24695" y="5910580"/>
              <a:ext cx="308610" cy="29337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06" name="形状"/>
            <p:cNvSpPr/>
            <p:nvPr/>
          </p:nvSpPr>
          <p:spPr>
            <a:xfrm>
              <a:off x="11189970" y="2094865"/>
              <a:ext cx="308610" cy="29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2012"/>
                  </a:moveTo>
                  <a:cubicBezTo>
                    <a:pt x="20614" y="12014"/>
                    <a:pt x="20611" y="12016"/>
                    <a:pt x="20607" y="12016"/>
                  </a:cubicBezTo>
                  <a:lnTo>
                    <a:pt x="19602" y="12268"/>
                  </a:lnTo>
                  <a:cubicBezTo>
                    <a:pt x="19256" y="12354"/>
                    <a:pt x="18984" y="12622"/>
                    <a:pt x="18892" y="12966"/>
                  </a:cubicBezTo>
                  <a:cubicBezTo>
                    <a:pt x="18703" y="13672"/>
                    <a:pt x="18421" y="14352"/>
                    <a:pt x="18053" y="14986"/>
                  </a:cubicBezTo>
                  <a:cubicBezTo>
                    <a:pt x="17873" y="15295"/>
                    <a:pt x="17876" y="15677"/>
                    <a:pt x="18060" y="15984"/>
                  </a:cubicBezTo>
                  <a:lnTo>
                    <a:pt x="18601" y="16885"/>
                  </a:lnTo>
                  <a:lnTo>
                    <a:pt x="16886" y="18600"/>
                  </a:lnTo>
                  <a:cubicBezTo>
                    <a:pt x="16882" y="18598"/>
                    <a:pt x="16878" y="18597"/>
                    <a:pt x="16875" y="18595"/>
                  </a:cubicBezTo>
                  <a:lnTo>
                    <a:pt x="15978" y="18057"/>
                  </a:lnTo>
                  <a:cubicBezTo>
                    <a:pt x="15822" y="17964"/>
                    <a:pt x="15648" y="17917"/>
                    <a:pt x="15473" y="17917"/>
                  </a:cubicBezTo>
                  <a:cubicBezTo>
                    <a:pt x="15304" y="17917"/>
                    <a:pt x="15134" y="17961"/>
                    <a:pt x="14982" y="18049"/>
                  </a:cubicBezTo>
                  <a:cubicBezTo>
                    <a:pt x="14348" y="18415"/>
                    <a:pt x="13671" y="18696"/>
                    <a:pt x="12968" y="18884"/>
                  </a:cubicBezTo>
                  <a:cubicBezTo>
                    <a:pt x="12624" y="18976"/>
                    <a:pt x="12356" y="19248"/>
                    <a:pt x="12269" y="19594"/>
                  </a:cubicBezTo>
                  <a:lnTo>
                    <a:pt x="12016" y="20607"/>
                  </a:lnTo>
                  <a:cubicBezTo>
                    <a:pt x="12015" y="20611"/>
                    <a:pt x="12014" y="20614"/>
                    <a:pt x="12012" y="20619"/>
                  </a:cubicBezTo>
                  <a:lnTo>
                    <a:pt x="9587" y="20619"/>
                  </a:lnTo>
                  <a:lnTo>
                    <a:pt x="9331" y="19594"/>
                  </a:lnTo>
                  <a:cubicBezTo>
                    <a:pt x="9244" y="19248"/>
                    <a:pt x="8976" y="18976"/>
                    <a:pt x="8632" y="18884"/>
                  </a:cubicBezTo>
                  <a:cubicBezTo>
                    <a:pt x="7929" y="18696"/>
                    <a:pt x="7252" y="18415"/>
                    <a:pt x="6617" y="18049"/>
                  </a:cubicBezTo>
                  <a:cubicBezTo>
                    <a:pt x="6465" y="17961"/>
                    <a:pt x="6296" y="17917"/>
                    <a:pt x="6127" y="17917"/>
                  </a:cubicBezTo>
                  <a:cubicBezTo>
                    <a:pt x="5951" y="17917"/>
                    <a:pt x="5777" y="17964"/>
                    <a:pt x="5621" y="18057"/>
                  </a:cubicBezTo>
                  <a:lnTo>
                    <a:pt x="4725" y="18595"/>
                  </a:lnTo>
                  <a:cubicBezTo>
                    <a:pt x="4722" y="18597"/>
                    <a:pt x="4718" y="18598"/>
                    <a:pt x="4714" y="18600"/>
                  </a:cubicBezTo>
                  <a:lnTo>
                    <a:pt x="3000" y="16885"/>
                  </a:lnTo>
                  <a:lnTo>
                    <a:pt x="3540" y="15984"/>
                  </a:lnTo>
                  <a:cubicBezTo>
                    <a:pt x="3724" y="15677"/>
                    <a:pt x="3727" y="15295"/>
                    <a:pt x="3548" y="14986"/>
                  </a:cubicBezTo>
                  <a:cubicBezTo>
                    <a:pt x="3179" y="14351"/>
                    <a:pt x="2897" y="13672"/>
                    <a:pt x="2708" y="12966"/>
                  </a:cubicBezTo>
                  <a:cubicBezTo>
                    <a:pt x="2616" y="12622"/>
                    <a:pt x="2343" y="12354"/>
                    <a:pt x="1998" y="12268"/>
                  </a:cubicBezTo>
                  <a:lnTo>
                    <a:pt x="993" y="12016"/>
                  </a:lnTo>
                  <a:cubicBezTo>
                    <a:pt x="989" y="12016"/>
                    <a:pt x="986" y="12014"/>
                    <a:pt x="982" y="12012"/>
                  </a:cubicBezTo>
                  <a:lnTo>
                    <a:pt x="982" y="9587"/>
                  </a:lnTo>
                  <a:lnTo>
                    <a:pt x="1998" y="9333"/>
                  </a:lnTo>
                  <a:cubicBezTo>
                    <a:pt x="2343" y="9246"/>
                    <a:pt x="2616" y="8979"/>
                    <a:pt x="2708" y="8634"/>
                  </a:cubicBezTo>
                  <a:cubicBezTo>
                    <a:pt x="2897" y="7929"/>
                    <a:pt x="3179" y="7249"/>
                    <a:pt x="3548" y="6615"/>
                  </a:cubicBezTo>
                  <a:cubicBezTo>
                    <a:pt x="3727" y="6305"/>
                    <a:pt x="3724" y="5923"/>
                    <a:pt x="3540" y="5617"/>
                  </a:cubicBezTo>
                  <a:lnTo>
                    <a:pt x="3005" y="4725"/>
                  </a:lnTo>
                  <a:cubicBezTo>
                    <a:pt x="3004" y="4722"/>
                    <a:pt x="3002" y="4719"/>
                    <a:pt x="3000" y="4715"/>
                  </a:cubicBezTo>
                  <a:lnTo>
                    <a:pt x="4715" y="3000"/>
                  </a:lnTo>
                  <a:lnTo>
                    <a:pt x="5621" y="3543"/>
                  </a:lnTo>
                  <a:cubicBezTo>
                    <a:pt x="5777" y="3637"/>
                    <a:pt x="5951" y="3683"/>
                    <a:pt x="6127" y="3683"/>
                  </a:cubicBezTo>
                  <a:cubicBezTo>
                    <a:pt x="6296" y="3683"/>
                    <a:pt x="6465" y="3639"/>
                    <a:pt x="6618" y="3552"/>
                  </a:cubicBezTo>
                  <a:cubicBezTo>
                    <a:pt x="7251" y="3185"/>
                    <a:pt x="7929" y="2904"/>
                    <a:pt x="8632" y="2717"/>
                  </a:cubicBezTo>
                  <a:cubicBezTo>
                    <a:pt x="8976" y="2624"/>
                    <a:pt x="9244" y="2352"/>
                    <a:pt x="9331" y="2006"/>
                  </a:cubicBezTo>
                  <a:lnTo>
                    <a:pt x="9587" y="982"/>
                  </a:lnTo>
                  <a:lnTo>
                    <a:pt x="12012" y="982"/>
                  </a:lnTo>
                  <a:cubicBezTo>
                    <a:pt x="12014" y="986"/>
                    <a:pt x="12015" y="989"/>
                    <a:pt x="12016" y="993"/>
                  </a:cubicBezTo>
                  <a:lnTo>
                    <a:pt x="12269" y="2006"/>
                  </a:lnTo>
                  <a:cubicBezTo>
                    <a:pt x="12356" y="2352"/>
                    <a:pt x="12624" y="2624"/>
                    <a:pt x="12968" y="2717"/>
                  </a:cubicBezTo>
                  <a:cubicBezTo>
                    <a:pt x="13671" y="2904"/>
                    <a:pt x="14348" y="3185"/>
                    <a:pt x="14982" y="3552"/>
                  </a:cubicBezTo>
                  <a:cubicBezTo>
                    <a:pt x="15134" y="3639"/>
                    <a:pt x="15304" y="3683"/>
                    <a:pt x="15473" y="3683"/>
                  </a:cubicBezTo>
                  <a:cubicBezTo>
                    <a:pt x="15648" y="3683"/>
                    <a:pt x="15822" y="3637"/>
                    <a:pt x="15978" y="3543"/>
                  </a:cubicBezTo>
                  <a:lnTo>
                    <a:pt x="16884" y="3000"/>
                  </a:lnTo>
                  <a:lnTo>
                    <a:pt x="18600" y="4715"/>
                  </a:lnTo>
                  <a:cubicBezTo>
                    <a:pt x="18598" y="4719"/>
                    <a:pt x="18597" y="4722"/>
                    <a:pt x="18595" y="4725"/>
                  </a:cubicBezTo>
                  <a:lnTo>
                    <a:pt x="18060" y="5616"/>
                  </a:lnTo>
                  <a:cubicBezTo>
                    <a:pt x="17876" y="5923"/>
                    <a:pt x="17873" y="6305"/>
                    <a:pt x="18053" y="6615"/>
                  </a:cubicBezTo>
                  <a:cubicBezTo>
                    <a:pt x="18421" y="7249"/>
                    <a:pt x="18703" y="7928"/>
                    <a:pt x="18892" y="8634"/>
                  </a:cubicBezTo>
                  <a:cubicBezTo>
                    <a:pt x="18984" y="8979"/>
                    <a:pt x="19256" y="9246"/>
                    <a:pt x="19602" y="9333"/>
                  </a:cubicBezTo>
                  <a:lnTo>
                    <a:pt x="20618" y="9587"/>
                  </a:lnTo>
                  <a:cubicBezTo>
                    <a:pt x="20618" y="9587"/>
                    <a:pt x="20618" y="12012"/>
                    <a:pt x="20618" y="12012"/>
                  </a:cubicBezTo>
                  <a:close/>
                  <a:moveTo>
                    <a:pt x="20880" y="8641"/>
                  </a:moveTo>
                  <a:lnTo>
                    <a:pt x="19841" y="8380"/>
                  </a:lnTo>
                  <a:cubicBezTo>
                    <a:pt x="19626" y="7580"/>
                    <a:pt x="19308" y="6822"/>
                    <a:pt x="18902" y="6122"/>
                  </a:cubicBezTo>
                  <a:lnTo>
                    <a:pt x="19455" y="5200"/>
                  </a:lnTo>
                  <a:cubicBezTo>
                    <a:pt x="19625" y="4871"/>
                    <a:pt x="19736" y="4463"/>
                    <a:pt x="19455" y="4182"/>
                  </a:cubicBezTo>
                  <a:lnTo>
                    <a:pt x="17419" y="2145"/>
                  </a:lnTo>
                  <a:cubicBezTo>
                    <a:pt x="17292" y="2019"/>
                    <a:pt x="17136" y="1968"/>
                    <a:pt x="16975" y="1968"/>
                  </a:cubicBezTo>
                  <a:cubicBezTo>
                    <a:pt x="16778" y="1968"/>
                    <a:pt x="16572" y="2043"/>
                    <a:pt x="16400" y="2145"/>
                  </a:cubicBezTo>
                  <a:lnTo>
                    <a:pt x="15473" y="2701"/>
                  </a:lnTo>
                  <a:cubicBezTo>
                    <a:pt x="14775" y="2298"/>
                    <a:pt x="14020" y="1982"/>
                    <a:pt x="13222" y="1768"/>
                  </a:cubicBezTo>
                  <a:lnTo>
                    <a:pt x="12960" y="720"/>
                  </a:lnTo>
                  <a:cubicBezTo>
                    <a:pt x="12848" y="367"/>
                    <a:pt x="12638" y="0"/>
                    <a:pt x="12240" y="0"/>
                  </a:cubicBezTo>
                  <a:lnTo>
                    <a:pt x="9360" y="0"/>
                  </a:lnTo>
                  <a:cubicBezTo>
                    <a:pt x="8962" y="0"/>
                    <a:pt x="8730" y="367"/>
                    <a:pt x="8640" y="720"/>
                  </a:cubicBezTo>
                  <a:lnTo>
                    <a:pt x="8378" y="1768"/>
                  </a:lnTo>
                  <a:cubicBezTo>
                    <a:pt x="7580" y="1982"/>
                    <a:pt x="6825" y="2298"/>
                    <a:pt x="6127" y="2701"/>
                  </a:cubicBezTo>
                  <a:lnTo>
                    <a:pt x="5200" y="2145"/>
                  </a:lnTo>
                  <a:cubicBezTo>
                    <a:pt x="5028" y="2043"/>
                    <a:pt x="4822" y="1968"/>
                    <a:pt x="4625" y="1968"/>
                  </a:cubicBezTo>
                  <a:cubicBezTo>
                    <a:pt x="4464" y="1968"/>
                    <a:pt x="4308" y="2019"/>
                    <a:pt x="4181" y="2145"/>
                  </a:cubicBezTo>
                  <a:lnTo>
                    <a:pt x="2145" y="4182"/>
                  </a:lnTo>
                  <a:cubicBezTo>
                    <a:pt x="1864" y="4463"/>
                    <a:pt x="1975" y="4871"/>
                    <a:pt x="2145" y="5200"/>
                  </a:cubicBezTo>
                  <a:lnTo>
                    <a:pt x="2698" y="6122"/>
                  </a:lnTo>
                  <a:cubicBezTo>
                    <a:pt x="2292" y="6822"/>
                    <a:pt x="1973" y="7580"/>
                    <a:pt x="1759" y="8380"/>
                  </a:cubicBezTo>
                  <a:lnTo>
                    <a:pt x="720" y="8641"/>
                  </a:lnTo>
                  <a:cubicBezTo>
                    <a:pt x="367" y="8730"/>
                    <a:pt x="0" y="8962"/>
                    <a:pt x="0" y="9361"/>
                  </a:cubicBezTo>
                  <a:lnTo>
                    <a:pt x="0" y="12240"/>
                  </a:lnTo>
                  <a:cubicBezTo>
                    <a:pt x="0" y="12638"/>
                    <a:pt x="367" y="12848"/>
                    <a:pt x="720" y="12960"/>
                  </a:cubicBezTo>
                  <a:lnTo>
                    <a:pt x="1759" y="13220"/>
                  </a:lnTo>
                  <a:cubicBezTo>
                    <a:pt x="1973" y="14021"/>
                    <a:pt x="2292" y="14778"/>
                    <a:pt x="2698" y="15479"/>
                  </a:cubicBezTo>
                  <a:lnTo>
                    <a:pt x="2145" y="16400"/>
                  </a:lnTo>
                  <a:cubicBezTo>
                    <a:pt x="1959" y="16713"/>
                    <a:pt x="1864" y="17137"/>
                    <a:pt x="2145" y="17419"/>
                  </a:cubicBezTo>
                  <a:lnTo>
                    <a:pt x="4181" y="19455"/>
                  </a:lnTo>
                  <a:cubicBezTo>
                    <a:pt x="4305" y="19579"/>
                    <a:pt x="4454" y="19627"/>
                    <a:pt x="4610" y="19627"/>
                  </a:cubicBezTo>
                  <a:cubicBezTo>
                    <a:pt x="4807" y="19627"/>
                    <a:pt x="5016" y="19550"/>
                    <a:pt x="5200" y="19455"/>
                  </a:cubicBezTo>
                  <a:lnTo>
                    <a:pt x="6127" y="18899"/>
                  </a:lnTo>
                  <a:cubicBezTo>
                    <a:pt x="6825" y="19302"/>
                    <a:pt x="7580" y="19619"/>
                    <a:pt x="8378" y="19832"/>
                  </a:cubicBezTo>
                  <a:lnTo>
                    <a:pt x="8640" y="20880"/>
                  </a:lnTo>
                  <a:cubicBezTo>
                    <a:pt x="8730" y="21233"/>
                    <a:pt x="8962" y="21600"/>
                    <a:pt x="9360" y="21600"/>
                  </a:cubicBezTo>
                  <a:lnTo>
                    <a:pt x="12240" y="21600"/>
                  </a:lnTo>
                  <a:cubicBezTo>
                    <a:pt x="12638" y="21600"/>
                    <a:pt x="12848" y="21233"/>
                    <a:pt x="12960" y="20880"/>
                  </a:cubicBezTo>
                  <a:lnTo>
                    <a:pt x="13222" y="19832"/>
                  </a:lnTo>
                  <a:cubicBezTo>
                    <a:pt x="14020" y="19619"/>
                    <a:pt x="14775" y="19302"/>
                    <a:pt x="15473" y="18899"/>
                  </a:cubicBezTo>
                  <a:lnTo>
                    <a:pt x="16400" y="19455"/>
                  </a:lnTo>
                  <a:cubicBezTo>
                    <a:pt x="16584" y="19550"/>
                    <a:pt x="16793" y="19627"/>
                    <a:pt x="16990" y="19627"/>
                  </a:cubicBezTo>
                  <a:cubicBezTo>
                    <a:pt x="17146" y="19627"/>
                    <a:pt x="17294" y="19579"/>
                    <a:pt x="17419" y="19455"/>
                  </a:cubicBezTo>
                  <a:lnTo>
                    <a:pt x="19455" y="17419"/>
                  </a:lnTo>
                  <a:cubicBezTo>
                    <a:pt x="19736" y="17137"/>
                    <a:pt x="19641" y="16713"/>
                    <a:pt x="19455" y="16400"/>
                  </a:cubicBezTo>
                  <a:lnTo>
                    <a:pt x="18902" y="15479"/>
                  </a:lnTo>
                  <a:cubicBezTo>
                    <a:pt x="19308" y="14778"/>
                    <a:pt x="19626" y="14021"/>
                    <a:pt x="19841" y="13220"/>
                  </a:cubicBezTo>
                  <a:lnTo>
                    <a:pt x="20880" y="12960"/>
                  </a:lnTo>
                  <a:cubicBezTo>
                    <a:pt x="21233" y="12848"/>
                    <a:pt x="21600" y="12638"/>
                    <a:pt x="21600" y="12240"/>
                  </a:cubicBezTo>
                  <a:lnTo>
                    <a:pt x="21600" y="9361"/>
                  </a:lnTo>
                  <a:cubicBezTo>
                    <a:pt x="21600" y="8962"/>
                    <a:pt x="21233" y="8730"/>
                    <a:pt x="20880" y="8641"/>
                  </a:cubicBezTo>
                  <a:moveTo>
                    <a:pt x="15709" y="10800"/>
                  </a:moveTo>
                  <a:cubicBezTo>
                    <a:pt x="15709" y="13346"/>
                    <a:pt x="13771" y="15438"/>
                    <a:pt x="11291" y="15685"/>
                  </a:cubicBezTo>
                  <a:lnTo>
                    <a:pt x="11291" y="12694"/>
                  </a:lnTo>
                  <a:cubicBezTo>
                    <a:pt x="12137" y="12476"/>
                    <a:pt x="12764" y="11714"/>
                    <a:pt x="12764" y="10800"/>
                  </a:cubicBezTo>
                  <a:cubicBezTo>
                    <a:pt x="12764" y="10630"/>
                    <a:pt x="12735" y="10468"/>
                    <a:pt x="12694" y="10310"/>
                  </a:cubicBezTo>
                  <a:lnTo>
                    <a:pt x="15308" y="8857"/>
                  </a:lnTo>
                  <a:cubicBezTo>
                    <a:pt x="15565" y="9453"/>
                    <a:pt x="15709" y="10110"/>
                    <a:pt x="15709" y="10800"/>
                  </a:cubicBezTo>
                  <a:moveTo>
                    <a:pt x="9818" y="10800"/>
                  </a:move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cubicBezTo>
                    <a:pt x="10258" y="11782"/>
                    <a:pt x="9818" y="11342"/>
                    <a:pt x="9818" y="10800"/>
                  </a:cubicBezTo>
                  <a:moveTo>
                    <a:pt x="10309" y="15685"/>
                  </a:moveTo>
                  <a:cubicBezTo>
                    <a:pt x="7829" y="15438"/>
                    <a:pt x="5891" y="13346"/>
                    <a:pt x="5891" y="10800"/>
                  </a:cubicBezTo>
                  <a:cubicBezTo>
                    <a:pt x="5891" y="10110"/>
                    <a:pt x="6035" y="9453"/>
                    <a:pt x="6292" y="8857"/>
                  </a:cubicBezTo>
                  <a:lnTo>
                    <a:pt x="8906" y="10310"/>
                  </a:lnTo>
                  <a:cubicBezTo>
                    <a:pt x="8865" y="10468"/>
                    <a:pt x="8836" y="10630"/>
                    <a:pt x="8836" y="10800"/>
                  </a:cubicBezTo>
                  <a:cubicBezTo>
                    <a:pt x="8836" y="11714"/>
                    <a:pt x="9463" y="12476"/>
                    <a:pt x="10309" y="12694"/>
                  </a:cubicBezTo>
                  <a:cubicBezTo>
                    <a:pt x="10309" y="12694"/>
                    <a:pt x="10309" y="15685"/>
                    <a:pt x="10309" y="15685"/>
                  </a:cubicBezTo>
                  <a:close/>
                  <a:moveTo>
                    <a:pt x="10800" y="5891"/>
                  </a:moveTo>
                  <a:cubicBezTo>
                    <a:pt x="12470" y="5891"/>
                    <a:pt x="13942" y="6727"/>
                    <a:pt x="14829" y="8000"/>
                  </a:cubicBezTo>
                  <a:lnTo>
                    <a:pt x="12220" y="9450"/>
                  </a:lnTo>
                  <a:cubicBezTo>
                    <a:pt x="11862" y="9074"/>
                    <a:pt x="11360" y="8836"/>
                    <a:pt x="10800" y="8836"/>
                  </a:cubicBezTo>
                  <a:cubicBezTo>
                    <a:pt x="10240" y="8836"/>
                    <a:pt x="9738" y="9074"/>
                    <a:pt x="9380" y="9450"/>
                  </a:cubicBezTo>
                  <a:lnTo>
                    <a:pt x="6771" y="8000"/>
                  </a:lnTo>
                  <a:cubicBezTo>
                    <a:pt x="7658" y="6727"/>
                    <a:pt x="9130" y="5891"/>
                    <a:pt x="10800" y="5891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形状"/>
            <p:cNvSpPr/>
            <p:nvPr/>
          </p:nvSpPr>
          <p:spPr>
            <a:xfrm>
              <a:off x="11219815" y="3388360"/>
              <a:ext cx="252730" cy="29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3"/>
                    <a:pt x="14400" y="6873"/>
                  </a:cubicBezTo>
                  <a:lnTo>
                    <a:pt x="20400" y="6873"/>
                  </a:lnTo>
                  <a:cubicBezTo>
                    <a:pt x="20400" y="6873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4800" y="8836"/>
                  </a:moveTo>
                  <a:cubicBezTo>
                    <a:pt x="4800" y="9108"/>
                    <a:pt x="5068" y="9327"/>
                    <a:pt x="5400" y="9327"/>
                  </a:cubicBezTo>
                  <a:lnTo>
                    <a:pt x="16200" y="9327"/>
                  </a:lnTo>
                  <a:cubicBezTo>
                    <a:pt x="16532" y="9327"/>
                    <a:pt x="16800" y="9108"/>
                    <a:pt x="16800" y="8836"/>
                  </a:cubicBezTo>
                  <a:cubicBezTo>
                    <a:pt x="16800" y="8566"/>
                    <a:pt x="16532" y="8345"/>
                    <a:pt x="16200" y="8345"/>
                  </a:cubicBezTo>
                  <a:lnTo>
                    <a:pt x="5400" y="8345"/>
                  </a:lnTo>
                  <a:cubicBezTo>
                    <a:pt x="5068" y="8345"/>
                    <a:pt x="4800" y="8566"/>
                    <a:pt x="4800" y="8836"/>
                  </a:cubicBezTo>
                  <a:moveTo>
                    <a:pt x="16200" y="12273"/>
                  </a:moveTo>
                  <a:lnTo>
                    <a:pt x="5400" y="12273"/>
                  </a:lnTo>
                  <a:cubicBezTo>
                    <a:pt x="5068" y="12273"/>
                    <a:pt x="4800" y="12493"/>
                    <a:pt x="4800" y="12764"/>
                  </a:cubicBezTo>
                  <a:cubicBezTo>
                    <a:pt x="4800" y="13035"/>
                    <a:pt x="5068" y="13255"/>
                    <a:pt x="5400" y="13255"/>
                  </a:cubicBezTo>
                  <a:lnTo>
                    <a:pt x="16200" y="13255"/>
                  </a:lnTo>
                  <a:cubicBezTo>
                    <a:pt x="16532" y="13255"/>
                    <a:pt x="16800" y="13035"/>
                    <a:pt x="16800" y="12764"/>
                  </a:cubicBezTo>
                  <a:cubicBezTo>
                    <a:pt x="16800" y="12493"/>
                    <a:pt x="16532" y="12273"/>
                    <a:pt x="16200" y="12273"/>
                  </a:cubicBezTo>
                  <a:moveTo>
                    <a:pt x="5400" y="5400"/>
                  </a:moveTo>
                  <a:lnTo>
                    <a:pt x="8400" y="5400"/>
                  </a:lnTo>
                  <a:cubicBezTo>
                    <a:pt x="8732" y="5400"/>
                    <a:pt x="9000" y="5181"/>
                    <a:pt x="9000" y="4909"/>
                  </a:cubicBezTo>
                  <a:cubicBezTo>
                    <a:pt x="9000" y="4638"/>
                    <a:pt x="8732" y="4418"/>
                    <a:pt x="8400" y="4418"/>
                  </a:cubicBezTo>
                  <a:lnTo>
                    <a:pt x="5400" y="4418"/>
                  </a:lnTo>
                  <a:cubicBezTo>
                    <a:pt x="5068" y="4418"/>
                    <a:pt x="4800" y="4638"/>
                    <a:pt x="4800" y="4909"/>
                  </a:cubicBezTo>
                  <a:cubicBezTo>
                    <a:pt x="4800" y="5181"/>
                    <a:pt x="5068" y="5400"/>
                    <a:pt x="5400" y="5400"/>
                  </a:cubicBezTo>
                  <a:moveTo>
                    <a:pt x="12600" y="16200"/>
                  </a:moveTo>
                  <a:lnTo>
                    <a:pt x="5400" y="16200"/>
                  </a:lnTo>
                  <a:cubicBezTo>
                    <a:pt x="5068" y="16200"/>
                    <a:pt x="4800" y="16420"/>
                    <a:pt x="4800" y="16691"/>
                  </a:cubicBezTo>
                  <a:cubicBezTo>
                    <a:pt x="4800" y="16962"/>
                    <a:pt x="5068" y="17182"/>
                    <a:pt x="5400" y="17182"/>
                  </a:cubicBezTo>
                  <a:lnTo>
                    <a:pt x="12600" y="17182"/>
                  </a:lnTo>
                  <a:cubicBezTo>
                    <a:pt x="12932" y="17182"/>
                    <a:pt x="13200" y="16962"/>
                    <a:pt x="13200" y="16691"/>
                  </a:cubicBezTo>
                  <a:cubicBezTo>
                    <a:pt x="13200" y="16420"/>
                    <a:pt x="12932" y="16200"/>
                    <a:pt x="12600" y="162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运…"/>
            <p:cNvSpPr txBox="1"/>
            <p:nvPr/>
          </p:nvSpPr>
          <p:spPr>
            <a:xfrm>
              <a:off x="11174730" y="2496820"/>
              <a:ext cx="340360" cy="603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 b="0">
                  <a:solidFill>
                    <a:srgbClr val="FFFFFF"/>
                  </a:solidFill>
                </a:defRPr>
              </a:pPr>
              <a:r>
                <a:rPr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</a:t>
              </a:r>
              <a:endParaRPr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 sz="2400" b="0">
                  <a:solidFill>
                    <a:srgbClr val="FFFFFF"/>
                  </a:solidFill>
                </a:defRPr>
              </a:pPr>
              <a:r>
                <a:rPr sz="16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维</a:t>
              </a:r>
              <a:endParaRPr sz="16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日…"/>
            <p:cNvSpPr txBox="1"/>
            <p:nvPr/>
          </p:nvSpPr>
          <p:spPr>
            <a:xfrm>
              <a:off x="11174730" y="3924300"/>
              <a:ext cx="340360" cy="603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defPPr>
                <a:defRPr lang="zh-CN"/>
              </a:defPPr>
              <a:lvl1pPr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endParaRPr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志</a:t>
              </a:r>
              <a:endParaRPr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矩形"/>
            <p:cNvSpPr/>
            <p:nvPr/>
          </p:nvSpPr>
          <p:spPr>
            <a:xfrm>
              <a:off x="579120" y="1783715"/>
              <a:ext cx="532130" cy="463359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1" name="图像" descr="图像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90880" y="2094865"/>
              <a:ext cx="308610" cy="29337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12" name="图像" descr="图像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680085" y="3375660"/>
              <a:ext cx="335280" cy="31813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13" name="安…"/>
            <p:cNvSpPr txBox="1"/>
            <p:nvPr/>
          </p:nvSpPr>
          <p:spPr>
            <a:xfrm>
              <a:off x="675005" y="2496820"/>
              <a:ext cx="340360" cy="603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defPPr>
                <a:defRPr lang="zh-CN"/>
              </a:defPPr>
              <a:lvl1pPr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</a:t>
              </a:r>
              <a:endParaRPr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</a:t>
              </a:r>
              <a:endParaRPr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权…"/>
            <p:cNvSpPr txBox="1"/>
            <p:nvPr/>
          </p:nvSpPr>
          <p:spPr>
            <a:xfrm>
              <a:off x="675005" y="3920490"/>
              <a:ext cx="340360" cy="603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defPPr>
                <a:defRPr lang="zh-CN"/>
              </a:defPPr>
              <a:lvl1pPr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权</a:t>
              </a:r>
              <a:endParaRPr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限</a:t>
              </a:r>
              <a:endParaRPr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形状"/>
            <p:cNvSpPr/>
            <p:nvPr/>
          </p:nvSpPr>
          <p:spPr>
            <a:xfrm>
              <a:off x="690880" y="4819015"/>
              <a:ext cx="308610" cy="24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用…"/>
            <p:cNvSpPr txBox="1"/>
            <p:nvPr/>
          </p:nvSpPr>
          <p:spPr>
            <a:xfrm>
              <a:off x="675005" y="5179060"/>
              <a:ext cx="340360" cy="603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defPPr>
                <a:defRPr lang="zh-CN"/>
              </a:defPPr>
              <a:lvl1pPr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</a:t>
              </a:r>
              <a:endParaRPr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  <a:endParaRPr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7" name="图像" descr="图像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162030" y="4815205"/>
              <a:ext cx="308610" cy="29337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18" name="监…"/>
            <p:cNvSpPr txBox="1"/>
            <p:nvPr/>
          </p:nvSpPr>
          <p:spPr>
            <a:xfrm>
              <a:off x="11146155" y="5177790"/>
              <a:ext cx="340360" cy="603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defPPr>
                <a:defRPr lang="zh-CN"/>
              </a:defPPr>
              <a:lvl1pPr>
                <a:defRPr sz="1600" b="0"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监</a:t>
              </a:r>
              <a:endParaRPr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控</a:t>
              </a:r>
              <a:endParaRPr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任务调度"/>
            <p:cNvSpPr txBox="1"/>
            <p:nvPr/>
          </p:nvSpPr>
          <p:spPr>
            <a:xfrm>
              <a:off x="7135495" y="4893945"/>
              <a:ext cx="831850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任务调度</a:t>
              </a:r>
              <a:endPara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体系连接"/>
            <p:cNvSpPr txBox="1"/>
            <p:nvPr/>
          </p:nvSpPr>
          <p:spPr>
            <a:xfrm>
              <a:off x="7145020" y="5228590"/>
              <a:ext cx="831850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体系连接</a:t>
              </a:r>
              <a:endPara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1" name="图像" descr="图像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9182735" y="5024120"/>
              <a:ext cx="308610" cy="29337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22" name="图像" descr="图像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79305" y="5024120"/>
              <a:ext cx="308610" cy="29337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23" name="拖拽式机器学习"/>
            <p:cNvSpPr txBox="1"/>
            <p:nvPr/>
          </p:nvSpPr>
          <p:spPr>
            <a:xfrm>
              <a:off x="2012950" y="3079750"/>
              <a:ext cx="1397635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拖拽式机器学习</a:t>
              </a:r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丰富的可视化功能"/>
            <p:cNvSpPr txBox="1"/>
            <p:nvPr/>
          </p:nvSpPr>
          <p:spPr>
            <a:xfrm>
              <a:off x="2010410" y="3589020"/>
              <a:ext cx="1586865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丰富的可视化功能</a:t>
              </a:r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丰富的算法库、特征库"/>
            <p:cNvSpPr txBox="1"/>
            <p:nvPr/>
          </p:nvSpPr>
          <p:spPr>
            <a:xfrm>
              <a:off x="2010410" y="4070985"/>
              <a:ext cx="1964055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丰富的算法库、特征库</a:t>
              </a:r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6" name="图像" descr="图像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74165" y="3096895"/>
              <a:ext cx="283210" cy="26860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27" name="图像" descr="图像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95120" y="3631565"/>
              <a:ext cx="266065" cy="22542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28" name="图像" descr="图像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74165" y="4091305"/>
              <a:ext cx="283210" cy="26860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29" name="算法框架全"/>
            <p:cNvSpPr txBox="1"/>
            <p:nvPr/>
          </p:nvSpPr>
          <p:spPr>
            <a:xfrm>
              <a:off x="5480685" y="3044190"/>
              <a:ext cx="1020445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算法框架全</a:t>
              </a:r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深度学习图形化"/>
            <p:cNvSpPr txBox="1"/>
            <p:nvPr/>
          </p:nvSpPr>
          <p:spPr>
            <a:xfrm>
              <a:off x="5480685" y="3555365"/>
              <a:ext cx="1397635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深度学习图形化</a:t>
              </a:r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学习训练环境快速创建"/>
            <p:cNvSpPr txBox="1"/>
            <p:nvPr/>
          </p:nvSpPr>
          <p:spPr>
            <a:xfrm>
              <a:off x="5480685" y="4062730"/>
              <a:ext cx="1964055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学习训练环境快速创建</a:t>
              </a:r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32" name="图像" descr="图像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76495" y="3082290"/>
              <a:ext cx="308610" cy="26543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33" name="图像" descr="图像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984750" y="3563620"/>
              <a:ext cx="308610" cy="29337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34" name="图像" descr="图像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84750" y="4079240"/>
              <a:ext cx="308610" cy="29337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35" name="支持多领域、多场景"/>
            <p:cNvSpPr txBox="1"/>
            <p:nvPr/>
          </p:nvSpPr>
          <p:spPr>
            <a:xfrm>
              <a:off x="8528685" y="3076575"/>
              <a:ext cx="1775460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支持多领域、多场景</a:t>
              </a:r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一站式，数据进服务出"/>
            <p:cNvSpPr txBox="1"/>
            <p:nvPr/>
          </p:nvSpPr>
          <p:spPr>
            <a:xfrm>
              <a:off x="8519160" y="3573780"/>
              <a:ext cx="1964055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一站式，数据进服务出</a:t>
              </a:r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支持输出多格式，多终端"/>
            <p:cNvSpPr txBox="1"/>
            <p:nvPr/>
          </p:nvSpPr>
          <p:spPr>
            <a:xfrm>
              <a:off x="8547735" y="4070985"/>
              <a:ext cx="2152650" cy="309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200" b="0">
                  <a:solidFill>
                    <a:srgbClr val="FFFFFF"/>
                  </a:solidFill>
                </a:defRPr>
              </a:lvl1pPr>
            </a:lstStyle>
            <a:p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支持输出多格式，多终端</a:t>
              </a:r>
              <a:endPara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形状"/>
            <p:cNvSpPr/>
            <p:nvPr/>
          </p:nvSpPr>
          <p:spPr>
            <a:xfrm>
              <a:off x="8045450" y="3087370"/>
              <a:ext cx="308610" cy="29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rgbClr val="F6F9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形状"/>
            <p:cNvSpPr/>
            <p:nvPr/>
          </p:nvSpPr>
          <p:spPr>
            <a:xfrm>
              <a:off x="8028940" y="3603625"/>
              <a:ext cx="308610" cy="213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755"/>
                  </a:moveTo>
                  <a:lnTo>
                    <a:pt x="1866" y="6075"/>
                  </a:lnTo>
                  <a:lnTo>
                    <a:pt x="10800" y="1395"/>
                  </a:lnTo>
                  <a:lnTo>
                    <a:pt x="19735" y="6075"/>
                  </a:lnTo>
                  <a:cubicBezTo>
                    <a:pt x="19735" y="6075"/>
                    <a:pt x="10800" y="10755"/>
                    <a:pt x="10800" y="10755"/>
                  </a:cubicBezTo>
                  <a:close/>
                  <a:moveTo>
                    <a:pt x="18031" y="17315"/>
                  </a:moveTo>
                  <a:lnTo>
                    <a:pt x="14834" y="16216"/>
                  </a:lnTo>
                  <a:lnTo>
                    <a:pt x="14832" y="16229"/>
                  </a:lnTo>
                  <a:cubicBezTo>
                    <a:pt x="14797" y="16218"/>
                    <a:pt x="14765" y="16200"/>
                    <a:pt x="14727" y="16200"/>
                  </a:cubicBezTo>
                  <a:cubicBezTo>
                    <a:pt x="14627" y="16200"/>
                    <a:pt x="14538" y="16251"/>
                    <a:pt x="14460" y="16324"/>
                  </a:cubicBezTo>
                  <a:lnTo>
                    <a:pt x="14455" y="16313"/>
                  </a:lnTo>
                  <a:lnTo>
                    <a:pt x="10820" y="20061"/>
                  </a:lnTo>
                  <a:lnTo>
                    <a:pt x="7658" y="16334"/>
                  </a:lnTo>
                  <a:lnTo>
                    <a:pt x="7653" y="16344"/>
                  </a:lnTo>
                  <a:cubicBezTo>
                    <a:pt x="7571" y="16259"/>
                    <a:pt x="7474" y="16200"/>
                    <a:pt x="7364" y="16200"/>
                  </a:cubicBezTo>
                  <a:cubicBezTo>
                    <a:pt x="7327" y="16200"/>
                    <a:pt x="7294" y="16218"/>
                    <a:pt x="7259" y="16229"/>
                  </a:cubicBezTo>
                  <a:lnTo>
                    <a:pt x="7257" y="16216"/>
                  </a:lnTo>
                  <a:lnTo>
                    <a:pt x="4013" y="17331"/>
                  </a:lnTo>
                  <a:lnTo>
                    <a:pt x="4767" y="9035"/>
                  </a:lnTo>
                  <a:lnTo>
                    <a:pt x="10589" y="12084"/>
                  </a:lnTo>
                  <a:lnTo>
                    <a:pt x="10591" y="12080"/>
                  </a:lnTo>
                  <a:cubicBezTo>
                    <a:pt x="10655" y="12122"/>
                    <a:pt x="10724" y="12150"/>
                    <a:pt x="10800" y="12150"/>
                  </a:cubicBezTo>
                  <a:cubicBezTo>
                    <a:pt x="10876" y="12150"/>
                    <a:pt x="10946" y="12122"/>
                    <a:pt x="11009" y="12080"/>
                  </a:cubicBezTo>
                  <a:lnTo>
                    <a:pt x="11011" y="12084"/>
                  </a:lnTo>
                  <a:lnTo>
                    <a:pt x="16897" y="9001"/>
                  </a:lnTo>
                  <a:cubicBezTo>
                    <a:pt x="16897" y="9001"/>
                    <a:pt x="18031" y="17315"/>
                    <a:pt x="18031" y="17315"/>
                  </a:cubicBezTo>
                  <a:close/>
                  <a:moveTo>
                    <a:pt x="21600" y="6075"/>
                  </a:moveTo>
                  <a:cubicBezTo>
                    <a:pt x="21600" y="5806"/>
                    <a:pt x="21484" y="5579"/>
                    <a:pt x="21319" y="5470"/>
                  </a:cubicBezTo>
                  <a:lnTo>
                    <a:pt x="21320" y="5466"/>
                  </a:lnTo>
                  <a:lnTo>
                    <a:pt x="21306" y="5458"/>
                  </a:lnTo>
                  <a:cubicBezTo>
                    <a:pt x="21301" y="5455"/>
                    <a:pt x="21296" y="5453"/>
                    <a:pt x="21292" y="5451"/>
                  </a:cubicBezTo>
                  <a:lnTo>
                    <a:pt x="11011" y="66"/>
                  </a:lnTo>
                  <a:lnTo>
                    <a:pt x="11009" y="70"/>
                  </a:lnTo>
                  <a:cubicBezTo>
                    <a:pt x="10946" y="28"/>
                    <a:pt x="10876" y="0"/>
                    <a:pt x="10800" y="0"/>
                  </a:cubicBezTo>
                  <a:cubicBezTo>
                    <a:pt x="10724" y="0"/>
                    <a:pt x="10655" y="28"/>
                    <a:pt x="10591" y="70"/>
                  </a:cubicBezTo>
                  <a:lnTo>
                    <a:pt x="10589" y="66"/>
                  </a:lnTo>
                  <a:lnTo>
                    <a:pt x="309" y="5451"/>
                  </a:lnTo>
                  <a:cubicBezTo>
                    <a:pt x="304" y="5453"/>
                    <a:pt x="299" y="5455"/>
                    <a:pt x="295" y="5458"/>
                  </a:cubicBezTo>
                  <a:lnTo>
                    <a:pt x="280" y="5466"/>
                  </a:lnTo>
                  <a:lnTo>
                    <a:pt x="281" y="5470"/>
                  </a:lnTo>
                  <a:cubicBezTo>
                    <a:pt x="116" y="5579"/>
                    <a:pt x="0" y="5806"/>
                    <a:pt x="0" y="6075"/>
                  </a:cubicBezTo>
                  <a:cubicBezTo>
                    <a:pt x="0" y="6344"/>
                    <a:pt x="116" y="6571"/>
                    <a:pt x="281" y="6680"/>
                  </a:cubicBezTo>
                  <a:lnTo>
                    <a:pt x="280" y="6684"/>
                  </a:lnTo>
                  <a:lnTo>
                    <a:pt x="295" y="6692"/>
                  </a:lnTo>
                  <a:cubicBezTo>
                    <a:pt x="299" y="6695"/>
                    <a:pt x="304" y="6697"/>
                    <a:pt x="309" y="6699"/>
                  </a:cubicBezTo>
                  <a:lnTo>
                    <a:pt x="1230" y="7182"/>
                  </a:lnTo>
                  <a:lnTo>
                    <a:pt x="608" y="13603"/>
                  </a:lnTo>
                  <a:cubicBezTo>
                    <a:pt x="251" y="13805"/>
                    <a:pt x="0" y="14287"/>
                    <a:pt x="0" y="14850"/>
                  </a:cubicBezTo>
                  <a:cubicBezTo>
                    <a:pt x="0" y="15596"/>
                    <a:pt x="439" y="16200"/>
                    <a:pt x="982" y="16200"/>
                  </a:cubicBezTo>
                  <a:cubicBezTo>
                    <a:pt x="1524" y="16200"/>
                    <a:pt x="1964" y="15596"/>
                    <a:pt x="1964" y="14850"/>
                  </a:cubicBezTo>
                  <a:cubicBezTo>
                    <a:pt x="1964" y="14416"/>
                    <a:pt x="1812" y="14034"/>
                    <a:pt x="1580" y="13787"/>
                  </a:cubicBezTo>
                  <a:lnTo>
                    <a:pt x="2173" y="7676"/>
                  </a:lnTo>
                  <a:lnTo>
                    <a:pt x="3822" y="8540"/>
                  </a:lnTo>
                  <a:lnTo>
                    <a:pt x="2950" y="18135"/>
                  </a:lnTo>
                  <a:lnTo>
                    <a:pt x="2958" y="18138"/>
                  </a:lnTo>
                  <a:cubicBezTo>
                    <a:pt x="2955" y="18167"/>
                    <a:pt x="2945" y="18193"/>
                    <a:pt x="2945" y="18225"/>
                  </a:cubicBezTo>
                  <a:cubicBezTo>
                    <a:pt x="2945" y="18598"/>
                    <a:pt x="3165" y="18900"/>
                    <a:pt x="3436" y="18900"/>
                  </a:cubicBezTo>
                  <a:cubicBezTo>
                    <a:pt x="3474" y="18900"/>
                    <a:pt x="3506" y="18884"/>
                    <a:pt x="3541" y="18873"/>
                  </a:cubicBezTo>
                  <a:lnTo>
                    <a:pt x="3543" y="18884"/>
                  </a:lnTo>
                  <a:lnTo>
                    <a:pt x="7238" y="17613"/>
                  </a:lnTo>
                  <a:lnTo>
                    <a:pt x="10506" y="21465"/>
                  </a:lnTo>
                  <a:lnTo>
                    <a:pt x="10510" y="21456"/>
                  </a:lnTo>
                  <a:cubicBezTo>
                    <a:pt x="10593" y="21541"/>
                    <a:pt x="10690" y="21600"/>
                    <a:pt x="10800" y="21600"/>
                  </a:cubicBezTo>
                  <a:cubicBezTo>
                    <a:pt x="10901" y="21600"/>
                    <a:pt x="10989" y="21548"/>
                    <a:pt x="11068" y="21476"/>
                  </a:cubicBezTo>
                  <a:lnTo>
                    <a:pt x="11072" y="21487"/>
                  </a:lnTo>
                  <a:lnTo>
                    <a:pt x="14834" y="17607"/>
                  </a:lnTo>
                  <a:lnTo>
                    <a:pt x="18548" y="18884"/>
                  </a:lnTo>
                  <a:lnTo>
                    <a:pt x="18550" y="18871"/>
                  </a:lnTo>
                  <a:cubicBezTo>
                    <a:pt x="18585" y="18882"/>
                    <a:pt x="18618" y="18900"/>
                    <a:pt x="18655" y="18900"/>
                  </a:cubicBezTo>
                  <a:cubicBezTo>
                    <a:pt x="18926" y="18900"/>
                    <a:pt x="19145" y="18598"/>
                    <a:pt x="19145" y="18225"/>
                  </a:cubicBezTo>
                  <a:cubicBezTo>
                    <a:pt x="19145" y="18181"/>
                    <a:pt x="19135" y="18143"/>
                    <a:pt x="19130" y="18102"/>
                  </a:cubicBezTo>
                  <a:lnTo>
                    <a:pt x="19137" y="18100"/>
                  </a:lnTo>
                  <a:lnTo>
                    <a:pt x="17830" y="8513"/>
                  </a:lnTo>
                  <a:lnTo>
                    <a:pt x="21292" y="6699"/>
                  </a:lnTo>
                  <a:cubicBezTo>
                    <a:pt x="21296" y="6697"/>
                    <a:pt x="21301" y="6695"/>
                    <a:pt x="21306" y="6692"/>
                  </a:cubicBezTo>
                  <a:lnTo>
                    <a:pt x="21320" y="6684"/>
                  </a:lnTo>
                  <a:lnTo>
                    <a:pt x="21319" y="6680"/>
                  </a:lnTo>
                  <a:cubicBezTo>
                    <a:pt x="21484" y="6571"/>
                    <a:pt x="21600" y="6344"/>
                    <a:pt x="21600" y="6075"/>
                  </a:cubicBezTo>
                </a:path>
              </a:pathLst>
            </a:custGeom>
            <a:solidFill>
              <a:srgbClr val="F6F9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形状"/>
            <p:cNvSpPr/>
            <p:nvPr/>
          </p:nvSpPr>
          <p:spPr>
            <a:xfrm>
              <a:off x="8045450" y="4079240"/>
              <a:ext cx="308610" cy="29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rgbClr val="F6F9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0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AI 应用及解决方案"/>
            <p:cNvSpPr/>
            <p:nvPr/>
          </p:nvSpPr>
          <p:spPr>
            <a:xfrm>
              <a:off x="579120" y="1064260"/>
              <a:ext cx="11033760" cy="6496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sz="25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                                    </a:t>
              </a:r>
              <a:r>
                <a:rPr sz="140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</a:t>
              </a:r>
              <a:r>
                <a:rPr sz="1400" b="1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AI 应用及解决方案</a:t>
              </a:r>
              <a:endParaRPr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142" name="图像" descr="图像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042785" y="1253808"/>
              <a:ext cx="308610" cy="29337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3" name="图像" descr="图像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>
              <a:off x="5802630" y="1259523"/>
              <a:ext cx="308610" cy="28194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4" name="图像" descr="图像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404610" y="1242378"/>
              <a:ext cx="344805" cy="31623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45" name="图像" descr="图像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644765" y="1242695"/>
              <a:ext cx="308610" cy="31559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4" name="标题 1"/>
          <p:cNvSpPr txBox="1"/>
          <p:nvPr/>
        </p:nvSpPr>
        <p:spPr>
          <a:xfrm>
            <a:off x="180000" y="180000"/>
            <a:ext cx="11177113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人工智能数据服务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3701" y="690570"/>
            <a:ext cx="11264597" cy="5476860"/>
            <a:chOff x="654888" y="988550"/>
            <a:chExt cx="11264597" cy="5476860"/>
          </a:xfrm>
        </p:grpSpPr>
        <p:sp>
          <p:nvSpPr>
            <p:cNvPr id="66" name="矩形 65"/>
            <p:cNvSpPr/>
            <p:nvPr/>
          </p:nvSpPr>
          <p:spPr>
            <a:xfrm>
              <a:off x="2494626" y="988550"/>
              <a:ext cx="9419207" cy="1532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数据接入…"/>
            <p:cNvSpPr/>
            <p:nvPr/>
          </p:nvSpPr>
          <p:spPr>
            <a:xfrm>
              <a:off x="2591450" y="1107293"/>
              <a:ext cx="1444164" cy="498333"/>
            </a:xfrm>
            <a:prstGeom prst="roundRect">
              <a:avLst>
                <a:gd name="adj" fmla="val 1623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50800" rIns="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数据接入</a:t>
              </a:r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数据分析…"/>
            <p:cNvSpPr/>
            <p:nvPr/>
          </p:nvSpPr>
          <p:spPr>
            <a:xfrm>
              <a:off x="4529580" y="1102916"/>
              <a:ext cx="1444164" cy="498333"/>
            </a:xfrm>
            <a:prstGeom prst="roundRect">
              <a:avLst>
                <a:gd name="adj" fmla="val 1623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50800" rIns="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数据转换…"/>
            <p:cNvSpPr/>
            <p:nvPr/>
          </p:nvSpPr>
          <p:spPr>
            <a:xfrm>
              <a:off x="6470475" y="1112632"/>
              <a:ext cx="1444164" cy="498333"/>
            </a:xfrm>
            <a:prstGeom prst="roundRect">
              <a:avLst>
                <a:gd name="adj" fmla="val 1623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50800" rIns="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数据转换</a:t>
              </a:r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数据验证…"/>
            <p:cNvSpPr/>
            <p:nvPr/>
          </p:nvSpPr>
          <p:spPr>
            <a:xfrm>
              <a:off x="8408605" y="1102915"/>
              <a:ext cx="1444164" cy="498333"/>
            </a:xfrm>
            <a:prstGeom prst="roundRect">
              <a:avLst>
                <a:gd name="adj" fmla="val 1623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50800" rIns="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数据验证</a:t>
              </a:r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数据拆分…"/>
            <p:cNvSpPr/>
            <p:nvPr/>
          </p:nvSpPr>
          <p:spPr>
            <a:xfrm>
              <a:off x="10346735" y="1099378"/>
              <a:ext cx="1444164" cy="498333"/>
            </a:xfrm>
            <a:prstGeom prst="roundRect">
              <a:avLst>
                <a:gd name="adj" fmla="val 16236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50800" rIns="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数据拆分</a:t>
              </a:r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模型训练…"/>
            <p:cNvSpPr/>
            <p:nvPr/>
          </p:nvSpPr>
          <p:spPr>
            <a:xfrm>
              <a:off x="4529580" y="1830241"/>
              <a:ext cx="1444164" cy="481330"/>
            </a:xfrm>
            <a:prstGeom prst="roundRect">
              <a:avLst>
                <a:gd name="adj" fmla="val 16236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50800" rIns="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模型训练</a:t>
              </a:r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模型构建…"/>
            <p:cNvSpPr/>
            <p:nvPr/>
          </p:nvSpPr>
          <p:spPr>
            <a:xfrm>
              <a:off x="6470475" y="1856518"/>
              <a:ext cx="1444164" cy="481330"/>
            </a:xfrm>
            <a:prstGeom prst="roundRect">
              <a:avLst>
                <a:gd name="adj" fmla="val 16236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50800" rIns="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模型构建</a:t>
              </a:r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模型验证…"/>
            <p:cNvSpPr/>
            <p:nvPr/>
          </p:nvSpPr>
          <p:spPr>
            <a:xfrm>
              <a:off x="8408605" y="1851660"/>
              <a:ext cx="1444164" cy="481330"/>
            </a:xfrm>
            <a:prstGeom prst="roundRect">
              <a:avLst>
                <a:gd name="adj" fmla="val 16236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50800" rIns="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模型验证</a:t>
              </a:r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模型注册…"/>
            <p:cNvSpPr/>
            <p:nvPr/>
          </p:nvSpPr>
          <p:spPr>
            <a:xfrm>
              <a:off x="10346735" y="1856518"/>
              <a:ext cx="1444164" cy="481330"/>
            </a:xfrm>
            <a:prstGeom prst="roundRect">
              <a:avLst>
                <a:gd name="adj" fmla="val 16236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50800" rIns="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模型注册</a:t>
              </a:r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环境创建…"/>
            <p:cNvSpPr/>
            <p:nvPr/>
          </p:nvSpPr>
          <p:spPr>
            <a:xfrm>
              <a:off x="2591450" y="1820139"/>
              <a:ext cx="1444164" cy="481330"/>
            </a:xfrm>
            <a:prstGeom prst="roundRect">
              <a:avLst>
                <a:gd name="adj" fmla="val 16236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50800" rIns="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4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环境创建</a:t>
              </a:r>
              <a:endParaRPr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箭头"/>
            <p:cNvSpPr/>
            <p:nvPr/>
          </p:nvSpPr>
          <p:spPr>
            <a:xfrm>
              <a:off x="4157227" y="1201594"/>
              <a:ext cx="274955" cy="293370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箭头"/>
            <p:cNvSpPr/>
            <p:nvPr/>
          </p:nvSpPr>
          <p:spPr>
            <a:xfrm>
              <a:off x="4122463" y="1909136"/>
              <a:ext cx="309719" cy="293370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箭头"/>
            <p:cNvSpPr/>
            <p:nvPr/>
          </p:nvSpPr>
          <p:spPr>
            <a:xfrm>
              <a:off x="6086015" y="1201594"/>
              <a:ext cx="274955" cy="293370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箭头"/>
            <p:cNvSpPr/>
            <p:nvPr/>
          </p:nvSpPr>
          <p:spPr>
            <a:xfrm>
              <a:off x="6065867" y="1926928"/>
              <a:ext cx="309719" cy="293370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箭头"/>
            <p:cNvSpPr/>
            <p:nvPr/>
          </p:nvSpPr>
          <p:spPr>
            <a:xfrm>
              <a:off x="8020341" y="1201594"/>
              <a:ext cx="274955" cy="293370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箭头"/>
            <p:cNvSpPr/>
            <p:nvPr/>
          </p:nvSpPr>
          <p:spPr>
            <a:xfrm>
              <a:off x="8001596" y="1929599"/>
              <a:ext cx="309719" cy="293370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箭头"/>
            <p:cNvSpPr/>
            <p:nvPr/>
          </p:nvSpPr>
          <p:spPr>
            <a:xfrm>
              <a:off x="9966078" y="1202292"/>
              <a:ext cx="274955" cy="293370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箭头"/>
            <p:cNvSpPr/>
            <p:nvPr/>
          </p:nvSpPr>
          <p:spPr>
            <a:xfrm>
              <a:off x="9966078" y="1924221"/>
              <a:ext cx="309719" cy="293370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32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658118" y="988550"/>
              <a:ext cx="1742174" cy="1512000"/>
            </a:xfrm>
            <a:prstGeom prst="rect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zh-CN" altLang="en-US" sz="2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一站式数据</a:t>
              </a:r>
              <a:endPara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ctr"/>
              <a:r>
                <a:rPr lang="zh-CN" altLang="en-US" sz="2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科学平台</a:t>
              </a:r>
              <a:endPara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658116" y="2716567"/>
              <a:ext cx="4402155" cy="281007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AI</a:t>
              </a:r>
              <a:r>
                <a:rPr lang="zh-CN" altLang="en-US" sz="1400" dirty="0"/>
                <a:t>生态落地痛点</a:t>
              </a:r>
              <a:endParaRPr lang="zh-CN" altLang="en-US" sz="1400" dirty="0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5246704" y="2719176"/>
              <a:ext cx="6667130" cy="281007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KDL+KML</a:t>
              </a:r>
              <a:r>
                <a:rPr lang="zh-CN" altLang="en-US" sz="1400" dirty="0"/>
                <a:t>助力企业自主建设</a:t>
              </a:r>
              <a:r>
                <a:rPr lang="en-US" altLang="zh-CN" sz="1400" dirty="0"/>
                <a:t>AI</a:t>
              </a:r>
              <a:r>
                <a:rPr lang="zh-CN" altLang="en-US" sz="1400" dirty="0"/>
                <a:t>能力</a:t>
              </a:r>
              <a:endParaRPr lang="zh-CN" altLang="en-US" sz="1400" dirty="0"/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5266188" y="3094523"/>
              <a:ext cx="5874778" cy="888475"/>
              <a:chOff x="1313498" y="3269119"/>
              <a:chExt cx="3194200" cy="888475"/>
            </a:xfrm>
          </p:grpSpPr>
          <p:sp>
            <p:nvSpPr>
              <p:cNvPr id="175" name="文本框 174"/>
              <p:cNvSpPr txBox="1"/>
              <p:nvPr/>
            </p:nvSpPr>
            <p:spPr>
              <a:xfrm>
                <a:off x="1313498" y="3269119"/>
                <a:ext cx="3089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27F96"/>
                    </a:solidFill>
                  </a:rPr>
                  <a:t>可视化建模，统一化流程，助力模型冷启动</a:t>
                </a:r>
                <a:endParaRPr lang="zh-CN" altLang="en-US" b="1" dirty="0">
                  <a:solidFill>
                    <a:srgbClr val="F27F96"/>
                  </a:solidFill>
                </a:endParaRPr>
              </a:p>
            </p:txBody>
          </p:sp>
          <p:sp>
            <p:nvSpPr>
              <p:cNvPr id="176" name="文本框 175"/>
              <p:cNvSpPr txBox="1"/>
              <p:nvPr/>
            </p:nvSpPr>
            <p:spPr>
              <a:xfrm>
                <a:off x="1318713" y="3603596"/>
                <a:ext cx="318898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/>
                  <a:t>支持</a:t>
                </a:r>
                <a:r>
                  <a:rPr lang="en-US" altLang="zh-CN" sz="1000" dirty="0"/>
                  <a:t>Notebook</a:t>
                </a:r>
                <a:r>
                  <a:rPr lang="zh-CN" altLang="en-US" sz="1000" dirty="0"/>
                  <a:t>直接编码和可视化拖拽式创建工作流，模型训练全过程可视化；平台可全生命周期监控管理</a:t>
                </a:r>
                <a:r>
                  <a:rPr lang="en-US" altLang="zh-CN" sz="1000" dirty="0"/>
                  <a:t>AI</a:t>
                </a:r>
                <a:r>
                  <a:rPr lang="zh-CN" altLang="en-US" sz="1000" dirty="0"/>
                  <a:t>应用，打通创建 </a:t>
                </a:r>
                <a:r>
                  <a:rPr lang="en-US" altLang="zh-CN" sz="1000" dirty="0"/>
                  <a:t>- </a:t>
                </a:r>
                <a:r>
                  <a:rPr lang="zh-CN" altLang="en-US" sz="1000" dirty="0"/>
                  <a:t>应用 </a:t>
                </a:r>
                <a:r>
                  <a:rPr lang="en-US" altLang="zh-CN" sz="1000" dirty="0"/>
                  <a:t>- </a:t>
                </a:r>
                <a:r>
                  <a:rPr lang="zh-CN" altLang="en-US" sz="1000" dirty="0"/>
                  <a:t>维护全生命流程，避免流程断层；平台内置多场景解决方案和样本数据算子（如信贷审批、信用卡欺诈检测等），助力企业业务快速启动。</a:t>
                </a:r>
                <a:endParaRPr lang="zh-CN" altLang="en-US" sz="1000" dirty="0"/>
              </a:p>
            </p:txBody>
          </p:sp>
        </p:grpSp>
        <p:sp>
          <p:nvSpPr>
            <p:cNvPr id="151" name="íš1ïḓê"/>
            <p:cNvSpPr/>
            <p:nvPr/>
          </p:nvSpPr>
          <p:spPr bwMode="auto">
            <a:xfrm>
              <a:off x="654888" y="3137598"/>
              <a:ext cx="764746" cy="764746"/>
            </a:xfrm>
            <a:prstGeom prst="ellipse">
              <a:avLst/>
            </a:prstGeom>
            <a:solidFill>
              <a:srgbClr val="FBB393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152" name="iṩḻîḑe"/>
            <p:cNvSpPr/>
            <p:nvPr/>
          </p:nvSpPr>
          <p:spPr bwMode="auto">
            <a:xfrm>
              <a:off x="1498214" y="3450434"/>
              <a:ext cx="3562045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0" bIns="46800" anchor="t" anchorCtr="0">
              <a:normAutofit fontScale="77500" lnSpcReduction="200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300" dirty="0"/>
                <a:t>模型开发缺乏标准指导和业务场景解决方案，模型训练和交付流程中缺乏统一的模型运行、监控平台，服务管理接口、及更新、维护机制。</a:t>
              </a:r>
              <a:endParaRPr lang="zh-CN" altLang="en-US" sz="1300" dirty="0"/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endParaRPr lang="zh-CN" altLang="en-US" sz="1000" dirty="0"/>
            </a:p>
          </p:txBody>
        </p:sp>
        <p:sp>
          <p:nvSpPr>
            <p:cNvPr id="153" name="iṡḷidé"/>
            <p:cNvSpPr txBox="1"/>
            <p:nvPr/>
          </p:nvSpPr>
          <p:spPr bwMode="auto">
            <a:xfrm>
              <a:off x="1498226" y="3092755"/>
              <a:ext cx="356204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0" bIns="4680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rgbClr val="FBB393"/>
                  </a:solidFill>
                </a:rPr>
                <a:t>模型开发难，交付过程分散</a:t>
              </a:r>
              <a:endParaRPr lang="en-US" altLang="zh-CN" b="1" dirty="0">
                <a:solidFill>
                  <a:srgbClr val="FBB393"/>
                </a:solidFill>
              </a:endParaRPr>
            </a:p>
          </p:txBody>
        </p:sp>
        <p:sp>
          <p:nvSpPr>
            <p:cNvPr id="154" name="íš1ïḓê"/>
            <p:cNvSpPr/>
            <p:nvPr/>
          </p:nvSpPr>
          <p:spPr bwMode="auto">
            <a:xfrm>
              <a:off x="654888" y="4238371"/>
              <a:ext cx="764746" cy="764746"/>
            </a:xfrm>
            <a:prstGeom prst="ellipse">
              <a:avLst/>
            </a:prstGeom>
            <a:solidFill>
              <a:srgbClr val="FBB393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155" name="iṩḻîḑe"/>
            <p:cNvSpPr/>
            <p:nvPr/>
          </p:nvSpPr>
          <p:spPr bwMode="auto">
            <a:xfrm>
              <a:off x="1492136" y="4546577"/>
              <a:ext cx="3562045" cy="568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0" bIns="4680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/>
                <a:t>项目管理困难，团队多的情况下开发任务分配易重叠，容易出现过程重复，能力难以沉淀，导致浪费人力资源；基础计算资源调度不统一，使得资源未能得到充分利用，造成浪费。</a:t>
              </a:r>
              <a:endParaRPr lang="zh-CN" altLang="en-US" sz="1000" dirty="0"/>
            </a:p>
          </p:txBody>
        </p:sp>
        <p:sp>
          <p:nvSpPr>
            <p:cNvPr id="156" name="iṡḷidé"/>
            <p:cNvSpPr txBox="1"/>
            <p:nvPr/>
          </p:nvSpPr>
          <p:spPr bwMode="auto">
            <a:xfrm>
              <a:off x="1498226" y="4114460"/>
              <a:ext cx="357100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0" bIns="4680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rgbClr val="FBB393"/>
                  </a:solidFill>
                </a:rPr>
                <a:t>项目成本高，资源调度浪费</a:t>
              </a:r>
              <a:endParaRPr lang="en-US" altLang="zh-CN" b="1" dirty="0">
                <a:solidFill>
                  <a:srgbClr val="FBB393"/>
                </a:solidFill>
              </a:endParaRPr>
            </a:p>
          </p:txBody>
        </p:sp>
        <p:sp>
          <p:nvSpPr>
            <p:cNvPr id="157" name="íš1ïḓê"/>
            <p:cNvSpPr/>
            <p:nvPr/>
          </p:nvSpPr>
          <p:spPr bwMode="auto">
            <a:xfrm>
              <a:off x="654888" y="5421075"/>
              <a:ext cx="764746" cy="764746"/>
            </a:xfrm>
            <a:prstGeom prst="ellipse">
              <a:avLst/>
            </a:prstGeom>
            <a:solidFill>
              <a:srgbClr val="FBB393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158" name="iṩḻîḑe"/>
            <p:cNvSpPr/>
            <p:nvPr/>
          </p:nvSpPr>
          <p:spPr bwMode="auto">
            <a:xfrm>
              <a:off x="1492137" y="5741500"/>
              <a:ext cx="3562045" cy="68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0" bIns="46800" anchor="t" anchorCtr="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00" dirty="0"/>
                <a:t>企业在处理数据时需要付出大量的人力物力成本，不同团队间可能会进行重复的数据预处理和特征工程；整个研发过程环节繁多，缺乏优化协同、自动化辅助，并且业务人员难以参与进来。</a:t>
              </a:r>
              <a:endParaRPr lang="zh-CN" altLang="en-US" sz="1000" dirty="0"/>
            </a:p>
          </p:txBody>
        </p:sp>
        <p:sp>
          <p:nvSpPr>
            <p:cNvPr id="159" name="iṡḷidé"/>
            <p:cNvSpPr txBox="1"/>
            <p:nvPr/>
          </p:nvSpPr>
          <p:spPr bwMode="auto">
            <a:xfrm>
              <a:off x="1492137" y="5298900"/>
              <a:ext cx="3506219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0" bIns="4680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rgbClr val="FBB393"/>
                  </a:solidFill>
                </a:rPr>
                <a:t>研发环节多，数据处理复杂</a:t>
              </a:r>
              <a:endParaRPr lang="en-US" altLang="zh-CN" b="1" dirty="0">
                <a:solidFill>
                  <a:srgbClr val="FBB393"/>
                </a:solidFill>
              </a:endParaRPr>
            </a:p>
          </p:txBody>
        </p:sp>
        <p:sp>
          <p:nvSpPr>
            <p:cNvPr id="160" name="íš1ïḓê"/>
            <p:cNvSpPr/>
            <p:nvPr/>
          </p:nvSpPr>
          <p:spPr bwMode="auto">
            <a:xfrm>
              <a:off x="11149087" y="3168116"/>
              <a:ext cx="764746" cy="764746"/>
            </a:xfrm>
            <a:prstGeom prst="ellipse">
              <a:avLst/>
            </a:prstGeom>
            <a:solidFill>
              <a:srgbClr val="F27F96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grpSp>
          <p:nvGrpSpPr>
            <p:cNvPr id="161" name="组合 160"/>
            <p:cNvGrpSpPr/>
            <p:nvPr/>
          </p:nvGrpSpPr>
          <p:grpSpPr>
            <a:xfrm>
              <a:off x="5275162" y="4119601"/>
              <a:ext cx="5888975" cy="1131157"/>
              <a:chOff x="1327319" y="3177971"/>
              <a:chExt cx="3268131" cy="1131157"/>
            </a:xfrm>
          </p:grpSpPr>
          <p:sp>
            <p:nvSpPr>
              <p:cNvPr id="173" name="文本框 172"/>
              <p:cNvSpPr txBox="1"/>
              <p:nvPr/>
            </p:nvSpPr>
            <p:spPr>
              <a:xfrm>
                <a:off x="1327319" y="3177971"/>
                <a:ext cx="304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27F96"/>
                    </a:solidFill>
                  </a:rPr>
                  <a:t>全面统筹管理，智能化调度，资源快速掌握</a:t>
                </a:r>
                <a:endParaRPr lang="zh-CN" altLang="en-US" b="1" dirty="0">
                  <a:solidFill>
                    <a:srgbClr val="F27F96"/>
                  </a:solidFill>
                </a:endParaRPr>
              </a:p>
            </p:txBody>
          </p:sp>
          <p:sp>
            <p:nvSpPr>
              <p:cNvPr id="174" name="文本框 173"/>
              <p:cNvSpPr txBox="1"/>
              <p:nvPr/>
            </p:nvSpPr>
            <p:spPr>
              <a:xfrm>
                <a:off x="1327319" y="3601242"/>
                <a:ext cx="3268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/>
                  <a:t>平台可以帮助企业更快的解决统筹人员、权限、配额等多方面配置与管理，且内置了完整的知识体系功能，帮助企业方便快捷的沉淀知识并应用，可极大提高效率，避免企业中不同团队间重复</a:t>
                </a:r>
                <a:r>
                  <a:rPr lang="en-US" altLang="zh-CN" sz="1000" dirty="0"/>
                  <a:t>“</a:t>
                </a:r>
                <a:r>
                  <a:rPr lang="zh-CN" altLang="en-US" sz="1000" dirty="0"/>
                  <a:t>造轮子</a:t>
                </a:r>
                <a:r>
                  <a:rPr lang="en-US" altLang="zh-CN" sz="1000" dirty="0"/>
                  <a:t>”</a:t>
                </a:r>
                <a:r>
                  <a:rPr lang="zh-CN" altLang="en-US" sz="1000" dirty="0"/>
                  <a:t>的情况；融合</a:t>
                </a:r>
                <a:r>
                  <a:rPr lang="en-US" altLang="zh-CN" sz="1000" dirty="0"/>
                  <a:t>GPU/CPU</a:t>
                </a:r>
                <a:r>
                  <a:rPr lang="zh-CN" altLang="en-US" sz="1000" dirty="0"/>
                  <a:t>等多种计算资源，实现对计算资源混合分布式调度，解决分布式拓扑下资源隔离及并行调度，将计算资源发挥到极致。</a:t>
                </a:r>
                <a:endParaRPr lang="zh-CN" altLang="en-US" sz="1000" dirty="0"/>
              </a:p>
            </p:txBody>
          </p:sp>
        </p:grpSp>
        <p:grpSp>
          <p:nvGrpSpPr>
            <p:cNvPr id="162" name="组合 161"/>
            <p:cNvGrpSpPr/>
            <p:nvPr/>
          </p:nvGrpSpPr>
          <p:grpSpPr>
            <a:xfrm>
              <a:off x="5275162" y="5305622"/>
              <a:ext cx="5888975" cy="1159788"/>
              <a:chOff x="1313498" y="3209148"/>
              <a:chExt cx="3155445" cy="1159788"/>
            </a:xfrm>
          </p:grpSpPr>
          <p:sp>
            <p:nvSpPr>
              <p:cNvPr id="171" name="文本框 170"/>
              <p:cNvSpPr txBox="1"/>
              <p:nvPr/>
            </p:nvSpPr>
            <p:spPr>
              <a:xfrm>
                <a:off x="1319979" y="3209148"/>
                <a:ext cx="3148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F27F96"/>
                    </a:solidFill>
                  </a:rPr>
                  <a:t>算子支持丰富，过程自动化实现，降低门槛，贴近业务</a:t>
                </a:r>
                <a:endParaRPr lang="zh-CN" altLang="en-US" b="1" dirty="0">
                  <a:solidFill>
                    <a:srgbClr val="F27F96"/>
                  </a:solidFill>
                </a:endParaRPr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1313498" y="3645661"/>
                <a:ext cx="3095730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/>
                  <a:t>KML</a:t>
                </a:r>
                <a:r>
                  <a:rPr lang="zh-CN" altLang="en-US" sz="1000" dirty="0"/>
                  <a:t>预制丰富机器学习算法，满足从数据导入、处理、特征工程、模型训练、评估、导出全流程需求；</a:t>
                </a:r>
                <a:r>
                  <a:rPr lang="en-US" altLang="zh-CN" sz="1000" dirty="0"/>
                  <a:t>KDL</a:t>
                </a:r>
                <a:r>
                  <a:rPr lang="zh-CN" altLang="en-US" sz="1000" dirty="0"/>
                  <a:t>支持业界主流深度学习框架如</a:t>
                </a:r>
                <a:r>
                  <a:rPr lang="en-US" altLang="zh-CN" sz="1000" dirty="0"/>
                  <a:t>TensorFlow</a:t>
                </a:r>
                <a:r>
                  <a:rPr lang="zh-CN" altLang="en-US" sz="1000" dirty="0"/>
                  <a:t>、</a:t>
                </a:r>
                <a:r>
                  <a:rPr lang="en-US" altLang="zh-CN" sz="1000" dirty="0" err="1"/>
                  <a:t>caffe</a:t>
                </a:r>
                <a:r>
                  <a:rPr lang="zh-CN" altLang="en-US" sz="1000" dirty="0"/>
                  <a:t>、</a:t>
                </a:r>
                <a:r>
                  <a:rPr lang="en-US" altLang="zh-CN" sz="1000" dirty="0" err="1"/>
                  <a:t>mxnet</a:t>
                </a:r>
                <a:r>
                  <a:rPr lang="zh-CN" altLang="en-US" sz="1000" dirty="0"/>
                  <a:t>、</a:t>
                </a:r>
                <a:r>
                  <a:rPr lang="en-US" altLang="zh-CN" sz="1000" dirty="0" err="1"/>
                  <a:t>pytorch</a:t>
                </a:r>
                <a:r>
                  <a:rPr lang="zh-CN" altLang="en-US" sz="1000" dirty="0"/>
                  <a:t>、</a:t>
                </a:r>
                <a:r>
                  <a:rPr lang="en-US" altLang="zh-CN" sz="1000" dirty="0" err="1"/>
                  <a:t>keras</a:t>
                </a:r>
                <a:r>
                  <a:rPr lang="zh-CN" altLang="en-US" sz="1000" dirty="0"/>
                  <a:t>、</a:t>
                </a:r>
                <a:r>
                  <a:rPr lang="en-US" altLang="zh-CN" sz="1000" dirty="0"/>
                  <a:t>CNTK</a:t>
                </a:r>
                <a:r>
                  <a:rPr lang="zh-CN" altLang="en-US" sz="1000" dirty="0"/>
                  <a:t>等；内置多种自动化实现根据，全流程可自动化实现，降低</a:t>
                </a:r>
                <a:r>
                  <a:rPr lang="en-US" altLang="zh-CN" sz="1000" dirty="0"/>
                  <a:t>AI</a:t>
                </a:r>
                <a:r>
                  <a:rPr lang="zh-CN" altLang="en-US" sz="1000" dirty="0"/>
                  <a:t>使用门槛及人员需求，使得业务人员也能参与到建模过程中</a:t>
                </a:r>
                <a:r>
                  <a:rPr lang="zh-CN" altLang="en-US" sz="1100" dirty="0"/>
                  <a:t>。</a:t>
                </a:r>
                <a:endParaRPr lang="zh-CN" altLang="en-US" sz="1100" dirty="0"/>
              </a:p>
            </p:txBody>
          </p:sp>
        </p:grpSp>
        <p:sp>
          <p:nvSpPr>
            <p:cNvPr id="163" name="íš1ïḓê"/>
            <p:cNvSpPr/>
            <p:nvPr/>
          </p:nvSpPr>
          <p:spPr bwMode="auto">
            <a:xfrm>
              <a:off x="11149087" y="4249193"/>
              <a:ext cx="764746" cy="764746"/>
            </a:xfrm>
            <a:prstGeom prst="ellipse">
              <a:avLst/>
            </a:prstGeom>
            <a:solidFill>
              <a:srgbClr val="F27F96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164" name="íşḷîḋè"/>
            <p:cNvSpPr/>
            <p:nvPr/>
          </p:nvSpPr>
          <p:spPr bwMode="auto">
            <a:xfrm>
              <a:off x="11292122" y="4392230"/>
              <a:ext cx="489979" cy="467291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E8F1FE"/>
              </a:solidFill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65" name="íš1ïḓê"/>
            <p:cNvSpPr/>
            <p:nvPr/>
          </p:nvSpPr>
          <p:spPr bwMode="auto">
            <a:xfrm>
              <a:off x="11154739" y="5412470"/>
              <a:ext cx="764746" cy="764746"/>
            </a:xfrm>
            <a:prstGeom prst="ellipse">
              <a:avLst/>
            </a:prstGeom>
            <a:solidFill>
              <a:srgbClr val="F27F96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pic>
          <p:nvPicPr>
            <p:cNvPr id="166" name="图像" descr="图像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263900" y="3315647"/>
              <a:ext cx="526999" cy="44650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pic>
          <p:nvPicPr>
            <p:cNvPr id="167" name="图像" descr="图像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40852" y="5509381"/>
              <a:ext cx="602400" cy="57133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  <p:sp>
          <p:nvSpPr>
            <p:cNvPr id="168" name="形状"/>
            <p:cNvSpPr/>
            <p:nvPr/>
          </p:nvSpPr>
          <p:spPr>
            <a:xfrm>
              <a:off x="784847" y="3267583"/>
              <a:ext cx="510919" cy="48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rgbClr val="F6F9FF"/>
            </a:solidFill>
            <a:ln w="127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9" name="图形 194" descr="剧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740" y="5469325"/>
              <a:ext cx="668245" cy="668245"/>
            </a:xfrm>
            <a:prstGeom prst="rect">
              <a:avLst/>
            </a:prstGeom>
          </p:spPr>
        </p:pic>
        <p:pic>
          <p:nvPicPr>
            <p:cNvPr id="170" name="图形 198" descr="硬币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438" y="4294879"/>
              <a:ext cx="612850" cy="61285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4" name="标题 1"/>
          <p:cNvSpPr txBox="1"/>
          <p:nvPr/>
        </p:nvSpPr>
        <p:spPr>
          <a:xfrm>
            <a:off x="180000" y="180000"/>
            <a:ext cx="11177113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7-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人工智能数据服务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4235" y="577258"/>
            <a:ext cx="10843529" cy="5703483"/>
            <a:chOff x="674237" y="932637"/>
            <a:chExt cx="10843529" cy="5703483"/>
          </a:xfrm>
        </p:grpSpPr>
        <p:pic>
          <p:nvPicPr>
            <p:cNvPr id="5" name="图像" descr="图像"/>
            <p:cNvPicPr>
              <a:picLocks noChangeAspect="1"/>
            </p:cNvPicPr>
            <p:nvPr/>
          </p:nvPicPr>
          <p:blipFill>
            <a:blip r:embed="rId1"/>
            <a:srcRect l="18901" t="7854"/>
            <a:stretch>
              <a:fillRect/>
            </a:stretch>
          </p:blipFill>
          <p:spPr>
            <a:xfrm>
              <a:off x="737318" y="1113513"/>
              <a:ext cx="4802588" cy="3202575"/>
            </a:xfrm>
            <a:prstGeom prst="rect">
              <a:avLst/>
            </a:prstGeom>
            <a:ln w="12700">
              <a:miter lim="400000"/>
              <a:headEnd/>
              <a:tailEnd/>
            </a:ln>
            <a:effectLst>
              <a:outerShdw blurRad="241300" dist="63500" dir="18900000" rotWithShape="0">
                <a:srgbClr val="000000">
                  <a:alpha val="80000"/>
                </a:srgbClr>
              </a:outerShdw>
            </a:effectLst>
          </p:spPr>
        </p:pic>
        <p:grpSp>
          <p:nvGrpSpPr>
            <p:cNvPr id="6" name="组合 5"/>
            <p:cNvGrpSpPr/>
            <p:nvPr/>
          </p:nvGrpSpPr>
          <p:grpSpPr>
            <a:xfrm>
              <a:off x="6215068" y="2942663"/>
              <a:ext cx="5302698" cy="3509586"/>
              <a:chOff x="5473170" y="3097179"/>
              <a:chExt cx="4802627" cy="3178615"/>
            </a:xfrm>
            <a:effectLst>
              <a:outerShdw blurRad="152400" dist="38100" dir="3000000" sx="102000" sy="102000" algn="tl" rotWithShape="0">
                <a:prstClr val="black">
                  <a:alpha val="39000"/>
                </a:prstClr>
              </a:outerShdw>
            </a:effectLst>
          </p:grpSpPr>
          <p:pic>
            <p:nvPicPr>
              <p:cNvPr id="14" name="图像" descr="图像"/>
              <p:cNvPicPr>
                <a:picLocks noChangeAspect="1"/>
              </p:cNvPicPr>
              <p:nvPr/>
            </p:nvPicPr>
            <p:blipFill>
              <a:blip r:embed="rId2"/>
              <a:srcRect l="44401" r="14972"/>
              <a:stretch>
                <a:fillRect/>
              </a:stretch>
            </p:blipFill>
            <p:spPr>
              <a:xfrm>
                <a:off x="8004255" y="3097179"/>
                <a:ext cx="2271542" cy="3178388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</p:spPr>
          </p:pic>
          <p:pic>
            <p:nvPicPr>
              <p:cNvPr id="15" name="图像" descr="图像"/>
              <p:cNvPicPr>
                <a:picLocks noChangeAspect="1"/>
              </p:cNvPicPr>
              <p:nvPr/>
            </p:nvPicPr>
            <p:blipFill>
              <a:blip r:embed="rId3"/>
              <a:srcRect l="19271" r="34924"/>
              <a:stretch>
                <a:fillRect/>
              </a:stretch>
            </p:blipFill>
            <p:spPr>
              <a:xfrm>
                <a:off x="5473170" y="3097179"/>
                <a:ext cx="2531085" cy="3178615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</p:spPr>
          </p:pic>
        </p:grpSp>
        <p:sp>
          <p:nvSpPr>
            <p:cNvPr id="7" name="文本框 6"/>
            <p:cNvSpPr txBox="1"/>
            <p:nvPr/>
          </p:nvSpPr>
          <p:spPr>
            <a:xfrm>
              <a:off x="674237" y="5682013"/>
              <a:ext cx="48656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400" kern="100" dirty="0">
                  <a:latin typeface="+mn-ea"/>
                </a:rPr>
                <a:t>深度学习模型参数多、网络结构复杂。通过高效易用的可视化功能，通过</a:t>
              </a:r>
              <a:r>
                <a:rPr kumimoji="1" lang="en-US" altLang="zh-CN" sz="1400" kern="100" dirty="0">
                  <a:latin typeface="+mn-ea"/>
                </a:rPr>
                <a:t>DLP</a:t>
              </a:r>
              <a:r>
                <a:rPr kumimoji="1" lang="zh-CN" altLang="en-US" sz="1400" kern="100" dirty="0">
                  <a:latin typeface="+mn-ea"/>
                </a:rPr>
                <a:t>可以更直观更快的查看跳转模型参数，提高模型的开发效率，降低深度学习建模难度。</a:t>
              </a:r>
              <a:endParaRPr kumimoji="1" lang="zh-CN" altLang="en-US" sz="1400" kern="100" dirty="0">
                <a:latin typeface="+mn-ea"/>
              </a:endParaRPr>
            </a:p>
            <a:p>
              <a:endParaRPr kumimoji="1" lang="en-US" altLang="zh-CN" sz="1400" kern="100" dirty="0">
                <a:latin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74237" y="4921946"/>
              <a:ext cx="4865669" cy="65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kumimoji="1" lang="zh-CN" altLang="en-US" sz="1600" b="1" dirty="0">
                  <a:latin typeface="+mn-ea"/>
                </a:rPr>
                <a:t>金山云</a:t>
              </a:r>
              <a:r>
                <a:rPr kumimoji="1" lang="zh-CN" altLang="en-US" sz="1600" b="1" dirty="0">
                  <a:solidFill>
                    <a:srgbClr val="FF0000"/>
                  </a:solidFill>
                  <a:latin typeface="+mn-ea"/>
                </a:rPr>
                <a:t>深度学习平台</a:t>
              </a:r>
              <a:r>
                <a:rPr kumimoji="1" lang="en-US" altLang="zh-CN" sz="1600" b="1" dirty="0">
                  <a:solidFill>
                    <a:srgbClr val="FF0000"/>
                  </a:solidFill>
                  <a:latin typeface="+mn-ea"/>
                </a:rPr>
                <a:t>KDL</a:t>
              </a:r>
              <a:r>
                <a:rPr kumimoji="1" lang="zh-CN" altLang="en-US" sz="1600" b="1" dirty="0">
                  <a:latin typeface="+mn-ea"/>
                </a:rPr>
                <a:t>降低深度学习门槛，提高效率。助力企业</a:t>
              </a:r>
              <a:r>
                <a:rPr kumimoji="1" lang="en-US" altLang="zh-CN" sz="1600" b="1" dirty="0">
                  <a:latin typeface="+mn-ea"/>
                </a:rPr>
                <a:t>AI</a:t>
              </a:r>
              <a:r>
                <a:rPr kumimoji="1" lang="zh-CN" altLang="en-US" sz="1600" b="1" dirty="0">
                  <a:latin typeface="+mn-ea"/>
                </a:rPr>
                <a:t>业务创新与变革。</a:t>
              </a:r>
              <a:endParaRPr kumimoji="1" lang="zh-CN" altLang="en-US" sz="1600" b="1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779740" y="4553247"/>
              <a:ext cx="304818" cy="288419"/>
            </a:xfrm>
            <a:custGeom>
              <a:avLst/>
              <a:gdLst/>
              <a:ahLst/>
              <a:cxnLst/>
              <a:rect l="l" t="t" r="r" b="b"/>
              <a:pathLst>
                <a:path w="264872" h="250622">
                  <a:moveTo>
                    <a:pt x="264872" y="0"/>
                  </a:moveTo>
                  <a:lnTo>
                    <a:pt x="264872" y="38557"/>
                  </a:lnTo>
                  <a:cubicBezTo>
                    <a:pt x="251740" y="44565"/>
                    <a:pt x="240075" y="55182"/>
                    <a:pt x="229877" y="70409"/>
                  </a:cubicBezTo>
                  <a:cubicBezTo>
                    <a:pt x="219679" y="85636"/>
                    <a:pt x="214300" y="104636"/>
                    <a:pt x="213741" y="127407"/>
                  </a:cubicBezTo>
                  <a:lnTo>
                    <a:pt x="262357" y="127407"/>
                  </a:lnTo>
                  <a:lnTo>
                    <a:pt x="262357" y="250622"/>
                  </a:lnTo>
                  <a:lnTo>
                    <a:pt x="167640" y="250622"/>
                  </a:lnTo>
                  <a:lnTo>
                    <a:pt x="167640" y="130759"/>
                  </a:lnTo>
                  <a:cubicBezTo>
                    <a:pt x="168915" y="94717"/>
                    <a:pt x="179567" y="65799"/>
                    <a:pt x="199597" y="44006"/>
                  </a:cubicBezTo>
                  <a:cubicBezTo>
                    <a:pt x="219626" y="22213"/>
                    <a:pt x="241385" y="7544"/>
                    <a:pt x="264872" y="0"/>
                  </a:cubicBezTo>
                  <a:close/>
                  <a:moveTo>
                    <a:pt x="96393" y="0"/>
                  </a:moveTo>
                  <a:lnTo>
                    <a:pt x="96393" y="38557"/>
                  </a:lnTo>
                  <a:cubicBezTo>
                    <a:pt x="83297" y="44565"/>
                    <a:pt x="71771" y="55182"/>
                    <a:pt x="61818" y="70409"/>
                  </a:cubicBezTo>
                  <a:cubicBezTo>
                    <a:pt x="51864" y="85636"/>
                    <a:pt x="46625" y="104636"/>
                    <a:pt x="46101" y="127407"/>
                  </a:cubicBezTo>
                  <a:lnTo>
                    <a:pt x="94717" y="127407"/>
                  </a:lnTo>
                  <a:lnTo>
                    <a:pt x="94717" y="250622"/>
                  </a:lnTo>
                  <a:lnTo>
                    <a:pt x="0" y="250622"/>
                  </a:lnTo>
                  <a:lnTo>
                    <a:pt x="0" y="130759"/>
                  </a:lnTo>
                  <a:cubicBezTo>
                    <a:pt x="1240" y="94717"/>
                    <a:pt x="11753" y="65799"/>
                    <a:pt x="31538" y="44006"/>
                  </a:cubicBezTo>
                  <a:cubicBezTo>
                    <a:pt x="51323" y="22213"/>
                    <a:pt x="72941" y="7544"/>
                    <a:pt x="9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868140" y="1113513"/>
              <a:ext cx="0" cy="5338736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095999" y="2061403"/>
              <a:ext cx="542176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提供了丰富的可视化功能，可更加直观展示数据的属性，也可将</a:t>
              </a: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AUC/ROC</a:t>
              </a: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、准确率、召回率等多类评估数字进行全方位的呈现，大幅提升模型效果评估的效率。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" panose="00000500000000020000"/>
                <a:sym typeface="Times" panose="00000500000000020000"/>
              </a:endParaRPr>
            </a:p>
            <a:p>
              <a:endParaRPr kumimoji="1" lang="zh-CN" altLang="en-US" sz="1400" kern="100" dirty="0">
                <a:latin typeface="+mn-ea"/>
              </a:endParaRPr>
            </a:p>
            <a:p>
              <a:endParaRPr kumimoji="1" lang="en-US" altLang="zh-CN" sz="1400" kern="100" dirty="0">
                <a:latin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096000" y="1301336"/>
              <a:ext cx="5421763" cy="65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</a:pPr>
              <a:r>
                <a:rPr kumimoji="1" lang="zh-CN" altLang="en-US" sz="1600" b="1" dirty="0">
                  <a:latin typeface="+mn-ea"/>
                </a:rPr>
                <a:t>金山云</a:t>
              </a:r>
              <a:r>
                <a:rPr kumimoji="1" lang="zh-CN" altLang="en-US" sz="1600" b="1" dirty="0">
                  <a:solidFill>
                    <a:srgbClr val="FF0000"/>
                  </a:solidFill>
                  <a:latin typeface="+mn-ea"/>
                </a:rPr>
                <a:t>机器学习平台</a:t>
              </a:r>
              <a:r>
                <a:rPr kumimoji="1" lang="en-US" altLang="zh-CN" sz="1600" b="1" dirty="0">
                  <a:solidFill>
                    <a:srgbClr val="FF0000"/>
                  </a:solidFill>
                  <a:latin typeface="+mn-ea"/>
                </a:rPr>
                <a:t>KML</a:t>
              </a:r>
              <a:r>
                <a:rPr kumimoji="1" lang="zh-CN" altLang="en-US" sz="1600" b="1" dirty="0">
                  <a:latin typeface="+mn-ea"/>
                </a:rPr>
                <a:t>专注传统机器学习场景，包含丰富的算法，支持多种开发方式及优秀的可视化功能。</a:t>
              </a:r>
              <a:endParaRPr kumimoji="1" lang="zh-CN" altLang="en-US" sz="1600" b="1" dirty="0">
                <a:latin typeface="+mn-ea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6201503" y="932637"/>
              <a:ext cx="304818" cy="288419"/>
            </a:xfrm>
            <a:custGeom>
              <a:avLst/>
              <a:gdLst/>
              <a:ahLst/>
              <a:cxnLst/>
              <a:rect l="l" t="t" r="r" b="b"/>
              <a:pathLst>
                <a:path w="264872" h="250622">
                  <a:moveTo>
                    <a:pt x="264872" y="0"/>
                  </a:moveTo>
                  <a:lnTo>
                    <a:pt x="264872" y="38557"/>
                  </a:lnTo>
                  <a:cubicBezTo>
                    <a:pt x="251740" y="44565"/>
                    <a:pt x="240075" y="55182"/>
                    <a:pt x="229877" y="70409"/>
                  </a:cubicBezTo>
                  <a:cubicBezTo>
                    <a:pt x="219679" y="85636"/>
                    <a:pt x="214300" y="104636"/>
                    <a:pt x="213741" y="127407"/>
                  </a:cubicBezTo>
                  <a:lnTo>
                    <a:pt x="262357" y="127407"/>
                  </a:lnTo>
                  <a:lnTo>
                    <a:pt x="262357" y="250622"/>
                  </a:lnTo>
                  <a:lnTo>
                    <a:pt x="167640" y="250622"/>
                  </a:lnTo>
                  <a:lnTo>
                    <a:pt x="167640" y="130759"/>
                  </a:lnTo>
                  <a:cubicBezTo>
                    <a:pt x="168915" y="94717"/>
                    <a:pt x="179567" y="65799"/>
                    <a:pt x="199597" y="44006"/>
                  </a:cubicBezTo>
                  <a:cubicBezTo>
                    <a:pt x="219626" y="22213"/>
                    <a:pt x="241385" y="7544"/>
                    <a:pt x="264872" y="0"/>
                  </a:cubicBezTo>
                  <a:close/>
                  <a:moveTo>
                    <a:pt x="96393" y="0"/>
                  </a:moveTo>
                  <a:lnTo>
                    <a:pt x="96393" y="38557"/>
                  </a:lnTo>
                  <a:cubicBezTo>
                    <a:pt x="83297" y="44565"/>
                    <a:pt x="71771" y="55182"/>
                    <a:pt x="61818" y="70409"/>
                  </a:cubicBezTo>
                  <a:cubicBezTo>
                    <a:pt x="51864" y="85636"/>
                    <a:pt x="46625" y="104636"/>
                    <a:pt x="46101" y="127407"/>
                  </a:cubicBezTo>
                  <a:lnTo>
                    <a:pt x="94717" y="127407"/>
                  </a:lnTo>
                  <a:lnTo>
                    <a:pt x="94717" y="250622"/>
                  </a:lnTo>
                  <a:lnTo>
                    <a:pt x="0" y="250622"/>
                  </a:lnTo>
                  <a:lnTo>
                    <a:pt x="0" y="130759"/>
                  </a:lnTo>
                  <a:cubicBezTo>
                    <a:pt x="1240" y="94717"/>
                    <a:pt x="11753" y="65799"/>
                    <a:pt x="31538" y="44006"/>
                  </a:cubicBezTo>
                  <a:cubicBezTo>
                    <a:pt x="51323" y="22213"/>
                    <a:pt x="72941" y="7544"/>
                    <a:pt x="96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/>
          <p:cNvSpPr txBox="1"/>
          <p:nvPr/>
        </p:nvSpPr>
        <p:spPr>
          <a:xfrm>
            <a:off x="180000" y="180000"/>
            <a:ext cx="11760209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  <a:defRPr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金山云数据中台解决方案具备明显优势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3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53" name="组合 52"/>
          <p:cNvGrpSpPr/>
          <p:nvPr/>
        </p:nvGrpSpPr>
        <p:grpSpPr>
          <a:xfrm>
            <a:off x="3231515" y="1371600"/>
            <a:ext cx="2576195" cy="4269105"/>
            <a:chOff x="6124" y="2160"/>
            <a:chExt cx="4736" cy="6723"/>
          </a:xfrm>
        </p:grpSpPr>
        <p:sp>
          <p:nvSpPr>
            <p:cNvPr id="54" name="TextBox 89"/>
            <p:cNvSpPr/>
            <p:nvPr/>
          </p:nvSpPr>
          <p:spPr bwMode="auto">
            <a:xfrm>
              <a:off x="6488" y="2160"/>
              <a:ext cx="4271" cy="1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0991" tIns="0" rIns="0" bIns="0" numCol="1" spcCol="0" rtlCol="0" anchor="ctr">
              <a:noAutofit/>
            </a:bodyPr>
            <a:lstStyle>
              <a:lvl1pPr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lvl="0" algn="l">
                <a:buClrTx/>
                <a:buSzTx/>
                <a:buFontTx/>
                <a:defRPr/>
              </a:pPr>
              <a:endParaRPr kumimoji="1" lang="zh-CN" altLang="en-US" sz="15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ea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837" y="2576"/>
              <a:ext cx="4023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kumimoji="1"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一站式，端到端</a:t>
              </a:r>
              <a:endParaRPr kumimoji="1"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矩形 11"/>
            <p:cNvSpPr>
              <a:spLocks noChangeArrowheads="1"/>
            </p:cNvSpPr>
            <p:nvPr/>
          </p:nvSpPr>
          <p:spPr bwMode="auto">
            <a:xfrm>
              <a:off x="6124" y="2442"/>
              <a:ext cx="968" cy="891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lvl1pPr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kumimoji="1" lang="zh-CN" altLang="en-US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√</a:t>
              </a:r>
              <a:endParaRPr kumimoji="1"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488" y="3983"/>
              <a:ext cx="4271" cy="4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30010" y="1372235"/>
            <a:ext cx="2493645" cy="4268470"/>
            <a:chOff x="10127" y="2161"/>
            <a:chExt cx="3927" cy="6722"/>
          </a:xfrm>
        </p:grpSpPr>
        <p:sp>
          <p:nvSpPr>
            <p:cNvPr id="59" name="TextBox 89"/>
            <p:cNvSpPr/>
            <p:nvPr/>
          </p:nvSpPr>
          <p:spPr bwMode="auto">
            <a:xfrm>
              <a:off x="10436" y="2161"/>
              <a:ext cx="3618" cy="1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0991" tIns="0" rIns="0" bIns="0" numCol="1" spcCol="0" rtlCol="0" anchor="ctr">
              <a:noAutofit/>
            </a:bodyPr>
            <a:lstStyle>
              <a:lvl1pPr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lvl="0" algn="l">
                <a:buClrTx/>
                <a:buSzTx/>
                <a:buFontTx/>
                <a:defRPr/>
              </a:pPr>
              <a:endParaRPr kumimoji="1" lang="zh-CN" altLang="en-US" sz="15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ea"/>
              </a:endParaRPr>
            </a:p>
          </p:txBody>
        </p:sp>
        <p:sp>
          <p:nvSpPr>
            <p:cNvPr id="60" name="矩形 11"/>
            <p:cNvSpPr>
              <a:spLocks noChangeArrowheads="1"/>
            </p:cNvSpPr>
            <p:nvPr/>
          </p:nvSpPr>
          <p:spPr bwMode="auto">
            <a:xfrm>
              <a:off x="10127" y="2442"/>
              <a:ext cx="830" cy="891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lvl1pPr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kumimoji="1" lang="zh-CN" altLang="en-US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√</a:t>
              </a:r>
              <a:endParaRPr kumimoji="1"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0436" y="3983"/>
              <a:ext cx="3618" cy="4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0978" y="2593"/>
              <a:ext cx="292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kumimoji="1"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扎实的产品底座</a:t>
              </a:r>
              <a:endParaRPr kumimoji="1"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4295" y="1371600"/>
            <a:ext cx="2581275" cy="4267835"/>
            <a:chOff x="117" y="2160"/>
            <a:chExt cx="4065" cy="6721"/>
          </a:xfrm>
        </p:grpSpPr>
        <p:sp>
          <p:nvSpPr>
            <p:cNvPr id="64" name="矩形 63"/>
            <p:cNvSpPr/>
            <p:nvPr/>
          </p:nvSpPr>
          <p:spPr>
            <a:xfrm>
              <a:off x="544" y="3983"/>
              <a:ext cx="3638" cy="48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TextBox 89"/>
            <p:cNvSpPr/>
            <p:nvPr/>
          </p:nvSpPr>
          <p:spPr bwMode="auto">
            <a:xfrm>
              <a:off x="497" y="2160"/>
              <a:ext cx="3638" cy="13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0991" tIns="0" rIns="0" bIns="0" numCol="1" spcCol="0" rtlCol="0" anchor="ctr">
              <a:noAutofit/>
            </a:bodyPr>
            <a:lstStyle>
              <a:lvl1pPr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lvl="0" algn="l">
                <a:buClrTx/>
                <a:buSzTx/>
                <a:buFontTx/>
                <a:defRPr/>
              </a:pPr>
              <a:endParaRPr kumimoji="1" lang="zh-CN" altLang="en-US" sz="15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936" y="2385"/>
              <a:ext cx="303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kumimoji="1"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以客户为中心</a:t>
              </a:r>
              <a:endParaRPr kumimoji="1"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  <a:p>
              <a:pPr lvl="0" algn="ctr">
                <a:buClrTx/>
                <a:buSzTx/>
                <a:buFontTx/>
                <a:defRPr/>
              </a:pPr>
              <a:r>
                <a:rPr kumimoji="1"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打造优质服务体验</a:t>
              </a:r>
              <a:endParaRPr kumimoji="1"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  <p:sp>
          <p:nvSpPr>
            <p:cNvPr id="67" name="矩形 11"/>
            <p:cNvSpPr>
              <a:spLocks noChangeArrowheads="1"/>
            </p:cNvSpPr>
            <p:nvPr/>
          </p:nvSpPr>
          <p:spPr bwMode="auto">
            <a:xfrm>
              <a:off x="117" y="2442"/>
              <a:ext cx="830" cy="891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lvl1pPr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kumimoji="1" lang="zh-CN" altLang="en-US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√</a:t>
              </a:r>
              <a:endParaRPr kumimoji="1"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528175" y="1372235"/>
            <a:ext cx="2566670" cy="4268470"/>
            <a:chOff x="15005" y="2161"/>
            <a:chExt cx="4042" cy="6722"/>
          </a:xfrm>
        </p:grpSpPr>
        <p:sp>
          <p:nvSpPr>
            <p:cNvPr id="69" name="TextBox 89"/>
            <p:cNvSpPr/>
            <p:nvPr/>
          </p:nvSpPr>
          <p:spPr bwMode="auto">
            <a:xfrm>
              <a:off x="15314" y="2161"/>
              <a:ext cx="3618" cy="1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80991" tIns="0" rIns="0" bIns="0" numCol="1" spcCol="0" rtlCol="0" anchor="ctr">
              <a:noAutofit/>
            </a:bodyPr>
            <a:lstStyle>
              <a:lvl1pPr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lvl="0" algn="l">
                <a:buClrTx/>
                <a:buSzTx/>
                <a:buFontTx/>
                <a:defRPr/>
              </a:pPr>
              <a:endParaRPr kumimoji="1" lang="zh-CN" altLang="en-US" sz="15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ea"/>
              </a:endParaRPr>
            </a:p>
          </p:txBody>
        </p:sp>
        <p:sp>
          <p:nvSpPr>
            <p:cNvPr id="70" name="矩形 11"/>
            <p:cNvSpPr>
              <a:spLocks noChangeArrowheads="1"/>
            </p:cNvSpPr>
            <p:nvPr/>
          </p:nvSpPr>
          <p:spPr bwMode="auto">
            <a:xfrm>
              <a:off x="15005" y="2442"/>
              <a:ext cx="830" cy="891"/>
            </a:xfrm>
            <a:prstGeom prst="rect">
              <a:avLst/>
            </a:prstGeom>
            <a:solidFill>
              <a:srgbClr val="002060"/>
            </a:solidFill>
            <a:ln w="9525" algn="ctr">
              <a:solidFill>
                <a:schemeClr val="bg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lvl1pPr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rgbClr val="336699"/>
                  </a:solidFill>
                  <a:latin typeface="Arial" panose="020B060402020209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kumimoji="1" lang="zh-CN" altLang="en-US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√</a:t>
              </a:r>
              <a:endParaRPr kumimoji="1"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5314" y="3983"/>
              <a:ext cx="3618" cy="49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6120" y="2593"/>
              <a:ext cx="292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  <a:defRPr/>
              </a:pPr>
              <a:r>
                <a:rPr kumimoji="1" lang="zh-CN" altLang="en-US" sz="16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ea"/>
                </a:rPr>
                <a:t>丰富的数据生态</a:t>
              </a:r>
              <a:endParaRPr kumimoji="1"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endParaRPr>
            </a:p>
          </p:txBody>
        </p:sp>
      </p:grpSp>
      <p:sp>
        <p:nvSpPr>
          <p:cNvPr id="73" name="Rectangle 20"/>
          <p:cNvSpPr/>
          <p:nvPr/>
        </p:nvSpPr>
        <p:spPr>
          <a:xfrm>
            <a:off x="375285" y="2785110"/>
            <a:ext cx="2178050" cy="25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095" marR="0" lvl="0" indent="-285750" algn="l" defTabSz="914400" rtl="0" eaLnBrk="1" fontAlgn="base" latinLnBrk="0" hangingPunct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>
                <a:tab pos="266700" algn="l"/>
              </a:tabLst>
              <a:defRPr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配套优质的服务团队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93345" marR="0" lvl="0" indent="0" algn="l" defTabSz="914400" rtl="0" eaLnBrk="1" fontAlgn="base" latinLnBrk="0" hangingPunct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>
                <a:tab pos="266700" algn="l"/>
              </a:tabLst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金山云是中国最大的独立云服务商，成立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年来，金山云始终坚持以客户为中心的服务理念，提供安全、可靠、稳定、高品质的，基于云的数据服务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74" name="Rectangle 20"/>
          <p:cNvSpPr/>
          <p:nvPr/>
        </p:nvSpPr>
        <p:spPr>
          <a:xfrm>
            <a:off x="3451225" y="2788285"/>
            <a:ext cx="2280920" cy="231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095" marR="0" lvl="0" indent="-285750" algn="l" defTabSz="914400" rtl="0" eaLnBrk="1" fontAlgn="base" latinLnBrk="0" hangingPunct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>
                <a:tab pos="266700" algn="l"/>
              </a:tabLst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数据服务、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BI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93345" marR="0" lvl="0" indent="0" algn="l" defTabSz="914400" rtl="0" eaLnBrk="1" fontAlgn="base" latinLnBrk="0" hangingPunct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>
                <a:tab pos="266700" algn="l"/>
              </a:tabLst>
              <a:defRPr/>
            </a:pPr>
            <a:r>
              <a:rPr 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金融、政府、能源等多行业场景下，数据解决方案的沉淀</a:t>
            </a:r>
            <a:endParaRPr 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79095" marR="0" lvl="0" indent="-285750" algn="l" defTabSz="914400" rtl="0" eaLnBrk="1" fontAlgn="base" latinLnBrk="0" hangingPunct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>
                <a:tab pos="266700" algn="l"/>
              </a:tabLst>
              <a:defRPr/>
            </a:pP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数据体系设计和落地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93345" marR="0" lvl="0" indent="0" algn="l" defTabSz="914400" rtl="0" eaLnBrk="1" fontAlgn="base" latinLnBrk="0" hangingPunct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>
                <a:tab pos="266700" algn="l"/>
              </a:tabLst>
              <a:defRPr/>
            </a:pPr>
            <a:r>
              <a:rPr 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覆盖数据从汇聚、开发、管理、运维全链路</a:t>
            </a:r>
            <a:endParaRPr kumimoji="1" 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75" name="Rectangle 20"/>
          <p:cNvSpPr/>
          <p:nvPr/>
        </p:nvSpPr>
        <p:spPr>
          <a:xfrm>
            <a:off x="9724390" y="2785110"/>
            <a:ext cx="2280920" cy="25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095" marR="0" lvl="0" indent="-285750" algn="l" defTabSz="914400" rtl="0" eaLnBrk="1" fontAlgn="base" latinLnBrk="0" hangingPunct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>
                <a:tab pos="266700" algn="l"/>
              </a:tabLst>
              <a:defRPr/>
            </a:pP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聚合丰富的数据生态，为客户提供更多价值</a:t>
            </a:r>
            <a:endParaRPr lang="zh-CN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93345" marR="0" lvl="0" indent="0" algn="l" defTabSz="914400" rtl="0" eaLnBrk="1" fontAlgn="base" latinLnBrk="0" hangingPunct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>
                <a:tab pos="266700" algn="l"/>
              </a:tabLst>
              <a:defRPr/>
            </a:pPr>
            <a:r>
              <a:rPr 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金山云深耕数据行业多年，聚合各类大数据应用合作伙伴，在更细分行业场景和更多的数据应用场景中，可以为客户提供更多附加价值</a:t>
            </a:r>
            <a:endParaRPr kumimoji="1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76" name="Rectangle 20"/>
          <p:cNvSpPr/>
          <p:nvPr/>
        </p:nvSpPr>
        <p:spPr>
          <a:xfrm>
            <a:off x="6626225" y="2785110"/>
            <a:ext cx="2298065" cy="2919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095" marR="0" lvl="0" indent="-285750" algn="l" defTabSz="914400" rtl="0" eaLnBrk="1" fontAlgn="base" latinLnBrk="0" hangingPunct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tabLst>
                <a:tab pos="266700" algn="l"/>
              </a:tabLst>
              <a:defRPr/>
            </a:pPr>
            <a:r>
              <a:rPr 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自主研发，行业领先的存储计算引擎</a:t>
            </a:r>
            <a:endParaRPr lang="zh-CN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just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金山云数据中台方案以金山云自主研发的KDW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DataCloud</a:t>
            </a:r>
            <a:r>
              <a:rPr 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为底座，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KDW</a:t>
            </a:r>
            <a:r>
              <a:rPr 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是世界上第一个和PaaS/Docker云平台原生结合，目前全球最快的新一代分析型数据库引擎</a:t>
            </a:r>
            <a:endParaRPr lang="zh-CN" altLang="en-US" sz="1400" b="0" i="0" u="none" strike="noStrike" kern="1200" cap="none" spc="0" normalizeH="0" baseline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2769" y="1591232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一、什么是数据中台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0554" y="1723997"/>
            <a:ext cx="3680628" cy="769342"/>
          </a:xfrm>
          <a:prstGeom prst="rect">
            <a:avLst/>
          </a:prstGeom>
        </p:spPr>
        <p:txBody>
          <a:bodyPr wrap="square" lIns="91344" tIns="45671" rIns="91344" bIns="45671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zh-CN" altLang="en-US" sz="4400" b="0" dirty="0">
                <a:solidFill>
                  <a:srgbClr val="006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目录</a:t>
            </a:r>
            <a:endParaRPr lang="zh-CN" altLang="en-US" sz="4400" b="0" dirty="0">
              <a:solidFill>
                <a:srgbClr val="006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0550" y="2355203"/>
            <a:ext cx="3649573" cy="769342"/>
          </a:xfrm>
          <a:prstGeom prst="rect">
            <a:avLst/>
          </a:prstGeom>
        </p:spPr>
        <p:txBody>
          <a:bodyPr wrap="square" lIns="91344" tIns="45671" rIns="91344" bIns="45671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zh-CN" sz="4400" b="0" dirty="0">
                <a:solidFill>
                  <a:srgbClr val="006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400" b="0" dirty="0">
              <a:solidFill>
                <a:srgbClr val="006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96923" y="692867"/>
            <a:ext cx="104259" cy="5563454"/>
            <a:chOff x="4849786" y="1943100"/>
            <a:chExt cx="65114" cy="3360420"/>
          </a:xfrm>
        </p:grpSpPr>
        <p:sp>
          <p:nvSpPr>
            <p:cNvPr id="7" name="矩形 6"/>
            <p:cNvSpPr/>
            <p:nvPr/>
          </p:nvSpPr>
          <p:spPr>
            <a:xfrm>
              <a:off x="4849786" y="1944547"/>
              <a:ext cx="45719" cy="33566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endParaRPr lang="zh-CN" altLang="en-US" sz="1800" b="0" baseline="-250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914900" y="1943100"/>
              <a:ext cx="0" cy="3360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4642769" y="2497371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二、数据中台建设需求与痛点</a:t>
            </a:r>
            <a:endParaRPr lang="en-US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4642769" y="3403510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三、金山云数据中台解决方案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642769" y="4309649"/>
            <a:ext cx="4593996" cy="487362"/>
          </a:xfrm>
          <a:prstGeom prst="rect">
            <a:avLst/>
          </a:prstGeom>
          <a:solidFill>
            <a:srgbClr val="5B9BD5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四、数据交换平台</a:t>
            </a:r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4642769" y="5206530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en-US" sz="1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历史数据查询</a:t>
            </a:r>
            <a:endParaRPr lang="en-US" altLang="zh-CN" sz="1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8734" y="327482"/>
            <a:ext cx="8029575" cy="424732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数据交换共享平台</a:t>
            </a:r>
            <a:r>
              <a:rPr lang="en-US" altLang="zh-CN" dirty="0">
                <a:latin typeface="微软雅黑" panose="020B0503020204020204" pitchFamily="34" charset="-122"/>
              </a:rPr>
              <a:t>-</a:t>
            </a:r>
            <a:r>
              <a:rPr lang="en-US" altLang="zh-CN" dirty="0" err="1">
                <a:latin typeface="微软雅黑" panose="020B0503020204020204" pitchFamily="34" charset="-122"/>
              </a:rPr>
              <a:t>DataExchange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36695" y="1056189"/>
            <a:ext cx="11533599" cy="120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558ED5"/>
              </a:buClr>
            </a:pPr>
            <a:r>
              <a:rPr lang="zh-CN" altLang="zh-CN" sz="1600" dirty="0">
                <a:latin typeface="Times New Roman" panose="02020503050405090304" charset="0"/>
                <a:ea typeface="微软雅黑" charset="0"/>
              </a:rPr>
              <a:t>大数据</a:t>
            </a:r>
            <a:r>
              <a:rPr lang="zh-CN" altLang="en-US" sz="1600" dirty="0">
                <a:latin typeface="Times New Roman" panose="02020503050405090304" charset="0"/>
                <a:ea typeface="微软雅黑" charset="0"/>
              </a:rPr>
              <a:t>交换共享</a:t>
            </a:r>
            <a:r>
              <a:rPr lang="zh-CN" altLang="zh-CN" sz="1600" dirty="0">
                <a:latin typeface="Times New Roman" panose="02020503050405090304" charset="0"/>
                <a:ea typeface="微软雅黑" charset="0"/>
              </a:rPr>
              <a:t>平台是一体化的数据交换</a:t>
            </a:r>
            <a:r>
              <a:rPr lang="zh-CN" altLang="en-US" sz="1600" dirty="0">
                <a:latin typeface="Times New Roman" panose="02020503050405090304" charset="0"/>
                <a:ea typeface="微软雅黑" charset="0"/>
              </a:rPr>
              <a:t>共享</a:t>
            </a:r>
            <a:r>
              <a:rPr lang="zh-CN" altLang="zh-CN" sz="1600" dirty="0">
                <a:latin typeface="Times New Roman" panose="02020503050405090304" charset="0"/>
                <a:ea typeface="微软雅黑" charset="0"/>
              </a:rPr>
              <a:t>平台。</a:t>
            </a:r>
            <a:r>
              <a:rPr lang="zh-CN" altLang="en-US" sz="1600" dirty="0">
                <a:latin typeface="Times New Roman" panose="02020503050405090304" charset="0"/>
                <a:ea typeface="微软雅黑" charset="0"/>
              </a:rPr>
              <a:t>单个</a:t>
            </a:r>
            <a:r>
              <a:rPr lang="zh-CN" altLang="zh-CN" sz="1600" dirty="0">
                <a:latin typeface="Times New Roman" panose="02020503050405090304" charset="0"/>
                <a:ea typeface="微软雅黑" charset="0"/>
              </a:rPr>
              <a:t>平台完成各种类型数据采集、</a:t>
            </a:r>
            <a:r>
              <a:rPr lang="zh-CN" altLang="en-US" sz="1600" dirty="0">
                <a:latin typeface="Times New Roman" panose="02020503050405090304" charset="0"/>
                <a:ea typeface="微软雅黑" charset="0"/>
              </a:rPr>
              <a:t>迁移、</a:t>
            </a:r>
            <a:r>
              <a:rPr lang="zh-CN" altLang="zh-CN" sz="1600" dirty="0">
                <a:latin typeface="Times New Roman" panose="02020503050405090304" charset="0"/>
                <a:ea typeface="微软雅黑" charset="0"/>
              </a:rPr>
              <a:t>传输、清洗、</a:t>
            </a:r>
            <a:r>
              <a:rPr lang="zh-CN" altLang="en-US" sz="1600" dirty="0">
                <a:latin typeface="Times New Roman" panose="02020503050405090304" charset="0"/>
                <a:ea typeface="微软雅黑" charset="0"/>
              </a:rPr>
              <a:t>加工</a:t>
            </a:r>
            <a:r>
              <a:rPr lang="zh-CN" altLang="zh-CN" sz="1600" dirty="0">
                <a:latin typeface="Times New Roman" panose="02020503050405090304" charset="0"/>
                <a:ea typeface="微软雅黑" charset="0"/>
              </a:rPr>
              <a:t>功能。</a:t>
            </a:r>
            <a:endParaRPr lang="zh-CN" altLang="en-US" sz="1600" dirty="0">
              <a:latin typeface="Times New Roman" panose="02020503050405090304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Clr>
                <a:srgbClr val="558ED5"/>
              </a:buClr>
              <a:buFont typeface="Arial" panose="020B0604020202090204" pitchFamily="34" charset="0"/>
              <a:buChar char="•"/>
            </a:pPr>
            <a:r>
              <a:rPr lang="zh-CN" altLang="zh-CN" sz="1600" dirty="0">
                <a:latin typeface="Times New Roman" panose="02020503050405090304" charset="0"/>
                <a:ea typeface="微软雅黑" charset="0"/>
              </a:rPr>
              <a:t>采集来自</a:t>
            </a:r>
            <a:r>
              <a:rPr lang="zh-CN" altLang="en-US" sz="1600" dirty="0">
                <a:latin typeface="Times New Roman" panose="02020503050405090304" charset="0"/>
                <a:ea typeface="微软雅黑" charset="0"/>
              </a:rPr>
              <a:t>各种类型的</a:t>
            </a:r>
            <a:r>
              <a:rPr lang="zh-CN" altLang="zh-CN" sz="1600" dirty="0">
                <a:latin typeface="Times New Roman" panose="02020503050405090304" charset="0"/>
                <a:ea typeface="微软雅黑" charset="0"/>
              </a:rPr>
              <a:t>关系型数据库、</a:t>
            </a:r>
            <a:r>
              <a:rPr lang="zh-CN" altLang="en-US" sz="1600" dirty="0">
                <a:latin typeface="Times New Roman" panose="02020503050405090304" charset="0"/>
                <a:ea typeface="微软雅黑" charset="0"/>
              </a:rPr>
              <a:t>大数据平台、</a:t>
            </a:r>
            <a:r>
              <a:rPr lang="zh-CN" altLang="zh-CN" sz="1600" dirty="0">
                <a:latin typeface="Times New Roman" panose="02020503050405090304" charset="0"/>
                <a:ea typeface="微软雅黑" charset="0"/>
              </a:rPr>
              <a:t>消息系统、</a:t>
            </a:r>
            <a:r>
              <a:rPr lang="zh-CN" altLang="en-US" sz="1600" dirty="0">
                <a:latin typeface="Times New Roman" panose="02020503050405090304" charset="0"/>
                <a:ea typeface="微软雅黑" charset="0"/>
              </a:rPr>
              <a:t>非结构化文件、</a:t>
            </a:r>
            <a:r>
              <a:rPr lang="zh-CN" altLang="zh-CN" sz="1600" dirty="0">
                <a:latin typeface="Times New Roman" panose="02020503050405090304" charset="0"/>
                <a:ea typeface="微软雅黑" charset="0"/>
              </a:rPr>
              <a:t>物联网等数据。</a:t>
            </a:r>
            <a:endParaRPr lang="zh-CN" altLang="en-US" sz="1600" dirty="0">
              <a:latin typeface="Times New Roman" panose="02020503050405090304" charset="0"/>
              <a:ea typeface="微软雅黑" charset="0"/>
            </a:endParaRPr>
          </a:p>
          <a:p>
            <a:pPr marL="285750" indent="-285750">
              <a:lnSpc>
                <a:spcPct val="150000"/>
              </a:lnSpc>
              <a:buClr>
                <a:srgbClr val="558ED5"/>
              </a:buClr>
              <a:buFont typeface="Arial" panose="020B0604020202090204" pitchFamily="34" charset="0"/>
              <a:buChar char="•"/>
            </a:pPr>
            <a:r>
              <a:rPr lang="zh-CN" altLang="en-US" sz="1600" dirty="0">
                <a:latin typeface="Times New Roman" panose="02020503050405090304" charset="0"/>
                <a:ea typeface="微软雅黑" charset="0"/>
              </a:rPr>
              <a:t>实时汇聚分布在各地域的异构数据到大数据中心，实现各级数据的互联互通。</a:t>
            </a:r>
            <a:endParaRPr lang="zh-CN" altLang="en-US" sz="1600" dirty="0">
              <a:latin typeface="Times New Roman" panose="02020503050405090304" charset="0"/>
              <a:ea typeface="微软雅黑" charset="0"/>
            </a:endParaRPr>
          </a:p>
        </p:txBody>
      </p:sp>
      <p:grpSp>
        <p:nvGrpSpPr>
          <p:cNvPr id="5" name="组合 29"/>
          <p:cNvGrpSpPr/>
          <p:nvPr/>
        </p:nvGrpSpPr>
        <p:grpSpPr>
          <a:xfrm>
            <a:off x="3053027" y="4456315"/>
            <a:ext cx="902602" cy="929806"/>
            <a:chOff x="2871347" y="3176573"/>
            <a:chExt cx="925620" cy="95351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851" y="3176573"/>
              <a:ext cx="857573" cy="95351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2871347" y="3341593"/>
              <a:ext cx="925620" cy="53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政府各</a:t>
              </a:r>
              <a:endParaRPr lang="en-US" altLang="zh-CN" sz="14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单位数据</a:t>
              </a:r>
              <a:endParaRPr lang="zh-CN" altLang="en-US" sz="14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8" name="组合 35"/>
          <p:cNvGrpSpPr/>
          <p:nvPr/>
        </p:nvGrpSpPr>
        <p:grpSpPr>
          <a:xfrm>
            <a:off x="1846259" y="5116654"/>
            <a:ext cx="927285" cy="1034417"/>
            <a:chOff x="915167" y="3315348"/>
            <a:chExt cx="857573" cy="95665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67" y="3315348"/>
              <a:ext cx="857573" cy="95665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23484" y="3546233"/>
              <a:ext cx="834745" cy="483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</a:rPr>
                <a:t>内部各</a:t>
              </a:r>
              <a:endParaRPr lang="en-US" altLang="zh-CN" sz="1400" dirty="0">
                <a:latin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微软雅黑" panose="020B0503020204020204" pitchFamily="34" charset="-122"/>
                </a:rPr>
                <a:t>部门数据</a:t>
              </a:r>
              <a:endParaRPr lang="zh-CN" altLang="en-US" sz="1400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70" y="5391093"/>
            <a:ext cx="219972" cy="2466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71" y="5068935"/>
            <a:ext cx="211955" cy="2364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0" y="4983860"/>
            <a:ext cx="211955" cy="236443"/>
          </a:xfrm>
          <a:prstGeom prst="rect">
            <a:avLst/>
          </a:prstGeom>
        </p:spPr>
      </p:pic>
      <p:grpSp>
        <p:nvGrpSpPr>
          <p:cNvPr id="14" name="组合 29"/>
          <p:cNvGrpSpPr/>
          <p:nvPr/>
        </p:nvGrpSpPr>
        <p:grpSpPr>
          <a:xfrm>
            <a:off x="3116986" y="4434400"/>
            <a:ext cx="836247" cy="929806"/>
            <a:chOff x="2891851" y="3176573"/>
            <a:chExt cx="857573" cy="95351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851" y="3176573"/>
              <a:ext cx="857573" cy="953519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963389" y="3341593"/>
              <a:ext cx="741548" cy="53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关系型</a:t>
              </a:r>
              <a:endParaRPr lang="en-US" altLang="zh-CN" sz="14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数据库</a:t>
              </a:r>
              <a:endParaRPr lang="en-US" altLang="zh-CN" sz="14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7" name="组合 35"/>
          <p:cNvGrpSpPr/>
          <p:nvPr/>
        </p:nvGrpSpPr>
        <p:grpSpPr>
          <a:xfrm>
            <a:off x="1857450" y="5116654"/>
            <a:ext cx="927283" cy="1034417"/>
            <a:chOff x="915167" y="3315348"/>
            <a:chExt cx="857573" cy="95665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67" y="3315348"/>
              <a:ext cx="857573" cy="956651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23488" y="3722351"/>
              <a:ext cx="834747" cy="284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</a:rPr>
                <a:t>文本数据</a:t>
              </a:r>
              <a:endParaRPr lang="en-US" altLang="zh-CN" sz="1400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7" y="5337318"/>
            <a:ext cx="219972" cy="24668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78" y="5120354"/>
            <a:ext cx="211955" cy="23644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47" y="4930085"/>
            <a:ext cx="211955" cy="23644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29" y="5337318"/>
            <a:ext cx="219972" cy="24668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30" y="5015159"/>
            <a:ext cx="211955" cy="23644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99" y="4930085"/>
            <a:ext cx="211955" cy="236443"/>
          </a:xfrm>
          <a:prstGeom prst="rect">
            <a:avLst/>
          </a:prstGeom>
        </p:spPr>
      </p:pic>
      <p:grpSp>
        <p:nvGrpSpPr>
          <p:cNvPr id="26" name="组合 29"/>
          <p:cNvGrpSpPr/>
          <p:nvPr/>
        </p:nvGrpSpPr>
        <p:grpSpPr>
          <a:xfrm>
            <a:off x="9294653" y="4380624"/>
            <a:ext cx="902602" cy="929806"/>
            <a:chOff x="2871347" y="3176573"/>
            <a:chExt cx="925620" cy="953519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851" y="3176573"/>
              <a:ext cx="857573" cy="953519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2871347" y="3341593"/>
              <a:ext cx="925620" cy="53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政府各</a:t>
              </a:r>
              <a:endParaRPr lang="en-US" altLang="zh-CN" sz="14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单位数据</a:t>
              </a:r>
              <a:endParaRPr lang="zh-CN" altLang="en-US" sz="14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9" name="组合 35"/>
          <p:cNvGrpSpPr/>
          <p:nvPr/>
        </p:nvGrpSpPr>
        <p:grpSpPr>
          <a:xfrm>
            <a:off x="8055112" y="5062879"/>
            <a:ext cx="927285" cy="1034417"/>
            <a:chOff x="915167" y="3315348"/>
            <a:chExt cx="857573" cy="956651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67" y="3315348"/>
              <a:ext cx="857573" cy="956651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923484" y="3546233"/>
              <a:ext cx="834745" cy="483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</a:rPr>
                <a:t>内部各</a:t>
              </a:r>
              <a:endParaRPr lang="en-US" altLang="zh-CN" sz="1400" dirty="0">
                <a:latin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微软雅黑" panose="020B0503020204020204" pitchFamily="34" charset="-122"/>
                </a:rPr>
                <a:t>部门数据</a:t>
              </a:r>
              <a:endParaRPr lang="zh-CN" altLang="en-US" sz="1400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43" y="5384528"/>
            <a:ext cx="219972" cy="24668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13" y="4977295"/>
            <a:ext cx="211955" cy="236443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03" y="5413008"/>
            <a:ext cx="219972" cy="246682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04" y="5090849"/>
            <a:ext cx="211955" cy="236443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73" y="5005775"/>
            <a:ext cx="211955" cy="236443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10" y="5689759"/>
            <a:ext cx="219972" cy="246682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12" y="5142269"/>
            <a:ext cx="211955" cy="236443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180" y="4952000"/>
            <a:ext cx="211955" cy="236443"/>
          </a:xfrm>
          <a:prstGeom prst="rect">
            <a:avLst/>
          </a:prstGeom>
        </p:spPr>
      </p:pic>
      <p:grpSp>
        <p:nvGrpSpPr>
          <p:cNvPr id="78" name="组合 29"/>
          <p:cNvGrpSpPr/>
          <p:nvPr/>
        </p:nvGrpSpPr>
        <p:grpSpPr>
          <a:xfrm>
            <a:off x="6128327" y="4424623"/>
            <a:ext cx="881769" cy="929806"/>
            <a:chOff x="2872675" y="3176573"/>
            <a:chExt cx="904256" cy="953519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851" y="3176573"/>
              <a:ext cx="857573" cy="953519"/>
            </a:xfrm>
            <a:prstGeom prst="rect">
              <a:avLst/>
            </a:prstGeom>
          </p:spPr>
        </p:pic>
        <p:sp>
          <p:nvSpPr>
            <p:cNvPr id="80" name="文本框 79"/>
            <p:cNvSpPr txBox="1"/>
            <p:nvPr/>
          </p:nvSpPr>
          <p:spPr>
            <a:xfrm>
              <a:off x="2872675" y="3450883"/>
              <a:ext cx="904256" cy="53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 err="1">
                  <a:latin typeface="微软雅黑" panose="020B0503020204020204" pitchFamily="34" charset="-122"/>
                  <a:cs typeface="微软雅黑" panose="020B0503020204020204" pitchFamily="34" charset="-122"/>
                </a:rPr>
                <a:t>Hadoop</a:t>
              </a:r>
              <a:endParaRPr lang="en-US" altLang="zh-CN" sz="14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平台</a:t>
              </a:r>
              <a:endParaRPr lang="en-US" altLang="zh-CN" sz="14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262" y="5359233"/>
            <a:ext cx="219972" cy="24668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064" y="5037074"/>
            <a:ext cx="211955" cy="236443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832" y="4952000"/>
            <a:ext cx="211955" cy="236443"/>
          </a:xfrm>
          <a:prstGeom prst="rect">
            <a:avLst/>
          </a:prstGeom>
        </p:spPr>
      </p:pic>
      <p:grpSp>
        <p:nvGrpSpPr>
          <p:cNvPr id="84" name="组合 29"/>
          <p:cNvGrpSpPr/>
          <p:nvPr/>
        </p:nvGrpSpPr>
        <p:grpSpPr>
          <a:xfrm>
            <a:off x="9270681" y="4402539"/>
            <a:ext cx="920161" cy="929806"/>
            <a:chOff x="2891851" y="3176573"/>
            <a:chExt cx="943626" cy="953519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851" y="3176573"/>
              <a:ext cx="857573" cy="953519"/>
            </a:xfrm>
            <a:prstGeom prst="rect">
              <a:avLst/>
            </a:prstGeom>
          </p:spPr>
        </p:pic>
        <p:sp>
          <p:nvSpPr>
            <p:cNvPr id="86" name="文本框 85"/>
            <p:cNvSpPr txBox="1"/>
            <p:nvPr/>
          </p:nvSpPr>
          <p:spPr>
            <a:xfrm>
              <a:off x="2909858" y="3474286"/>
              <a:ext cx="925619" cy="3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文件数据</a:t>
              </a:r>
              <a:endParaRPr lang="en-US" altLang="zh-CN" sz="14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87" name="组合 35"/>
          <p:cNvGrpSpPr/>
          <p:nvPr/>
        </p:nvGrpSpPr>
        <p:grpSpPr>
          <a:xfrm>
            <a:off x="8011150" y="5084793"/>
            <a:ext cx="927286" cy="1034417"/>
            <a:chOff x="915167" y="3315348"/>
            <a:chExt cx="857573" cy="956651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67" y="3315348"/>
              <a:ext cx="857573" cy="956651"/>
            </a:xfrm>
            <a:prstGeom prst="rect">
              <a:avLst/>
            </a:prstGeom>
          </p:spPr>
        </p:pic>
        <p:sp>
          <p:nvSpPr>
            <p:cNvPr id="89" name="文本框 88"/>
            <p:cNvSpPr txBox="1"/>
            <p:nvPr/>
          </p:nvSpPr>
          <p:spPr>
            <a:xfrm>
              <a:off x="923486" y="3546233"/>
              <a:ext cx="834744" cy="483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</a:rPr>
                <a:t>第三方</a:t>
              </a:r>
              <a:endParaRPr lang="en-US" altLang="zh-CN" sz="1400" dirty="0">
                <a:latin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微软雅黑" panose="020B0503020204020204" pitchFamily="34" charset="-122"/>
                </a:rPr>
                <a:t>数据端口</a:t>
              </a:r>
              <a:endParaRPr lang="en-US" altLang="zh-CN" sz="1400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90" name="图片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43" y="3861494"/>
            <a:ext cx="2510747" cy="2794859"/>
          </a:xfrm>
          <a:prstGeom prst="rect">
            <a:avLst/>
          </a:prstGeom>
        </p:spPr>
      </p:pic>
      <p:pic>
        <p:nvPicPr>
          <p:cNvPr id="91" name="图片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53" y="3789503"/>
            <a:ext cx="2510747" cy="2794859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76" y="5406443"/>
            <a:ext cx="219972" cy="246682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46" y="4999210"/>
            <a:ext cx="211955" cy="236443"/>
          </a:xfrm>
          <a:prstGeom prst="rect">
            <a:avLst/>
          </a:prstGeom>
        </p:spPr>
      </p:pic>
      <p:sp>
        <p:nvSpPr>
          <p:cNvPr id="101" name="文本框 100"/>
          <p:cNvSpPr txBox="1"/>
          <p:nvPr/>
        </p:nvSpPr>
        <p:spPr>
          <a:xfrm>
            <a:off x="5267558" y="6296722"/>
            <a:ext cx="1261592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内部单位系统</a:t>
            </a:r>
            <a:endParaRPr lang="zh-CN" altLang="en-US" dirty="0"/>
          </a:p>
        </p:txBody>
      </p:sp>
      <p:sp>
        <p:nvSpPr>
          <p:cNvPr id="102" name="文本框 101"/>
          <p:cNvSpPr txBox="1"/>
          <p:nvPr/>
        </p:nvSpPr>
        <p:spPr>
          <a:xfrm>
            <a:off x="8558578" y="6296722"/>
            <a:ext cx="1261592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外部单位数据</a:t>
            </a:r>
            <a:endParaRPr lang="zh-CN" altLang="en-US" dirty="0"/>
          </a:p>
        </p:txBody>
      </p:sp>
      <p:sp>
        <p:nvSpPr>
          <p:cNvPr id="103" name="文本框 102"/>
          <p:cNvSpPr txBox="1"/>
          <p:nvPr/>
        </p:nvSpPr>
        <p:spPr>
          <a:xfrm>
            <a:off x="2281568" y="6296722"/>
            <a:ext cx="1082098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互联网数据</a:t>
            </a:r>
            <a:endParaRPr lang="zh-CN" altLang="en-US" dirty="0"/>
          </a:p>
        </p:txBody>
      </p:sp>
      <p:grpSp>
        <p:nvGrpSpPr>
          <p:cNvPr id="107" name="组 2"/>
          <p:cNvGrpSpPr/>
          <p:nvPr/>
        </p:nvGrpSpPr>
        <p:grpSpPr>
          <a:xfrm>
            <a:off x="6802657" y="5129018"/>
            <a:ext cx="1284635" cy="449279"/>
            <a:chOff x="4135860" y="3774861"/>
            <a:chExt cx="1012030" cy="449383"/>
          </a:xfrm>
        </p:grpSpPr>
        <p:sp>
          <p:nvSpPr>
            <p:cNvPr id="108" name="箭头: 上下 185"/>
            <p:cNvSpPr/>
            <p:nvPr/>
          </p:nvSpPr>
          <p:spPr>
            <a:xfrm rot="16200000">
              <a:off x="4417183" y="3493538"/>
              <a:ext cx="449383" cy="1012030"/>
            </a:xfrm>
            <a:prstGeom prst="up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4590521" y="3842890"/>
              <a:ext cx="1454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0" name="组合 155"/>
          <p:cNvGrpSpPr/>
          <p:nvPr/>
        </p:nvGrpSpPr>
        <p:grpSpPr>
          <a:xfrm>
            <a:off x="7168182" y="5104008"/>
            <a:ext cx="512326" cy="519313"/>
            <a:chOff x="1243163" y="3418763"/>
            <a:chExt cx="314067" cy="318350"/>
          </a:xfrm>
        </p:grpSpPr>
        <p:cxnSp>
          <p:nvCxnSpPr>
            <p:cNvPr id="111" name="直接连接符 156"/>
            <p:cNvCxnSpPr/>
            <p:nvPr/>
          </p:nvCxnSpPr>
          <p:spPr>
            <a:xfrm>
              <a:off x="1243163" y="3428187"/>
              <a:ext cx="308926" cy="308926"/>
            </a:xfrm>
            <a:prstGeom prst="line">
              <a:avLst/>
            </a:prstGeom>
            <a:ln w="76200">
              <a:solidFill>
                <a:srgbClr val="F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57"/>
            <p:cNvCxnSpPr/>
            <p:nvPr/>
          </p:nvCxnSpPr>
          <p:spPr>
            <a:xfrm flipH="1">
              <a:off x="1248303" y="3418763"/>
              <a:ext cx="308927" cy="308063"/>
            </a:xfrm>
            <a:prstGeom prst="line">
              <a:avLst/>
            </a:prstGeom>
            <a:ln w="76200">
              <a:solidFill>
                <a:srgbClr val="F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组合 29"/>
          <p:cNvGrpSpPr/>
          <p:nvPr/>
        </p:nvGrpSpPr>
        <p:grpSpPr>
          <a:xfrm>
            <a:off x="4930758" y="4241852"/>
            <a:ext cx="902602" cy="929806"/>
            <a:chOff x="2871349" y="3176573"/>
            <a:chExt cx="925619" cy="953519"/>
          </a:xfrm>
        </p:grpSpPr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851" y="3176573"/>
              <a:ext cx="857573" cy="953519"/>
            </a:xfrm>
            <a:prstGeom prst="rect">
              <a:avLst/>
            </a:prstGeom>
          </p:spPr>
        </p:pic>
        <p:sp>
          <p:nvSpPr>
            <p:cNvPr id="115" name="文本框 114"/>
            <p:cNvSpPr txBox="1"/>
            <p:nvPr/>
          </p:nvSpPr>
          <p:spPr>
            <a:xfrm>
              <a:off x="2871349" y="3599293"/>
              <a:ext cx="925619" cy="3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cs typeface="微软雅黑" panose="020B0503020204020204" pitchFamily="34" charset="-122"/>
                </a:rPr>
                <a:t>数据仓库</a:t>
              </a:r>
              <a:endParaRPr lang="en-US" altLang="zh-CN" sz="1400" dirty="0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116" name="图片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21" y="3775438"/>
            <a:ext cx="2510747" cy="2794859"/>
          </a:xfrm>
          <a:prstGeom prst="rect">
            <a:avLst/>
          </a:prstGeom>
          <a:noFill/>
        </p:spPr>
      </p:pic>
      <p:grpSp>
        <p:nvGrpSpPr>
          <p:cNvPr id="117" name="组合 35"/>
          <p:cNvGrpSpPr/>
          <p:nvPr/>
        </p:nvGrpSpPr>
        <p:grpSpPr>
          <a:xfrm>
            <a:off x="4887491" y="4928561"/>
            <a:ext cx="927283" cy="1034417"/>
            <a:chOff x="915167" y="3315348"/>
            <a:chExt cx="857573" cy="956651"/>
          </a:xfrm>
        </p:grpSpPr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67" y="3315348"/>
              <a:ext cx="857573" cy="956651"/>
            </a:xfrm>
            <a:prstGeom prst="rect">
              <a:avLst/>
            </a:prstGeom>
          </p:spPr>
        </p:pic>
        <p:sp>
          <p:nvSpPr>
            <p:cNvPr id="119" name="文本框 118"/>
            <p:cNvSpPr txBox="1"/>
            <p:nvPr/>
          </p:nvSpPr>
          <p:spPr>
            <a:xfrm>
              <a:off x="1006483" y="3546233"/>
              <a:ext cx="668747" cy="483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</a:rPr>
                <a:t>关系型</a:t>
              </a:r>
              <a:endParaRPr lang="en-US" altLang="zh-CN" sz="1400" dirty="0">
                <a:latin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微软雅黑" panose="020B0503020204020204" pitchFamily="34" charset="-122"/>
                </a:rPr>
                <a:t>数据库</a:t>
              </a:r>
              <a:endParaRPr lang="en-US" altLang="zh-CN" sz="1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0" name="组 119"/>
          <p:cNvGrpSpPr/>
          <p:nvPr/>
        </p:nvGrpSpPr>
        <p:grpSpPr>
          <a:xfrm>
            <a:off x="3729243" y="5129018"/>
            <a:ext cx="1284635" cy="449279"/>
            <a:chOff x="4135860" y="3774861"/>
            <a:chExt cx="1012030" cy="449383"/>
          </a:xfrm>
        </p:grpSpPr>
        <p:sp>
          <p:nvSpPr>
            <p:cNvPr id="121" name="箭头: 上下 185"/>
            <p:cNvSpPr/>
            <p:nvPr/>
          </p:nvSpPr>
          <p:spPr>
            <a:xfrm rot="16200000">
              <a:off x="4417183" y="3493538"/>
              <a:ext cx="449383" cy="1012030"/>
            </a:xfrm>
            <a:prstGeom prst="up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4590521" y="3842890"/>
              <a:ext cx="14549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3" name="组合 149"/>
          <p:cNvGrpSpPr/>
          <p:nvPr/>
        </p:nvGrpSpPr>
        <p:grpSpPr>
          <a:xfrm>
            <a:off x="4094767" y="5104008"/>
            <a:ext cx="512326" cy="519313"/>
            <a:chOff x="1243163" y="3418763"/>
            <a:chExt cx="314067" cy="318350"/>
          </a:xfrm>
        </p:grpSpPr>
        <p:cxnSp>
          <p:nvCxnSpPr>
            <p:cNvPr id="124" name="直接连接符 150"/>
            <p:cNvCxnSpPr/>
            <p:nvPr/>
          </p:nvCxnSpPr>
          <p:spPr>
            <a:xfrm>
              <a:off x="1243163" y="3428187"/>
              <a:ext cx="308926" cy="308926"/>
            </a:xfrm>
            <a:prstGeom prst="line">
              <a:avLst/>
            </a:prstGeom>
            <a:ln w="76200">
              <a:solidFill>
                <a:srgbClr val="F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51"/>
            <p:cNvCxnSpPr/>
            <p:nvPr/>
          </p:nvCxnSpPr>
          <p:spPr>
            <a:xfrm flipH="1">
              <a:off x="1248303" y="3418763"/>
              <a:ext cx="308927" cy="308063"/>
            </a:xfrm>
            <a:prstGeom prst="line">
              <a:avLst/>
            </a:prstGeom>
            <a:ln w="76200">
              <a:solidFill>
                <a:srgbClr val="FF1D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4896867" y="2407442"/>
            <a:ext cx="2030855" cy="83080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kumimoji="1" lang="zh-CN" altLang="en-US" sz="1600" dirty="0"/>
          </a:p>
          <a:p>
            <a:r>
              <a:rPr kumimoji="1" lang="zh-CN" altLang="en-US" sz="1600" dirty="0"/>
              <a:t>大数据共享交换平台</a:t>
            </a:r>
            <a:endParaRPr kumimoji="1" lang="zh-CN" altLang="en-US" sz="1600" dirty="0"/>
          </a:p>
          <a:p>
            <a:endParaRPr kumimoji="1" lang="zh-CN" altLang="en-US" sz="1600" dirty="0"/>
          </a:p>
        </p:txBody>
      </p:sp>
      <p:cxnSp>
        <p:nvCxnSpPr>
          <p:cNvPr id="94" name="肘形连接符 93"/>
          <p:cNvCxnSpPr>
            <a:stCxn id="2" idx="3"/>
            <a:endCxn id="91" idx="0"/>
          </p:cNvCxnSpPr>
          <p:nvPr/>
        </p:nvCxnSpPr>
        <p:spPr>
          <a:xfrm>
            <a:off x="6927722" y="2822844"/>
            <a:ext cx="2098805" cy="9666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肘形连接符 127"/>
          <p:cNvCxnSpPr>
            <a:stCxn id="2" idx="1"/>
            <a:endCxn id="90" idx="0"/>
          </p:cNvCxnSpPr>
          <p:nvPr/>
        </p:nvCxnSpPr>
        <p:spPr>
          <a:xfrm rot="10800000" flipV="1">
            <a:off x="2822617" y="2822844"/>
            <a:ext cx="2074250" cy="10386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肘形连接符 129"/>
          <p:cNvCxnSpPr>
            <a:stCxn id="2" idx="2"/>
            <a:endCxn id="116" idx="0"/>
          </p:cNvCxnSpPr>
          <p:nvPr/>
        </p:nvCxnSpPr>
        <p:spPr>
          <a:xfrm rot="5400000">
            <a:off x="5642199" y="3505343"/>
            <a:ext cx="537192" cy="30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8734" y="327482"/>
            <a:ext cx="8029575" cy="424732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</a:rPr>
              <a:t>数据交换共享平台</a:t>
            </a:r>
            <a:r>
              <a:rPr lang="en-US" altLang="zh-CN" dirty="0">
                <a:latin typeface="微软雅黑" panose="020B0503020204020204" pitchFamily="34" charset="-122"/>
              </a:rPr>
              <a:t>-</a:t>
            </a:r>
            <a:r>
              <a:rPr lang="en-US" altLang="zh-CN" dirty="0" err="1">
                <a:latin typeface="微软雅黑" panose="020B0503020204020204" pitchFamily="34" charset="-122"/>
              </a:rPr>
              <a:t>DataExchange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2436" y="1336083"/>
            <a:ext cx="6016134" cy="420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558ED5"/>
              </a:buClr>
            </a:pPr>
            <a:r>
              <a:rPr lang="zh-CN" altLang="en-US" dirty="0"/>
              <a:t>产品功能特点：</a:t>
            </a:r>
            <a:endParaRPr kumimoji="1" lang="zh-CN" altLang="en-US" dirty="0">
              <a:latin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558ED5"/>
              </a:buClr>
              <a:buFont typeface="Wingdings" panose="05000000000000000000" pitchFamily="2" charset="2"/>
              <a:buChar char="Ø"/>
            </a:pPr>
            <a:r>
              <a:rPr lang="zh-CN" altLang="en-US" sz="1600" dirty="0"/>
              <a:t>实现跨系统、跨平台、跨网域之间的数据混合连接、互联互通；包括关系型数据库、消息总线、系统接口、文件系统、大数据平台等。</a:t>
            </a:r>
            <a:endParaRPr lang="zh-CN" altLang="en-US" sz="1600" dirty="0"/>
          </a:p>
          <a:p>
            <a:pPr marL="285750" indent="-285750">
              <a:lnSpc>
                <a:spcPct val="150000"/>
              </a:lnSpc>
              <a:buClr>
                <a:srgbClr val="558ED5"/>
              </a:buClr>
              <a:buFont typeface="Wingdings" panose="05000000000000000000" pitchFamily="2" charset="2"/>
              <a:buChar char="Ø"/>
            </a:pPr>
            <a:r>
              <a:rPr lang="zh-CN" altLang="en-US" sz="1600" dirty="0"/>
              <a:t>可在</a:t>
            </a:r>
            <a:r>
              <a:rPr lang="en-US" altLang="zh-CN" sz="1600" dirty="0"/>
              <a:t>SQL</a:t>
            </a:r>
            <a:r>
              <a:rPr lang="zh-CN" altLang="en-US" sz="1600" dirty="0"/>
              <a:t>数据库、</a:t>
            </a:r>
            <a:r>
              <a:rPr lang="en-US" altLang="zh-CN" sz="1600" dirty="0"/>
              <a:t>NoSQL</a:t>
            </a:r>
            <a:r>
              <a:rPr lang="zh-CN" altLang="en-US" sz="1600" dirty="0"/>
              <a:t>数据库和</a:t>
            </a:r>
            <a:r>
              <a:rPr lang="en-US" altLang="zh-CN" sz="1600" dirty="0"/>
              <a:t>Hadoop</a:t>
            </a:r>
            <a:r>
              <a:rPr lang="zh-CN" altLang="en-US" sz="1600" dirty="0"/>
              <a:t>大数据平台之间实时流转数据。</a:t>
            </a:r>
            <a:endParaRPr lang="zh-CN" altLang="en-US" sz="1600" dirty="0"/>
          </a:p>
          <a:p>
            <a:pPr marL="285750" indent="-285750">
              <a:lnSpc>
                <a:spcPct val="150000"/>
              </a:lnSpc>
              <a:buClr>
                <a:srgbClr val="558ED5"/>
              </a:buClr>
              <a:buFont typeface="Wingdings" panose="05000000000000000000" pitchFamily="2" charset="2"/>
              <a:buChar char="Ø"/>
            </a:pPr>
            <a:r>
              <a:rPr lang="zh-CN" altLang="en-US" sz="1600" dirty="0"/>
              <a:t>分布式集群部署，扩展性高，处理速度快，适合于实时交换共享场景。</a:t>
            </a:r>
            <a:endParaRPr lang="zh-CN" altLang="en-US" sz="1600" dirty="0"/>
          </a:p>
          <a:p>
            <a:pPr marL="285750" indent="-285750">
              <a:lnSpc>
                <a:spcPct val="150000"/>
              </a:lnSpc>
              <a:buClr>
                <a:srgbClr val="558ED5"/>
              </a:buClr>
              <a:buFont typeface="Wingdings" panose="05000000000000000000" pitchFamily="2" charset="2"/>
              <a:buChar char="Ø"/>
            </a:pPr>
            <a:r>
              <a:rPr lang="zh-CN" altLang="en-US" sz="1600" dirty="0"/>
              <a:t>可数据容错，平台故障后，可保持数据完整性和一致性。</a:t>
            </a:r>
            <a:endParaRPr lang="zh-CN" altLang="en-US" sz="1600" dirty="0"/>
          </a:p>
          <a:p>
            <a:pPr marL="285750" indent="-285750">
              <a:lnSpc>
                <a:spcPct val="150000"/>
              </a:lnSpc>
              <a:buClr>
                <a:srgbClr val="558ED5"/>
              </a:buClr>
              <a:buFont typeface="Wingdings" panose="05000000000000000000" pitchFamily="2" charset="2"/>
              <a:buChar char="Ø"/>
            </a:pPr>
            <a:r>
              <a:rPr lang="zh-CN" altLang="en-US" sz="1600" dirty="0"/>
              <a:t>开发部署成本低，拖拉拽构建实时应用，管理简便。</a:t>
            </a:r>
            <a:endParaRPr lang="zh-CN" altLang="en-US" sz="1600" dirty="0"/>
          </a:p>
          <a:p>
            <a:pPr marL="285750" indent="-285750">
              <a:lnSpc>
                <a:spcPct val="150000"/>
              </a:lnSpc>
              <a:buClr>
                <a:srgbClr val="558ED5"/>
              </a:buClr>
              <a:buFont typeface="Wingdings" panose="05000000000000000000" pitchFamily="2" charset="2"/>
              <a:buChar char="Ø"/>
            </a:pPr>
            <a:endParaRPr lang="zh-CN" altLang="en-US" sz="1600" dirty="0"/>
          </a:p>
        </p:txBody>
      </p:sp>
      <p:sp>
        <p:nvSpPr>
          <p:cNvPr id="6" name="Rectangle 269"/>
          <p:cNvSpPr>
            <a:spLocks noChangeArrowheads="1"/>
          </p:cNvSpPr>
          <p:nvPr/>
        </p:nvSpPr>
        <p:spPr bwMode="auto">
          <a:xfrm>
            <a:off x="9339329" y="2330661"/>
            <a:ext cx="2831089" cy="2879059"/>
          </a:xfrm>
          <a:prstGeom prst="rect">
            <a:avLst/>
          </a:prstGeom>
          <a:gradFill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gamma/>
                  <a:tint val="73725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</a:ln>
          <a:effectLst/>
        </p:spPr>
        <p:txBody>
          <a:bodyPr wrap="none" lIns="87293" tIns="44440" rIns="87293" bIns="4444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Oval 270"/>
          <p:cNvSpPr>
            <a:spLocks noChangeArrowheads="1"/>
          </p:cNvSpPr>
          <p:nvPr/>
        </p:nvSpPr>
        <p:spPr bwMode="auto">
          <a:xfrm>
            <a:off x="6964978" y="2186231"/>
            <a:ext cx="3094909" cy="3094909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</a:ln>
          <a:effectLst/>
        </p:spPr>
        <p:txBody>
          <a:bodyPr wrap="none" lIns="87293" tIns="44440" rIns="87293" bIns="4444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Rectangle 271"/>
          <p:cNvSpPr>
            <a:spLocks noChangeArrowheads="1"/>
          </p:cNvSpPr>
          <p:nvPr/>
        </p:nvSpPr>
        <p:spPr bwMode="auto">
          <a:xfrm rot="7200000">
            <a:off x="6695166" y="3840023"/>
            <a:ext cx="1799808" cy="2879059"/>
          </a:xfrm>
          <a:prstGeom prst="rect">
            <a:avLst/>
          </a:prstGeom>
          <a:gradFill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gamma/>
                  <a:tint val="73725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</a:ln>
          <a:effectLst/>
        </p:spPr>
        <p:txBody>
          <a:bodyPr wrap="none" lIns="87293" tIns="44440" rIns="87293" bIns="4444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Rectangle 272"/>
          <p:cNvSpPr>
            <a:spLocks noChangeArrowheads="1"/>
          </p:cNvSpPr>
          <p:nvPr/>
        </p:nvSpPr>
        <p:spPr bwMode="auto">
          <a:xfrm rot="14400000">
            <a:off x="6693579" y="819710"/>
            <a:ext cx="1799808" cy="2879059"/>
          </a:xfrm>
          <a:prstGeom prst="rect">
            <a:avLst/>
          </a:prstGeom>
          <a:gradFill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gamma/>
                  <a:tint val="73725"/>
                  <a:invGamma/>
                  <a:alpha val="0"/>
                </a:schemeClr>
              </a:gs>
            </a:gsLst>
            <a:lin ang="0" scaled="1"/>
          </a:gradFill>
          <a:ln w="12700" algn="ctr">
            <a:noFill/>
            <a:miter lim="800000"/>
          </a:ln>
          <a:effectLst/>
        </p:spPr>
        <p:txBody>
          <a:bodyPr wrap="none" lIns="87293" tIns="44440" rIns="87293" bIns="44440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Oval 273"/>
          <p:cNvSpPr>
            <a:spLocks noChangeArrowheads="1"/>
          </p:cNvSpPr>
          <p:nvPr/>
        </p:nvSpPr>
        <p:spPr bwMode="auto">
          <a:xfrm>
            <a:off x="7180828" y="2546510"/>
            <a:ext cx="2520367" cy="252036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</a:ln>
        </p:spPr>
        <p:txBody>
          <a:bodyPr wrap="none" lIns="87293" tIns="44440" rIns="87293" bIns="44440" anchor="ctr"/>
          <a:lstStyle/>
          <a:p>
            <a:endParaRPr lang="zh-CN" altLang="en-US"/>
          </a:p>
        </p:txBody>
      </p:sp>
      <p:sp>
        <p:nvSpPr>
          <p:cNvPr id="11" name="AutoShape 274"/>
          <p:cNvSpPr>
            <a:spLocks noChangeArrowheads="1"/>
          </p:cNvSpPr>
          <p:nvPr/>
        </p:nvSpPr>
        <p:spPr bwMode="auto">
          <a:xfrm rot="-1800000">
            <a:off x="6604700" y="2302092"/>
            <a:ext cx="2879059" cy="1439529"/>
          </a:xfrm>
          <a:prstGeom prst="diamond">
            <a:avLst/>
          </a:prstGeom>
          <a:gradFill rotWithShape="0">
            <a:gsLst>
              <a:gs pos="0">
                <a:schemeClr val="tx1"/>
              </a:gs>
              <a:gs pos="100000">
                <a:srgbClr val="CCFF33"/>
              </a:gs>
            </a:gsLst>
            <a:lin ang="2700000" scaled="1"/>
          </a:gradFill>
          <a:ln w="9525">
            <a:miter lim="800000"/>
          </a:ln>
          <a:scene3d>
            <a:camera prst="legacyObliqueBottom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lIns="87293" tIns="44440" rIns="87293" bIns="44440" anchor="ctr">
            <a:flatTx/>
          </a:bodyPr>
          <a:lstStyle/>
          <a:p>
            <a:endParaRPr lang="zh-CN" altLang="en-US"/>
          </a:p>
        </p:txBody>
      </p:sp>
      <p:sp>
        <p:nvSpPr>
          <p:cNvPr id="12" name="AutoShape 275"/>
          <p:cNvSpPr>
            <a:spLocks noChangeArrowheads="1"/>
          </p:cNvSpPr>
          <p:nvPr/>
        </p:nvSpPr>
        <p:spPr bwMode="auto">
          <a:xfrm rot="1800000">
            <a:off x="6604700" y="3813042"/>
            <a:ext cx="2879059" cy="1439529"/>
          </a:xfrm>
          <a:prstGeom prst="diamond">
            <a:avLst/>
          </a:prstGeom>
          <a:gradFill rotWithShape="0">
            <a:gsLst>
              <a:gs pos="0">
                <a:schemeClr val="tx1"/>
              </a:gs>
              <a:gs pos="100000">
                <a:srgbClr val="FF79FF"/>
              </a:gs>
            </a:gsLst>
            <a:lin ang="18900000" scaled="1"/>
          </a:gradFill>
          <a:ln w="9525">
            <a:miter lim="800000"/>
          </a:ln>
          <a:scene3d>
            <a:camera prst="legacyObliqueTopRigh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79FF"/>
            </a:extrusionClr>
          </a:sp3d>
        </p:spPr>
        <p:txBody>
          <a:bodyPr wrap="none" lIns="87293" tIns="44440" rIns="87293" bIns="44440" anchor="ctr">
            <a:flatTx/>
          </a:bodyPr>
          <a:lstStyle/>
          <a:p>
            <a:endParaRPr lang="zh-CN" altLang="en-US"/>
          </a:p>
        </p:txBody>
      </p:sp>
      <p:sp>
        <p:nvSpPr>
          <p:cNvPr id="13" name="AutoShape 276"/>
          <p:cNvSpPr>
            <a:spLocks noChangeArrowheads="1"/>
          </p:cNvSpPr>
          <p:nvPr/>
        </p:nvSpPr>
        <p:spPr bwMode="auto">
          <a:xfrm rot="5400000">
            <a:off x="7900593" y="3050426"/>
            <a:ext cx="2879059" cy="1439529"/>
          </a:xfrm>
          <a:prstGeom prst="diamond">
            <a:avLst/>
          </a:prstGeom>
          <a:gradFill rotWithShape="0">
            <a:gsLst>
              <a:gs pos="0">
                <a:srgbClr val="FFCC00"/>
              </a:gs>
              <a:gs pos="100000">
                <a:schemeClr val="tx2"/>
              </a:gs>
            </a:gsLst>
            <a:lin ang="0" scaled="1"/>
          </a:gradFill>
          <a:ln w="9525">
            <a:miter lim="800000"/>
          </a:ln>
          <a:scene3d>
            <a:camera prst="legacyObliqueLeft"/>
            <a:lightRig rig="legacyFlat3" dir="b"/>
          </a:scene3d>
          <a:sp3d extrusionH="49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lIns="87293" tIns="44440" rIns="87293" bIns="44440" anchor="ctr">
            <a:flatTx/>
          </a:bodyPr>
          <a:lstStyle/>
          <a:p>
            <a:endParaRPr lang="zh-CN" altLang="en-US"/>
          </a:p>
        </p:txBody>
      </p:sp>
      <p:sp>
        <p:nvSpPr>
          <p:cNvPr id="14" name="AutoShape 277"/>
          <p:cNvSpPr>
            <a:spLocks noChangeArrowheads="1"/>
          </p:cNvSpPr>
          <p:nvPr/>
        </p:nvSpPr>
        <p:spPr bwMode="auto">
          <a:xfrm rot="-1800000">
            <a:off x="7180828" y="2402081"/>
            <a:ext cx="1439530" cy="720558"/>
          </a:xfrm>
          <a:prstGeom prst="diamond">
            <a:avLst/>
          </a:prstGeom>
          <a:gradFill rotWithShape="0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3175" algn="ctr">
            <a:noFill/>
            <a:miter lim="800000"/>
          </a:ln>
        </p:spPr>
        <p:txBody>
          <a:bodyPr wrap="none" lIns="87293" tIns="44440" rIns="87293" bIns="44440" anchor="ctr"/>
          <a:lstStyle/>
          <a:p>
            <a:endParaRPr lang="zh-CN" altLang="en-US"/>
          </a:p>
        </p:txBody>
      </p:sp>
      <p:sp>
        <p:nvSpPr>
          <p:cNvPr id="15" name="Rectangle 278"/>
          <p:cNvSpPr>
            <a:spLocks noChangeArrowheads="1"/>
          </p:cNvSpPr>
          <p:nvPr/>
        </p:nvSpPr>
        <p:spPr bwMode="auto">
          <a:xfrm rot="2071322">
            <a:off x="6476622" y="5202122"/>
            <a:ext cx="1606616" cy="8769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900" dirty="0">
                <a:latin typeface="Microsoft YaHei" charset="-122"/>
                <a:ea typeface="Microsoft YaHei" charset="-122"/>
                <a:cs typeface="Microsoft YaHei" charset="-122"/>
              </a:rPr>
              <a:t>数据库、消息总线、文件系统、云</a:t>
            </a:r>
            <a:r>
              <a:rPr lang="en-US" altLang="zh-CN" sz="1900" dirty="0">
                <a:latin typeface="Microsoft YaHei" charset="-122"/>
                <a:ea typeface="Microsoft YaHei" charset="-122"/>
                <a:cs typeface="Microsoft YaHei" charset="-122"/>
              </a:rPr>
              <a:t>……</a:t>
            </a:r>
            <a:endParaRPr lang="en-US" altLang="ko-KR" sz="19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6" name="Rectangle 279"/>
          <p:cNvSpPr>
            <a:spLocks noChangeArrowheads="1"/>
          </p:cNvSpPr>
          <p:nvPr/>
        </p:nvSpPr>
        <p:spPr bwMode="auto">
          <a:xfrm>
            <a:off x="8978754" y="3418874"/>
            <a:ext cx="717979" cy="861319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超级</a:t>
            </a:r>
            <a:endParaRPr lang="en-US" altLang="zh-CN" sz="28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融合</a:t>
            </a:r>
            <a:endParaRPr lang="en-US" altLang="zh-CN" sz="28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7" name="Rectangle 281"/>
          <p:cNvSpPr>
            <a:spLocks noChangeArrowheads="1"/>
          </p:cNvSpPr>
          <p:nvPr/>
        </p:nvSpPr>
        <p:spPr bwMode="auto">
          <a:xfrm>
            <a:off x="10693266" y="2852464"/>
            <a:ext cx="1000043" cy="39988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600">
                <a:latin typeface="Microsoft YaHei" charset="-122"/>
                <a:ea typeface="Microsoft YaHei" charset="-122"/>
                <a:cs typeface="Microsoft YaHei" charset="-122"/>
              </a:rPr>
              <a:t>跨系统</a:t>
            </a:r>
            <a:endParaRPr lang="en-US" altLang="ko-KR" sz="26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8" name="Line 282"/>
          <p:cNvSpPr>
            <a:spLocks noChangeShapeType="1"/>
          </p:cNvSpPr>
          <p:nvPr/>
        </p:nvSpPr>
        <p:spPr bwMode="auto">
          <a:xfrm flipH="1">
            <a:off x="7576902" y="4913407"/>
            <a:ext cx="274636" cy="425865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 type="oval" w="med" len="med"/>
            <a:tailEnd type="triangle" w="med" len="med"/>
          </a:ln>
        </p:spPr>
        <p:txBody>
          <a:bodyPr wrap="none" lIns="87293" tIns="44440" rIns="87293" bIns="44440" anchor="ctr"/>
          <a:lstStyle/>
          <a:p>
            <a:endParaRPr lang="zh-CN" altLang="en-US"/>
          </a:p>
        </p:txBody>
      </p:sp>
      <p:grpSp>
        <p:nvGrpSpPr>
          <p:cNvPr id="19" name="Group 283"/>
          <p:cNvGrpSpPr/>
          <p:nvPr/>
        </p:nvGrpSpPr>
        <p:grpSpPr bwMode="auto">
          <a:xfrm>
            <a:off x="10183152" y="2906789"/>
            <a:ext cx="252354" cy="252355"/>
            <a:chOff x="5373" y="346"/>
            <a:chExt cx="1408" cy="1410"/>
          </a:xfrm>
        </p:grpSpPr>
        <p:sp>
          <p:nvSpPr>
            <p:cNvPr id="20" name="Oval 284"/>
            <p:cNvSpPr>
              <a:spLocks noChangeArrowheads="1"/>
            </p:cNvSpPr>
            <p:nvPr/>
          </p:nvSpPr>
          <p:spPr bwMode="gray">
            <a:xfrm>
              <a:off x="5373" y="346"/>
              <a:ext cx="1408" cy="1410"/>
            </a:xfrm>
            <a:prstGeom prst="ellipse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1" name="Oval 285"/>
            <p:cNvSpPr>
              <a:spLocks noChangeArrowheads="1"/>
            </p:cNvSpPr>
            <p:nvPr/>
          </p:nvSpPr>
          <p:spPr bwMode="gray">
            <a:xfrm>
              <a:off x="5390" y="354"/>
              <a:ext cx="1375" cy="1374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A6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2" name="Oval 286"/>
            <p:cNvSpPr>
              <a:spLocks noChangeArrowheads="1"/>
            </p:cNvSpPr>
            <p:nvPr/>
          </p:nvSpPr>
          <p:spPr bwMode="gray">
            <a:xfrm>
              <a:off x="5424" y="367"/>
              <a:ext cx="1308" cy="1285"/>
            </a:xfrm>
            <a:prstGeom prst="ellipse">
              <a:avLst/>
            </a:prstGeom>
            <a:gradFill rotWithShape="1">
              <a:gsLst>
                <a:gs pos="0">
                  <a:srgbClr val="CACA00"/>
                </a:gs>
                <a:gs pos="100000">
                  <a:srgbClr val="FFFF0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3" name="Oval 287"/>
            <p:cNvSpPr>
              <a:spLocks noChangeArrowheads="1"/>
            </p:cNvSpPr>
            <p:nvPr/>
          </p:nvSpPr>
          <p:spPr bwMode="gray">
            <a:xfrm>
              <a:off x="5496" y="404"/>
              <a:ext cx="1164" cy="104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0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24" name="Rectangle 281"/>
          <p:cNvSpPr>
            <a:spLocks noChangeArrowheads="1"/>
          </p:cNvSpPr>
          <p:nvPr/>
        </p:nvSpPr>
        <p:spPr bwMode="auto">
          <a:xfrm>
            <a:off x="10710529" y="3481928"/>
            <a:ext cx="1000043" cy="39988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600" dirty="0">
                <a:latin typeface="Microsoft YaHei" charset="-122"/>
                <a:ea typeface="Microsoft YaHei" charset="-122"/>
                <a:cs typeface="Microsoft YaHei" charset="-122"/>
              </a:rPr>
              <a:t>跨平台</a:t>
            </a:r>
            <a:endParaRPr lang="en-US" altLang="ko-KR" sz="26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25" name="Group 283"/>
          <p:cNvGrpSpPr/>
          <p:nvPr/>
        </p:nvGrpSpPr>
        <p:grpSpPr bwMode="auto">
          <a:xfrm>
            <a:off x="10200412" y="3536253"/>
            <a:ext cx="252354" cy="252355"/>
            <a:chOff x="5373" y="346"/>
            <a:chExt cx="1408" cy="1410"/>
          </a:xfrm>
        </p:grpSpPr>
        <p:sp>
          <p:nvSpPr>
            <p:cNvPr id="26" name="Oval 284"/>
            <p:cNvSpPr>
              <a:spLocks noChangeArrowheads="1"/>
            </p:cNvSpPr>
            <p:nvPr/>
          </p:nvSpPr>
          <p:spPr bwMode="gray">
            <a:xfrm>
              <a:off x="5373" y="346"/>
              <a:ext cx="1408" cy="1410"/>
            </a:xfrm>
            <a:prstGeom prst="ellipse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7" name="Oval 285"/>
            <p:cNvSpPr>
              <a:spLocks noChangeArrowheads="1"/>
            </p:cNvSpPr>
            <p:nvPr/>
          </p:nvSpPr>
          <p:spPr bwMode="gray">
            <a:xfrm>
              <a:off x="5390" y="354"/>
              <a:ext cx="1375" cy="1374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A6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8" name="Oval 286"/>
            <p:cNvSpPr>
              <a:spLocks noChangeArrowheads="1"/>
            </p:cNvSpPr>
            <p:nvPr/>
          </p:nvSpPr>
          <p:spPr bwMode="gray">
            <a:xfrm>
              <a:off x="5424" y="367"/>
              <a:ext cx="1308" cy="1285"/>
            </a:xfrm>
            <a:prstGeom prst="ellipse">
              <a:avLst/>
            </a:prstGeom>
            <a:gradFill rotWithShape="1">
              <a:gsLst>
                <a:gs pos="0">
                  <a:srgbClr val="CACA00"/>
                </a:gs>
                <a:gs pos="100000">
                  <a:srgbClr val="FFFF0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9" name="Oval 287"/>
            <p:cNvSpPr>
              <a:spLocks noChangeArrowheads="1"/>
            </p:cNvSpPr>
            <p:nvPr/>
          </p:nvSpPr>
          <p:spPr bwMode="gray">
            <a:xfrm>
              <a:off x="5496" y="404"/>
              <a:ext cx="1164" cy="104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0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0" name="Rectangle 281"/>
          <p:cNvSpPr>
            <a:spLocks noChangeArrowheads="1"/>
          </p:cNvSpPr>
          <p:nvPr/>
        </p:nvSpPr>
        <p:spPr bwMode="auto">
          <a:xfrm>
            <a:off x="10710528" y="4107150"/>
            <a:ext cx="1000043" cy="399888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600" dirty="0">
                <a:latin typeface="Microsoft YaHei" charset="-122"/>
                <a:ea typeface="Microsoft YaHei" charset="-122"/>
                <a:cs typeface="Microsoft YaHei" charset="-122"/>
              </a:rPr>
              <a:t>跨网域</a:t>
            </a:r>
            <a:endParaRPr lang="en-US" altLang="ko-KR" sz="2600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grpSp>
        <p:nvGrpSpPr>
          <p:cNvPr id="31" name="Group 283"/>
          <p:cNvGrpSpPr/>
          <p:nvPr/>
        </p:nvGrpSpPr>
        <p:grpSpPr bwMode="auto">
          <a:xfrm>
            <a:off x="10200412" y="4161475"/>
            <a:ext cx="252354" cy="252355"/>
            <a:chOff x="5373" y="346"/>
            <a:chExt cx="1408" cy="1410"/>
          </a:xfrm>
        </p:grpSpPr>
        <p:sp>
          <p:nvSpPr>
            <p:cNvPr id="32" name="Oval 284"/>
            <p:cNvSpPr>
              <a:spLocks noChangeArrowheads="1"/>
            </p:cNvSpPr>
            <p:nvPr/>
          </p:nvSpPr>
          <p:spPr bwMode="gray">
            <a:xfrm>
              <a:off x="5373" y="346"/>
              <a:ext cx="1408" cy="1410"/>
            </a:xfrm>
            <a:prstGeom prst="ellipse">
              <a:avLst/>
            </a:prstGeom>
            <a:gradFill rotWithShape="1">
              <a:gsLst>
                <a:gs pos="0">
                  <a:srgbClr val="767600"/>
                </a:gs>
                <a:gs pos="100000">
                  <a:srgbClr val="FFFF00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3" name="Oval 285"/>
            <p:cNvSpPr>
              <a:spLocks noChangeArrowheads="1"/>
            </p:cNvSpPr>
            <p:nvPr/>
          </p:nvSpPr>
          <p:spPr bwMode="gray">
            <a:xfrm>
              <a:off x="5390" y="354"/>
              <a:ext cx="1375" cy="1374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0"/>
                  </a:srgbClr>
                </a:gs>
                <a:gs pos="100000">
                  <a:srgbClr val="FFFFA6"/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4" name="Oval 286"/>
            <p:cNvSpPr>
              <a:spLocks noChangeArrowheads="1"/>
            </p:cNvSpPr>
            <p:nvPr/>
          </p:nvSpPr>
          <p:spPr bwMode="gray">
            <a:xfrm>
              <a:off x="5424" y="367"/>
              <a:ext cx="1308" cy="1285"/>
            </a:xfrm>
            <a:prstGeom prst="ellipse">
              <a:avLst/>
            </a:prstGeom>
            <a:gradFill rotWithShape="1">
              <a:gsLst>
                <a:gs pos="0">
                  <a:srgbClr val="CACA00"/>
                </a:gs>
                <a:gs pos="100000">
                  <a:srgbClr val="FFFF00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" name="Oval 287"/>
            <p:cNvSpPr>
              <a:spLocks noChangeArrowheads="1"/>
            </p:cNvSpPr>
            <p:nvPr/>
          </p:nvSpPr>
          <p:spPr bwMode="gray">
            <a:xfrm>
              <a:off x="5496" y="404"/>
              <a:ext cx="1164" cy="104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00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6" name="Rectangle 279"/>
          <p:cNvSpPr>
            <a:spLocks noChangeArrowheads="1"/>
          </p:cNvSpPr>
          <p:nvPr/>
        </p:nvSpPr>
        <p:spPr bwMode="auto">
          <a:xfrm rot="2116289">
            <a:off x="7641071" y="4113397"/>
            <a:ext cx="717979" cy="861319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全面</a:t>
            </a:r>
            <a:endParaRPr lang="en-US" altLang="zh-CN" sz="28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defRPr/>
            </a:pPr>
            <a:r>
              <a:rPr lang="zh-CN" altLang="en-US" sz="2800" dirty="0">
                <a:latin typeface="Microsoft YaHei" charset="-122"/>
                <a:ea typeface="Microsoft YaHei" charset="-122"/>
                <a:cs typeface="Microsoft YaHei" charset="-122"/>
              </a:rPr>
              <a:t>适配</a:t>
            </a:r>
            <a:endParaRPr lang="en-US" altLang="zh-CN" sz="28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7" name="Rectangle 279"/>
          <p:cNvSpPr>
            <a:spLocks noChangeArrowheads="1"/>
          </p:cNvSpPr>
          <p:nvPr/>
        </p:nvSpPr>
        <p:spPr bwMode="auto">
          <a:xfrm rot="19701793">
            <a:off x="7506555" y="2873426"/>
            <a:ext cx="1076969" cy="430659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可视化</a:t>
            </a:r>
            <a:endParaRPr lang="en-US" altLang="ko-KR" sz="28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8" name="Rectangle 278"/>
          <p:cNvSpPr>
            <a:spLocks noChangeArrowheads="1"/>
          </p:cNvSpPr>
          <p:nvPr/>
        </p:nvSpPr>
        <p:spPr bwMode="auto">
          <a:xfrm rot="19737272">
            <a:off x="6710648" y="1909982"/>
            <a:ext cx="1606616" cy="29232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1900" dirty="0">
                <a:latin typeface="Microsoft YaHei" charset="-122"/>
                <a:ea typeface="Microsoft YaHei" charset="-122"/>
                <a:cs typeface="Microsoft YaHei" charset="-122"/>
              </a:rPr>
              <a:t>拖拉拽</a:t>
            </a:r>
            <a:endParaRPr lang="en-US" altLang="ko-KR" sz="19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9" name="Line 282"/>
          <p:cNvSpPr>
            <a:spLocks noChangeShapeType="1"/>
          </p:cNvSpPr>
          <p:nvPr/>
        </p:nvSpPr>
        <p:spPr bwMode="auto">
          <a:xfrm flipV="1">
            <a:off x="9754106" y="3780446"/>
            <a:ext cx="512884" cy="816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 type="oval" w="med" len="med"/>
            <a:tailEnd type="triangle" w="med" len="med"/>
          </a:ln>
        </p:spPr>
        <p:txBody>
          <a:bodyPr wrap="none" lIns="87293" tIns="44440" rIns="87293" bIns="44440" anchor="ctr"/>
          <a:lstStyle/>
          <a:p>
            <a:endParaRPr lang="zh-CN" altLang="en-US"/>
          </a:p>
        </p:txBody>
      </p:sp>
      <p:sp>
        <p:nvSpPr>
          <p:cNvPr id="40" name="Line 282"/>
          <p:cNvSpPr>
            <a:spLocks noChangeShapeType="1"/>
          </p:cNvSpPr>
          <p:nvPr/>
        </p:nvSpPr>
        <p:spPr bwMode="auto">
          <a:xfrm flipH="1" flipV="1">
            <a:off x="7576903" y="2186231"/>
            <a:ext cx="229216" cy="357107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 type="oval" w="med" len="med"/>
            <a:tailEnd type="triangle" w="med" len="med"/>
          </a:ln>
        </p:spPr>
        <p:txBody>
          <a:bodyPr wrap="none" lIns="87293" tIns="44440" rIns="87293" bIns="44440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8360" y="1225926"/>
            <a:ext cx="8012194" cy="34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558ED5"/>
              </a:buClr>
            </a:pPr>
            <a:r>
              <a:rPr lang="zh-CN" altLang="en-US" dirty="0"/>
              <a:t>产品功能亮点：</a:t>
            </a:r>
            <a:endParaRPr lang="zh-CN" altLang="en-US" dirty="0"/>
          </a:p>
          <a:p>
            <a:pPr marL="342900" indent="-342900">
              <a:lnSpc>
                <a:spcPct val="150000"/>
              </a:lnSpc>
              <a:buClr>
                <a:srgbClr val="558ED5"/>
              </a:buClr>
              <a:buFont typeface="Arial" panose="020B0604020202090204" pitchFamily="34" charset="0"/>
              <a:buChar char="•"/>
            </a:pPr>
            <a:r>
              <a:rPr lang="zh-CN" altLang="en-US" sz="1600" dirty="0"/>
              <a:t>完全基于大数据技术：可大规模分布式集群部署。</a:t>
            </a:r>
            <a:endParaRPr lang="zh-CN" altLang="en-US" sz="1600" dirty="0"/>
          </a:p>
          <a:p>
            <a:pPr marL="342900" indent="-342900">
              <a:lnSpc>
                <a:spcPct val="150000"/>
              </a:lnSpc>
              <a:buClr>
                <a:srgbClr val="558ED5"/>
              </a:buClr>
              <a:buFont typeface="Arial" panose="020B0604020202090204" pitchFamily="34" charset="0"/>
              <a:buChar char="•"/>
            </a:pPr>
            <a:r>
              <a:rPr lang="zh-CN" altLang="en-US" sz="1600" dirty="0"/>
              <a:t>支持几乎所有数据源：关系型数据库，各类文件，大数据平台，物联网数据。</a:t>
            </a:r>
            <a:endParaRPr lang="zh-CN" altLang="en-US" sz="1600" dirty="0"/>
          </a:p>
          <a:p>
            <a:pPr marL="342900" indent="-342900">
              <a:lnSpc>
                <a:spcPct val="150000"/>
              </a:lnSpc>
              <a:buClr>
                <a:srgbClr val="558ED5"/>
              </a:buClr>
              <a:buFont typeface="Arial" panose="020B0604020202090204" pitchFamily="34" charset="0"/>
              <a:buChar char="•"/>
            </a:pPr>
            <a:r>
              <a:rPr lang="zh-CN" altLang="en-US" sz="1600" dirty="0"/>
              <a:t>数据吞吐量高：</a:t>
            </a:r>
            <a:r>
              <a:rPr lang="zh-CN" altLang="zh-CN" sz="1600" dirty="0"/>
              <a:t>支持不少于</a:t>
            </a:r>
            <a:r>
              <a:rPr lang="en-US" altLang="zh-CN" sz="1600" dirty="0">
                <a:solidFill>
                  <a:srgbClr val="FF0000"/>
                </a:solidFill>
              </a:rPr>
              <a:t>100TB/</a:t>
            </a:r>
            <a:r>
              <a:rPr lang="zh-CN" altLang="en-US" sz="1600" dirty="0">
                <a:solidFill>
                  <a:srgbClr val="FF0000"/>
                </a:solidFill>
              </a:rPr>
              <a:t>天</a:t>
            </a:r>
            <a:r>
              <a:rPr lang="zh-CN" altLang="zh-CN" sz="1600" dirty="0"/>
              <a:t>的数据采集能力 </a:t>
            </a:r>
            <a:r>
              <a:rPr lang="zh-CN" altLang="en-US" sz="1600" dirty="0"/>
              <a:t>。</a:t>
            </a:r>
            <a:endParaRPr lang="zh-CN" altLang="en-US" sz="1600" dirty="0"/>
          </a:p>
          <a:p>
            <a:pPr marL="342900" indent="-342900">
              <a:lnSpc>
                <a:spcPct val="150000"/>
              </a:lnSpc>
              <a:buClr>
                <a:srgbClr val="558ED5"/>
              </a:buClr>
              <a:buFont typeface="Arial" panose="020B0604020202090204" pitchFamily="34" charset="0"/>
              <a:buChar char="•"/>
            </a:pPr>
            <a:r>
              <a:rPr lang="zh-CN" altLang="en-US" sz="1600" dirty="0"/>
              <a:t>高并发并行处理：单集群支持</a:t>
            </a:r>
            <a:r>
              <a:rPr lang="en-US" altLang="zh-CN" sz="1600" dirty="0">
                <a:solidFill>
                  <a:srgbClr val="FF0000"/>
                </a:solidFill>
              </a:rPr>
              <a:t>5000</a:t>
            </a:r>
            <a:r>
              <a:rPr lang="zh-CN" altLang="en-US" sz="1600" dirty="0">
                <a:solidFill>
                  <a:srgbClr val="FF0000"/>
                </a:solidFill>
              </a:rPr>
              <a:t>个以上</a:t>
            </a:r>
            <a:r>
              <a:rPr lang="zh-CN" altLang="en-US" sz="1600" dirty="0"/>
              <a:t>的高并发数据交换任务。</a:t>
            </a:r>
            <a:endParaRPr lang="zh-CN" altLang="en-US" sz="1600" dirty="0"/>
          </a:p>
          <a:p>
            <a:pPr marL="342900" indent="-342900">
              <a:lnSpc>
                <a:spcPct val="150000"/>
              </a:lnSpc>
              <a:buClr>
                <a:srgbClr val="558ED5"/>
              </a:buClr>
              <a:buFont typeface="Arial" panose="020B0604020202090204" pitchFamily="34" charset="0"/>
              <a:buChar char="•"/>
            </a:pPr>
            <a:r>
              <a:rPr lang="zh-CN" altLang="en-US" sz="1600" dirty="0"/>
              <a:t>共享交换速度快：单任务</a:t>
            </a:r>
            <a:r>
              <a:rPr lang="zh-CN" altLang="zh-CN" sz="1600" dirty="0"/>
              <a:t>每秒完成</a:t>
            </a:r>
            <a:r>
              <a:rPr lang="zh-CN" altLang="zh-CN" sz="1600" dirty="0">
                <a:solidFill>
                  <a:srgbClr val="FF0000"/>
                </a:solidFill>
              </a:rPr>
              <a:t>至少</a:t>
            </a:r>
            <a:r>
              <a:rPr lang="en-US" altLang="zh-CN" sz="1600" dirty="0">
                <a:solidFill>
                  <a:srgbClr val="FF0000"/>
                </a:solidFill>
              </a:rPr>
              <a:t>20</a:t>
            </a:r>
            <a:r>
              <a:rPr lang="zh-CN" altLang="zh-CN" sz="1600" dirty="0">
                <a:solidFill>
                  <a:srgbClr val="FF0000"/>
                </a:solidFill>
              </a:rPr>
              <a:t>万条</a:t>
            </a:r>
            <a:r>
              <a:rPr lang="zh-CN" altLang="zh-CN" sz="1600" dirty="0"/>
              <a:t>业务数据的实时采集能力。</a:t>
            </a:r>
            <a:endParaRPr lang="zh-CN" altLang="en-US" sz="1600" dirty="0"/>
          </a:p>
          <a:p>
            <a:pPr marL="342900" indent="-342900">
              <a:lnSpc>
                <a:spcPct val="150000"/>
              </a:lnSpc>
              <a:buClr>
                <a:srgbClr val="558ED5"/>
              </a:buClr>
              <a:buFont typeface="Arial" panose="020B0604020202090204" pitchFamily="34" charset="0"/>
              <a:buChar char="•"/>
            </a:pPr>
            <a:r>
              <a:rPr lang="zh-CN" altLang="en-US" sz="1600" dirty="0"/>
              <a:t>兼容开放性：可部署在主流的操作系统之上，开发平台</a:t>
            </a:r>
            <a:r>
              <a:rPr lang="en-US" altLang="zh-CN" sz="1600" dirty="0"/>
              <a:t>API</a:t>
            </a:r>
            <a:r>
              <a:rPr lang="zh-CN" altLang="en-US" sz="1600" dirty="0"/>
              <a:t> 供外部系统调用。</a:t>
            </a:r>
            <a:endParaRPr lang="zh-CN" altLang="en-US" sz="1600" dirty="0"/>
          </a:p>
          <a:p>
            <a:pPr marL="342900" indent="-342900">
              <a:lnSpc>
                <a:spcPct val="150000"/>
              </a:lnSpc>
              <a:buClr>
                <a:srgbClr val="558ED5"/>
              </a:buClr>
              <a:buFont typeface="Arial" panose="020B0604020202090204" pitchFamily="34" charset="0"/>
              <a:buChar char="•"/>
            </a:pPr>
            <a:r>
              <a:rPr lang="zh-CN" altLang="en-US" sz="1600" dirty="0"/>
              <a:t>云服务部署：可部署在云环境，以自服务的方式为数据共享交换的用户提供服务。</a:t>
            </a:r>
            <a:endParaRPr lang="zh-CN" altLang="zh-CN" sz="1600" dirty="0"/>
          </a:p>
          <a:p>
            <a:pPr marL="342900" indent="-342900">
              <a:lnSpc>
                <a:spcPct val="150000"/>
              </a:lnSpc>
              <a:buClr>
                <a:srgbClr val="558ED5"/>
              </a:buClr>
              <a:buFont typeface="Arial" panose="020B0604020202090204" pitchFamily="34" charset="0"/>
              <a:buChar char="•"/>
            </a:pPr>
            <a:endParaRPr kumimoji="1"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8360" y="322150"/>
            <a:ext cx="6150818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0130" eaLnBrk="0" hangingPunct="0"/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数据交换共享平台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-</a:t>
            </a:r>
            <a:r>
              <a:rPr lang="en-US" altLang="zh-CN" sz="2400" dirty="0" err="1">
                <a:latin typeface="微软雅黑" panose="020B0503020204020204" pitchFamily="34" charset="-122"/>
                <a:cs typeface="+mj-cs"/>
              </a:rPr>
              <a:t>DataExchange</a:t>
            </a:r>
            <a:endParaRPr lang="zh-CN" altLang="en-US" sz="2400" dirty="0">
              <a:latin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8359" y="5127875"/>
            <a:ext cx="8241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集群配置 50个节点， 48核 128G的服务器配置 可以达到以上性能指标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183174" y="180000"/>
            <a:ext cx="11894525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数据中台的演进路线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325120" y="3344545"/>
            <a:ext cx="3515360" cy="3238500"/>
            <a:chOff x="512" y="5267"/>
            <a:chExt cx="5536" cy="5100"/>
          </a:xfrm>
        </p:grpSpPr>
        <p:sp>
          <p:nvSpPr>
            <p:cNvPr id="17" name="文本框 16"/>
            <p:cNvSpPr txBox="1"/>
            <p:nvPr/>
          </p:nvSpPr>
          <p:spPr>
            <a:xfrm>
              <a:off x="1341" y="5267"/>
              <a:ext cx="368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>
                <a:buNone/>
              </a:pPr>
              <a:r>
                <a:rPr lang="zh-CN" sz="16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数据不能直接影响业务</a:t>
              </a:r>
              <a:endParaRPr lang="zh-CN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512" y="6102"/>
              <a:ext cx="5536" cy="4265"/>
              <a:chOff x="512" y="6102"/>
              <a:chExt cx="5536" cy="426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942" y="6102"/>
                <a:ext cx="4013" cy="2087"/>
                <a:chOff x="946" y="6162"/>
                <a:chExt cx="4013" cy="2087"/>
              </a:xfrm>
            </p:grpSpPr>
            <p:cxnSp>
              <p:nvCxnSpPr>
                <p:cNvPr id="6" name="直接连接符 5"/>
                <p:cNvCxnSpPr/>
                <p:nvPr/>
              </p:nvCxnSpPr>
              <p:spPr>
                <a:xfrm>
                  <a:off x="1220" y="6959"/>
                  <a:ext cx="3615" cy="0"/>
                </a:xfrm>
                <a:prstGeom prst="line">
                  <a:avLst/>
                </a:prstGeom>
                <a:ln w="889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文本框 8"/>
                <p:cNvSpPr txBox="1"/>
                <p:nvPr/>
              </p:nvSpPr>
              <p:spPr>
                <a:xfrm>
                  <a:off x="1269" y="6162"/>
                  <a:ext cx="3690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b="1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数据仓库、集市</a:t>
                  </a:r>
                  <a:endParaRPr lang="zh-CN" altLang="en-US" sz="24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946" y="7136"/>
                  <a:ext cx="3889" cy="1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rgbClr val="2038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“</a:t>
                  </a:r>
                  <a:r>
                    <a:rPr lang="zh-CN" altLang="en-US" sz="2000" b="1">
                      <a:solidFill>
                        <a:srgbClr val="2038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分析</a:t>
                  </a:r>
                  <a:r>
                    <a:rPr lang="zh-CN" altLang="en-US" sz="2000" b="1">
                      <a:solidFill>
                        <a:srgbClr val="2038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报表</a:t>
                  </a:r>
                  <a:r>
                    <a:rPr lang="en-US" altLang="zh-CN" sz="2000" b="1">
                      <a:solidFill>
                        <a:srgbClr val="2038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”</a:t>
                  </a:r>
                  <a:r>
                    <a:rPr lang="zh-CN" altLang="en-US" sz="2000" b="1">
                      <a:solidFill>
                        <a:srgbClr val="2038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即服务</a:t>
                  </a:r>
                  <a:endParaRPr lang="zh-CN" altLang="en-US" sz="2000" b="1">
                    <a:solidFill>
                      <a:srgbClr val="2038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512" y="7784"/>
                <a:ext cx="5536" cy="2583"/>
                <a:chOff x="948" y="7676"/>
                <a:chExt cx="5536" cy="2583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948" y="7676"/>
                  <a:ext cx="5537" cy="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90204" pitchFamily="34" charset="0"/>
                    <a:buChar char="•"/>
                  </a:pPr>
                  <a:r>
                    <a:rPr lang="zh-CN" altLang="en-US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报表、</a:t>
                  </a:r>
                  <a:r>
                    <a:rPr lang="en-US" altLang="zh-CN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KPI</a:t>
                  </a:r>
                  <a:r>
                    <a:rPr lang="zh-CN" altLang="en-US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、简单的分析挖掘</a:t>
                  </a:r>
                  <a:endParaRPr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948" y="8351"/>
                  <a:ext cx="5537" cy="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90204" pitchFamily="34" charset="0"/>
                    <a:buChar char="•"/>
                  </a:pPr>
                  <a:r>
                    <a:rPr lang="zh-CN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结构化数据、历史性数据</a:t>
                  </a:r>
                  <a:endParaRPr lang="zh-CN"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948" y="9054"/>
                  <a:ext cx="5537" cy="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90204" pitchFamily="34" charset="0"/>
                    <a:buChar char="•"/>
                  </a:pPr>
                  <a:r>
                    <a:rPr lang="zh-CN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非全量数据</a:t>
                  </a:r>
                  <a:endParaRPr lang="zh-CN"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948" y="9729"/>
                  <a:ext cx="5537" cy="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90204" pitchFamily="34" charset="0"/>
                    <a:buChar char="•"/>
                  </a:pPr>
                  <a:r>
                    <a:rPr lang="zh-CN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数据集市面向业务部门管理需要</a:t>
                  </a:r>
                  <a:endParaRPr lang="zh-CN"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75" name="组合 74"/>
          <p:cNvGrpSpPr/>
          <p:nvPr/>
        </p:nvGrpSpPr>
        <p:grpSpPr>
          <a:xfrm>
            <a:off x="3667760" y="2407920"/>
            <a:ext cx="4394200" cy="3286125"/>
            <a:chOff x="5776" y="4104"/>
            <a:chExt cx="6920" cy="5175"/>
          </a:xfrm>
        </p:grpSpPr>
        <p:grpSp>
          <p:nvGrpSpPr>
            <p:cNvPr id="65" name="组合 64"/>
            <p:cNvGrpSpPr/>
            <p:nvPr/>
          </p:nvGrpSpPr>
          <p:grpSpPr>
            <a:xfrm>
              <a:off x="5776" y="4869"/>
              <a:ext cx="6920" cy="4410"/>
              <a:chOff x="5776" y="4869"/>
              <a:chExt cx="6920" cy="4410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6978" y="4869"/>
                <a:ext cx="3974" cy="1604"/>
                <a:chOff x="7480" y="4567"/>
                <a:chExt cx="3639" cy="1604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7480" y="5400"/>
                  <a:ext cx="3615" cy="0"/>
                </a:xfrm>
                <a:prstGeom prst="line">
                  <a:avLst/>
                </a:prstGeom>
                <a:ln w="889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文本框 18"/>
                <p:cNvSpPr txBox="1"/>
                <p:nvPr/>
              </p:nvSpPr>
              <p:spPr>
                <a:xfrm>
                  <a:off x="7904" y="4567"/>
                  <a:ext cx="2768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大数据平台</a:t>
                  </a:r>
                  <a:endParaRPr lang="zh-CN" altLang="en-US" sz="2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文本框 20"/>
                <p:cNvSpPr txBox="1"/>
                <p:nvPr/>
              </p:nvSpPr>
              <p:spPr>
                <a:xfrm>
                  <a:off x="7529" y="5543"/>
                  <a:ext cx="3590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rgbClr val="2038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“</a:t>
                  </a:r>
                  <a:r>
                    <a:rPr lang="zh-CN" altLang="en-US" sz="2000" b="1">
                      <a:solidFill>
                        <a:srgbClr val="2038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数据集</a:t>
                  </a:r>
                  <a:r>
                    <a:rPr lang="en-US" altLang="zh-CN" sz="2000" b="1">
                      <a:solidFill>
                        <a:srgbClr val="2038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”</a:t>
                  </a:r>
                  <a:r>
                    <a:rPr lang="zh-CN" altLang="en-US" sz="2000" b="1">
                      <a:solidFill>
                        <a:srgbClr val="2038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即服务</a:t>
                  </a:r>
                  <a:endParaRPr lang="zh-CN" altLang="en-US" sz="2000" b="1">
                    <a:solidFill>
                      <a:srgbClr val="2038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2" name="组合 41"/>
              <p:cNvGrpSpPr/>
              <p:nvPr/>
            </p:nvGrpSpPr>
            <p:grpSpPr>
              <a:xfrm>
                <a:off x="5776" y="6645"/>
                <a:ext cx="6920" cy="2635"/>
                <a:chOff x="6885" y="6365"/>
                <a:chExt cx="6336" cy="2635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6885" y="6990"/>
                  <a:ext cx="6336" cy="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20000"/>
                    </a:lnSpc>
                    <a:buFont typeface="Arial" panose="020B0604020202090204" pitchFamily="34" charset="0"/>
                    <a:buChar char="•"/>
                  </a:pPr>
                  <a:r>
                    <a:rPr lang="zh-CN" altLang="en-US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数据资源</a:t>
                  </a:r>
                  <a:r>
                    <a:rPr lang="en-US" altLang="zh-CN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“</a:t>
                  </a:r>
                  <a:r>
                    <a:rPr lang="zh-CN" altLang="en-US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大集中</a:t>
                  </a:r>
                  <a:r>
                    <a:rPr lang="en-US" altLang="zh-CN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”</a:t>
                  </a:r>
                  <a:r>
                    <a:rPr lang="zh-CN" altLang="en-US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，缩短报表开发时间</a:t>
                  </a:r>
                  <a:endParaRPr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6885" y="6365"/>
                  <a:ext cx="5620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285750" lvl="0" indent="-285750" algn="l">
                    <a:buClrTx/>
                    <a:buSzTx/>
                    <a:buFont typeface="Arial" panose="020B0604020202090204" pitchFamily="34" charset="0"/>
                    <a:buChar char="•"/>
                  </a:pPr>
                  <a:r>
                    <a:rPr lang="zh-CN" altLang="en-US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融合了结构化和非结构化数据</a:t>
                  </a:r>
                  <a:endParaRPr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6886" y="7752"/>
                  <a:ext cx="5838" cy="57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285750" lvl="0" indent="-285750" algn="l">
                    <a:lnSpc>
                      <a:spcPct val="110000"/>
                    </a:lnSpc>
                    <a:buClrTx/>
                    <a:buSzTx/>
                    <a:buFont typeface="Arial" panose="020B0604020202090204" pitchFamily="34" charset="0"/>
                    <a:buChar char="•"/>
                  </a:pPr>
                  <a:r>
                    <a:rPr 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海量异构数据计算，支持实时数据处理</a:t>
                  </a:r>
                  <a:endParaRPr 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6885" y="8430"/>
                  <a:ext cx="5537" cy="5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10000"/>
                    </a:lnSpc>
                    <a:buFont typeface="Arial" panose="020B0604020202090204" pitchFamily="34" charset="0"/>
                    <a:buChar char="•"/>
                  </a:pPr>
                  <a:r>
                    <a:rPr lang="zh-CN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面向</a:t>
                  </a:r>
                  <a:r>
                    <a:rPr lang="en-US" altLang="zh-CN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BI</a:t>
                  </a:r>
                  <a:r>
                    <a:rPr lang="zh-CN" altLang="en-US" sz="160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应用</a:t>
                  </a:r>
                  <a:endParaRPr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7270" y="4104"/>
              <a:ext cx="3363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sz="16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数据支撑业务</a:t>
              </a:r>
              <a:endParaRPr lang="zh-CN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8093075" y="1669415"/>
            <a:ext cx="3995420" cy="3427095"/>
            <a:chOff x="12768" y="2987"/>
            <a:chExt cx="6292" cy="5397"/>
          </a:xfrm>
        </p:grpSpPr>
        <p:grpSp>
          <p:nvGrpSpPr>
            <p:cNvPr id="66" name="组合 65"/>
            <p:cNvGrpSpPr/>
            <p:nvPr/>
          </p:nvGrpSpPr>
          <p:grpSpPr>
            <a:xfrm>
              <a:off x="12768" y="3790"/>
              <a:ext cx="6292" cy="4594"/>
              <a:chOff x="12648" y="3790"/>
              <a:chExt cx="6292" cy="4594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13703" y="3790"/>
                <a:ext cx="3687" cy="1545"/>
                <a:chOff x="13415" y="2638"/>
                <a:chExt cx="3687" cy="1545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13415" y="3449"/>
                  <a:ext cx="3615" cy="0"/>
                </a:xfrm>
                <a:prstGeom prst="line">
                  <a:avLst/>
                </a:prstGeom>
                <a:ln w="889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文本框 31"/>
                <p:cNvSpPr txBox="1"/>
                <p:nvPr/>
              </p:nvSpPr>
              <p:spPr>
                <a:xfrm>
                  <a:off x="13839" y="2638"/>
                  <a:ext cx="2768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b="1">
                      <a:solidFill>
                        <a:schemeClr val="accent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数据中台</a:t>
                  </a:r>
                  <a:endParaRPr lang="zh-CN" altLang="en-US" sz="24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13512" y="3555"/>
                  <a:ext cx="3590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rgbClr val="2038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“API”</a:t>
                  </a:r>
                  <a:r>
                    <a:rPr lang="zh-CN" altLang="en-US" sz="2000" b="1">
                      <a:solidFill>
                        <a:srgbClr val="2038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即服务</a:t>
                  </a:r>
                  <a:endParaRPr lang="zh-CN" altLang="en-US" sz="2000" b="1">
                    <a:solidFill>
                      <a:srgbClr val="2038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0" name="组合 59"/>
              <p:cNvGrpSpPr/>
              <p:nvPr/>
            </p:nvGrpSpPr>
            <p:grpSpPr>
              <a:xfrm>
                <a:off x="12648" y="5490"/>
                <a:ext cx="6292" cy="2894"/>
                <a:chOff x="12648" y="4595"/>
                <a:chExt cx="6292" cy="2894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12648" y="4595"/>
                  <a:ext cx="5943" cy="99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285750" lvl="0" indent="-285750" algn="l">
                    <a:lnSpc>
                      <a:spcPct val="110000"/>
                    </a:lnSpc>
                    <a:buClrTx/>
                    <a:buSzTx/>
                    <a:buFont typeface="Arial" panose="020B0604020202090204" pitchFamily="34" charset="0"/>
                    <a:buChar char="•"/>
                  </a:pPr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数据直接用于业务链路和交易场景，服务更多业务</a:t>
                  </a:r>
                  <a:endPara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12648" y="5656"/>
                  <a:ext cx="5620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285750" lvl="0" indent="-285750" algn="l">
                    <a:buClrTx/>
                    <a:buSzTx/>
                    <a:buFont typeface="Arial" panose="020B0604020202090204" pitchFamily="34" charset="0"/>
                    <a:buChar char="•"/>
                  </a:pPr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覆盖全域数据</a:t>
                  </a:r>
                  <a:endPara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54" name="文本框 53"/>
                <p:cNvSpPr txBox="1"/>
                <p:nvPr/>
              </p:nvSpPr>
              <p:spPr>
                <a:xfrm>
                  <a:off x="12648" y="6349"/>
                  <a:ext cx="5620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285750" lvl="0" indent="-285750" algn="l">
                    <a:buClrTx/>
                    <a:buSzTx/>
                    <a:buFont typeface="Arial" panose="020B0604020202090204" pitchFamily="34" charset="0"/>
                    <a:buChar char="•"/>
                  </a:pPr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数据资产化，数据共享</a:t>
                  </a:r>
                  <a:endPara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56" name="文本框 55"/>
                <p:cNvSpPr txBox="1"/>
                <p:nvPr/>
              </p:nvSpPr>
              <p:spPr>
                <a:xfrm>
                  <a:off x="12648" y="6958"/>
                  <a:ext cx="6292" cy="53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marL="285750" lvl="0" indent="-285750" algn="l">
                    <a:buClrTx/>
                    <a:buSzTx/>
                    <a:buFont typeface="Arial" panose="020B0604020202090204" pitchFamily="34" charset="0"/>
                    <a:buChar char="•"/>
                  </a:pPr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各类</a:t>
                  </a:r>
                  <a:r>
                    <a:rPr lang="en-US" altLang="zh-CN" sz="16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AI</a:t>
                  </a:r>
                  <a:r>
                    <a:rPr lang="zh-CN" altLang="en-US" sz="1600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  <a:sym typeface="+mn-ea"/>
                    </a:rPr>
                    <a:t>、大数据技术，赋能业务创新</a:t>
                  </a:r>
                  <a:endPara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endParaRPr>
                </a:p>
              </p:txBody>
            </p:sp>
          </p:grpSp>
        </p:grpSp>
        <p:sp>
          <p:nvSpPr>
            <p:cNvPr id="71" name="文本框 70"/>
            <p:cNvSpPr txBox="1"/>
            <p:nvPr/>
          </p:nvSpPr>
          <p:spPr>
            <a:xfrm>
              <a:off x="13950" y="2987"/>
              <a:ext cx="3363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sz="1600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数据赋能业务</a:t>
              </a:r>
              <a:endParaRPr lang="zh-CN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cxnSp>
        <p:nvCxnSpPr>
          <p:cNvPr id="131" name="直接连接符 130"/>
          <p:cNvCxnSpPr/>
          <p:nvPr/>
        </p:nvCxnSpPr>
        <p:spPr>
          <a:xfrm>
            <a:off x="3482975" y="4709795"/>
            <a:ext cx="0" cy="115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7925435" y="3823335"/>
            <a:ext cx="0" cy="115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/>
          <p:cNvSpPr txBox="1"/>
          <p:nvPr/>
        </p:nvSpPr>
        <p:spPr>
          <a:xfrm>
            <a:off x="6938010" y="5878195"/>
            <a:ext cx="34194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i="1">
                <a:latin typeface="微软雅黑" panose="020B0503020204020204" pitchFamily="34" charset="-122"/>
                <a:ea typeface="微软雅黑" panose="020B0503020204020204" pitchFamily="34" charset="-122"/>
              </a:rPr>
              <a:t>数据来源业务，数据服务业务</a:t>
            </a:r>
            <a:r>
              <a:rPr lang="en-US" altLang="zh-CN" sz="1600" i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600" i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958215" y="1899285"/>
            <a:ext cx="6534785" cy="337185"/>
            <a:chOff x="1470" y="2862"/>
            <a:chExt cx="9201" cy="531"/>
          </a:xfrm>
        </p:grpSpPr>
        <p:cxnSp>
          <p:nvCxnSpPr>
            <p:cNvPr id="156" name="直接连接符 155"/>
            <p:cNvCxnSpPr/>
            <p:nvPr/>
          </p:nvCxnSpPr>
          <p:spPr>
            <a:xfrm flipV="1">
              <a:off x="1470" y="3118"/>
              <a:ext cx="9201" cy="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文本框 154"/>
            <p:cNvSpPr txBox="1"/>
            <p:nvPr/>
          </p:nvSpPr>
          <p:spPr>
            <a:xfrm>
              <a:off x="4545" y="2862"/>
              <a:ext cx="2678" cy="5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用数据管理</a:t>
              </a:r>
              <a:endPara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7507605" y="1055370"/>
            <a:ext cx="3741420" cy="337185"/>
            <a:chOff x="10633" y="2046"/>
            <a:chExt cx="7082" cy="531"/>
          </a:xfrm>
        </p:grpSpPr>
        <p:cxnSp>
          <p:nvCxnSpPr>
            <p:cNvPr id="157" name="直接连接符 156"/>
            <p:cNvCxnSpPr/>
            <p:nvPr/>
          </p:nvCxnSpPr>
          <p:spPr>
            <a:xfrm>
              <a:off x="10633" y="2312"/>
              <a:ext cx="708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文本框 157"/>
            <p:cNvSpPr txBox="1"/>
            <p:nvPr/>
          </p:nvSpPr>
          <p:spPr>
            <a:xfrm>
              <a:off x="12975" y="2046"/>
              <a:ext cx="2678" cy="5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用数据经营</a:t>
              </a:r>
              <a:endPara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cxnSp>
        <p:nvCxnSpPr>
          <p:cNvPr id="161" name="直接连接符 160"/>
          <p:cNvCxnSpPr/>
          <p:nvPr/>
        </p:nvCxnSpPr>
        <p:spPr>
          <a:xfrm>
            <a:off x="7492365" y="1238885"/>
            <a:ext cx="0" cy="838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433745" y="701139"/>
            <a:ext cx="947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随着从数据仓库、数据平台向数据中台的演进，数据逐步贴近业务，彰显数据的驱动力</a:t>
            </a:r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52667" y="1629217"/>
          <a:ext cx="11158657" cy="435666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17860"/>
                <a:gridCol w="8040797"/>
              </a:tblGrid>
              <a:tr h="555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1200" dirty="0">
                          <a:solidFill>
                            <a:schemeClr val="bg1"/>
                          </a:solidFill>
                        </a:rPr>
                        <a:t>核心组件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bg1"/>
                          </a:solidFill>
                        </a:rPr>
                        <a:t>性能高速度快的原因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70087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高性能通信模块</a:t>
                      </a:r>
                      <a:endParaRPr lang="zh-CN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基于</a:t>
                      </a:r>
                      <a:r>
                        <a:rPr lang="en-US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DPDK</a:t>
                      </a:r>
                      <a:r>
                        <a:rPr lang="zh-CN" altLang="en-US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开发的用户态</a:t>
                      </a:r>
                      <a:r>
                        <a:rPr lang="en-US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TCP/</a:t>
                      </a:r>
                      <a:r>
                        <a:rPr lang="en-US" altLang="zh-CN" sz="20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IP</a:t>
                      </a:r>
                      <a:r>
                        <a:rPr lang="en-US" altLang="en-US" sz="20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协议</a:t>
                      </a:r>
                      <a:r>
                        <a:rPr lang="zh-CN" altLang="en-US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栈，可达到</a:t>
                      </a:r>
                      <a:r>
                        <a:rPr lang="en-US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zh-CN" altLang="en-US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千万</a:t>
                      </a:r>
                      <a:r>
                        <a:rPr lang="en-US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QPS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115333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高性能消息队列</a:t>
                      </a:r>
                      <a:endParaRPr lang="zh-CN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使用</a:t>
                      </a:r>
                      <a:r>
                        <a:rPr lang="en-US" altLang="zh-CN" sz="20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ZeroMQ</a:t>
                      </a:r>
                      <a:r>
                        <a:rPr lang="zh-CN" altLang="en-US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作为</a:t>
                      </a:r>
                      <a:r>
                        <a:rPr lang="en-US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Source</a:t>
                      </a:r>
                      <a:r>
                        <a:rPr lang="zh-CN" altLang="en-US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、</a:t>
                      </a:r>
                      <a:r>
                        <a:rPr lang="en-US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Sink</a:t>
                      </a:r>
                      <a:r>
                        <a:rPr lang="zh-CN" altLang="en-US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的传输通道</a:t>
                      </a:r>
                      <a:endParaRPr lang="en-US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利用</a:t>
                      </a:r>
                      <a:r>
                        <a:rPr lang="en-US" altLang="zh-CN" sz="2000" kern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ZeroMQ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Zero-Copy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的特性，消除</a:t>
                      </a:r>
                      <a:r>
                        <a:rPr lang="en-US" altLang="zh-CN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RPC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导致的网络延迟的序列化</a:t>
                      </a:r>
                      <a:r>
                        <a:rPr lang="en-US" altLang="zh-CN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反序列化开销</a:t>
                      </a:r>
                      <a:r>
                        <a:rPr lang="en-US" altLang="zh-CN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在内部通信节点间快速交换数据，可达到</a:t>
                      </a:r>
                      <a:r>
                        <a:rPr lang="en-US" altLang="zh-CN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50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万</a:t>
                      </a:r>
                      <a:r>
                        <a:rPr lang="en-US" altLang="zh-CN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QPS</a:t>
                      </a:r>
                      <a:endParaRPr lang="en-US" altLang="zh-CN" sz="2000" kern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7938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分布式缓存</a:t>
                      </a:r>
                      <a:endParaRPr lang="zh-CN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31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利用分布式缓存接收流入的数据，大幅加快数据查询的性能</a:t>
                      </a:r>
                      <a:endParaRPr lang="en-US" altLang="zh-CN" sz="2000" kern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31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分布式缓存集群可以水平扩展，大幅增加数据的吞吐量</a:t>
                      </a:r>
                      <a:endParaRPr lang="en-US" altLang="zh-CN" sz="2000" kern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0" marB="0"/>
                </a:tc>
              </a:tr>
              <a:tr h="115333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SQL</a:t>
                      </a:r>
                      <a:r>
                        <a:rPr lang="zh-CN" alt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流式查询引擎</a:t>
                      </a:r>
                      <a:endParaRPr lang="zh-CN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利用运行时</a:t>
                      </a:r>
                      <a:r>
                        <a:rPr lang="en-US" altLang="zh-CN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SQL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查询引擎</a:t>
                      </a:r>
                      <a:r>
                        <a:rPr lang="en-US" altLang="zh-CN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而不是编译时</a:t>
                      </a:r>
                      <a:r>
                        <a:rPr lang="en-US" altLang="zh-CN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SQL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查询引擎</a:t>
                      </a:r>
                      <a:r>
                        <a:rPr lang="zh-CN" altLang="zh-CN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，</a:t>
                      </a:r>
                      <a:r>
                        <a:rPr lang="zh-CN" altLang="en-US" sz="2000" kern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提供持续查询功能和实时数据挖掘能力</a:t>
                      </a:r>
                      <a:endParaRPr lang="en-US" altLang="zh-CN" sz="2000" kern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zh-CN" alt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78360" y="322150"/>
            <a:ext cx="6150818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0130" eaLnBrk="0" hangingPunct="0"/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数据交换共享平台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核心组件介绍</a:t>
            </a:r>
            <a:endParaRPr lang="zh-CN" altLang="en-US" sz="2400" dirty="0">
              <a:latin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1397" y="5216255"/>
            <a:ext cx="11421155" cy="132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DataExchange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的高性能通信模块基于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DPDK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网络框架。利用</a:t>
            </a:r>
            <a:r>
              <a:rPr lang="zh-CN" altLang="en-US" sz="2000" dirty="0">
                <a:solidFill>
                  <a:schemeClr val="accent6"/>
                </a:solidFill>
                <a:latin typeface="微软雅黑"/>
                <a:ea typeface="微软雅黑"/>
                <a:cs typeface="微软雅黑"/>
              </a:rPr>
              <a:t>内核旁路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技术</a:t>
            </a:r>
            <a:r>
              <a:rPr lang="zh-CN" altLang="zh-CN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所有数据流都在用户空间中处理。（内核旁路避免了内核分组复制，线程调度，系统调用和中断引起的性能瓶颈）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"/>
              <a:ea typeface="微软雅黑"/>
              <a:cs typeface="微软雅黑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DataExchange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专门为电信级与互联网用户开发了</a:t>
            </a:r>
            <a:r>
              <a:rPr lang="zh-CN" altLang="en-US" sz="2000" dirty="0">
                <a:solidFill>
                  <a:srgbClr val="F79646"/>
                </a:solidFill>
                <a:latin typeface="微软雅黑"/>
                <a:ea typeface="微软雅黑"/>
                <a:cs typeface="微软雅黑"/>
              </a:rPr>
              <a:t>增强 </a:t>
            </a:r>
            <a:r>
              <a:rPr lang="en-US" altLang="zh-CN" sz="2000" dirty="0">
                <a:solidFill>
                  <a:srgbClr val="F79646"/>
                </a:solidFill>
                <a:latin typeface="微软雅黑"/>
                <a:ea typeface="微软雅黑"/>
                <a:cs typeface="微软雅黑"/>
              </a:rPr>
              <a:t>DPDK</a:t>
            </a:r>
            <a:r>
              <a:rPr lang="zh-CN" altLang="en-US" sz="2000" dirty="0">
                <a:solidFill>
                  <a:srgbClr val="F79646"/>
                </a:solidFill>
                <a:latin typeface="微软雅黑"/>
                <a:ea typeface="微软雅黑"/>
                <a:cs typeface="微软雅黑"/>
              </a:rPr>
              <a:t> 通道</a:t>
            </a:r>
            <a:r>
              <a:rPr lang="zh-CN" altLang="en-US" sz="2000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，将 </a:t>
            </a:r>
            <a:r>
              <a:rPr lang="en-US" altLang="zh-CN" sz="2000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DPDK</a:t>
            </a:r>
            <a:r>
              <a:rPr lang="zh-CN" altLang="en-US" sz="2000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与 </a:t>
            </a:r>
            <a:r>
              <a:rPr lang="en-US" altLang="zh-CN" sz="2000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TCP/IP</a:t>
            </a:r>
            <a:r>
              <a:rPr lang="zh-CN" altLang="en-US" sz="2000" dirty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 绑定</a:t>
            </a:r>
            <a:endParaRPr lang="en-US" altLang="zh-CN" sz="2000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DataExchange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可实现网卡满载，</a:t>
            </a:r>
            <a:r>
              <a:rPr lang="en-US" altLang="zh-CN" sz="2000" dirty="0">
                <a:solidFill>
                  <a:srgbClr val="F79646"/>
                </a:solidFill>
                <a:latin typeface="微软雅黑"/>
                <a:ea typeface="微软雅黑"/>
                <a:cs typeface="微软雅黑"/>
              </a:rPr>
              <a:t>1000</a:t>
            </a:r>
            <a:r>
              <a:rPr lang="zh-CN" altLang="en-US" sz="2000" dirty="0">
                <a:solidFill>
                  <a:srgbClr val="F79646"/>
                </a:solidFill>
                <a:latin typeface="微软雅黑"/>
                <a:ea typeface="微软雅黑"/>
                <a:cs typeface="微软雅黑"/>
              </a:rPr>
              <a:t>万并发连接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100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万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CPS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/>
                <a:ea typeface="微软雅黑"/>
                <a:cs typeface="微软雅黑"/>
              </a:rPr>
              <a:t>，</a:t>
            </a:r>
            <a:r>
              <a:rPr lang="zh-CN" altLang="en-US" sz="2000" dirty="0">
                <a:solidFill>
                  <a:srgbClr val="F79646"/>
                </a:solidFill>
                <a:latin typeface="微软雅黑"/>
                <a:ea typeface="微软雅黑"/>
                <a:cs typeface="微软雅黑"/>
              </a:rPr>
              <a:t>效率提高</a:t>
            </a:r>
            <a:r>
              <a:rPr lang="en-US" altLang="zh-CN" sz="2000" dirty="0">
                <a:solidFill>
                  <a:srgbClr val="F79646"/>
                </a:solidFill>
                <a:latin typeface="微软雅黑"/>
                <a:ea typeface="微软雅黑"/>
                <a:cs typeface="微软雅黑"/>
              </a:rPr>
              <a:t>100</a:t>
            </a:r>
            <a:r>
              <a:rPr lang="zh-CN" altLang="en-US" sz="2000" dirty="0">
                <a:solidFill>
                  <a:srgbClr val="F79646"/>
                </a:solidFill>
                <a:latin typeface="微软雅黑"/>
                <a:ea typeface="微软雅黑"/>
                <a:cs typeface="微软雅黑"/>
              </a:rPr>
              <a:t>倍</a:t>
            </a:r>
            <a:endParaRPr lang="zh-CN" altLang="en-US" sz="2000" dirty="0">
              <a:solidFill>
                <a:srgbClr val="F79646"/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52" name="组 51"/>
          <p:cNvGrpSpPr/>
          <p:nvPr/>
        </p:nvGrpSpPr>
        <p:grpSpPr>
          <a:xfrm>
            <a:off x="1560546" y="1413242"/>
            <a:ext cx="3455584" cy="3444227"/>
            <a:chOff x="694606" y="2288232"/>
            <a:chExt cx="3456384" cy="3445024"/>
          </a:xfrm>
        </p:grpSpPr>
        <p:sp>
          <p:nvSpPr>
            <p:cNvPr id="9" name="Rectangle 13"/>
            <p:cNvSpPr/>
            <p:nvPr/>
          </p:nvSpPr>
          <p:spPr bwMode="auto">
            <a:xfrm>
              <a:off x="766614" y="3224336"/>
              <a:ext cx="1728192" cy="1800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  <a:rou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7" name="Rectangle 9"/>
            <p:cNvSpPr/>
            <p:nvPr/>
          </p:nvSpPr>
          <p:spPr bwMode="auto">
            <a:xfrm>
              <a:off x="694606" y="2288232"/>
              <a:ext cx="3456384" cy="4206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FFFF"/>
              </a:solidFill>
              <a:rou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应用层</a:t>
              </a:r>
              <a:endParaRPr lang="en-US" dirty="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8" name="Rectangle 12"/>
            <p:cNvSpPr/>
            <p:nvPr/>
          </p:nvSpPr>
          <p:spPr bwMode="auto">
            <a:xfrm>
              <a:off x="696431" y="5312568"/>
              <a:ext cx="3454559" cy="420688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chemeClr val="bg2"/>
              </a:solidFill>
              <a:rou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网卡</a:t>
              </a:r>
              <a:endParaRPr lang="en-US" dirty="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0" name="Rectangle 13"/>
            <p:cNvSpPr/>
            <p:nvPr/>
          </p:nvSpPr>
          <p:spPr bwMode="auto">
            <a:xfrm>
              <a:off x="1126653" y="3019672"/>
              <a:ext cx="1008113" cy="4206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bg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Socket</a:t>
              </a:r>
              <a:endParaRPr lang="en-US" dirty="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1" name="Rectangle 13"/>
            <p:cNvSpPr/>
            <p:nvPr/>
          </p:nvSpPr>
          <p:spPr bwMode="auto">
            <a:xfrm>
              <a:off x="1126654" y="3739752"/>
              <a:ext cx="1008112" cy="4206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bg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TCP</a:t>
              </a:r>
              <a:r>
                <a:rPr lang="zh-CN" altLang="en-US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/</a:t>
              </a:r>
              <a:r>
                <a:rPr lang="en-US" altLang="zh-CN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IP</a:t>
              </a:r>
              <a:endParaRPr lang="en-US" dirty="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12" name="Rectangle 13"/>
            <p:cNvSpPr/>
            <p:nvPr/>
          </p:nvSpPr>
          <p:spPr bwMode="auto">
            <a:xfrm>
              <a:off x="1126654" y="4387824"/>
              <a:ext cx="1008112" cy="420688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bg1"/>
              </a:solidFill>
              <a:rou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zh-CN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D</a:t>
              </a:r>
              <a:r>
                <a:rPr lang="en-US" altLang="zh-CN" dirty="0">
                  <a:solidFill>
                    <a:srgbClr val="FFFFFF"/>
                  </a:solidFill>
                  <a:ea typeface="MS PGothic" charset="0"/>
                  <a:cs typeface="MS PGothic" charset="0"/>
                </a:rPr>
                <a:t>river</a:t>
              </a:r>
              <a:endParaRPr lang="en-US" dirty="0">
                <a:solidFill>
                  <a:srgbClr val="FFFFFF"/>
                </a:solidFill>
                <a:ea typeface="MS PGothic" charset="0"/>
                <a:cs typeface="MS PGothic" charset="0"/>
              </a:endParaRPr>
            </a:p>
          </p:txBody>
        </p:sp>
        <p:cxnSp>
          <p:nvCxnSpPr>
            <p:cNvPr id="14" name="直线箭头连接符 13"/>
            <p:cNvCxnSpPr>
              <a:endCxn id="10" idx="0"/>
            </p:cNvCxnSpPr>
            <p:nvPr/>
          </p:nvCxnSpPr>
          <p:spPr>
            <a:xfrm>
              <a:off x="1630710" y="2720280"/>
              <a:ext cx="0" cy="299392"/>
            </a:xfrm>
            <a:prstGeom prst="straightConnector1">
              <a:avLst/>
            </a:prstGeom>
            <a:ln>
              <a:solidFill>
                <a:srgbClr val="FFFF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23"/>
            <p:cNvCxnSpPr>
              <a:stCxn id="10" idx="2"/>
              <a:endCxn id="11" idx="0"/>
            </p:cNvCxnSpPr>
            <p:nvPr/>
          </p:nvCxnSpPr>
          <p:spPr>
            <a:xfrm>
              <a:off x="1630710" y="3440360"/>
              <a:ext cx="0" cy="299392"/>
            </a:xfrm>
            <a:prstGeom prst="straightConnector1">
              <a:avLst/>
            </a:prstGeom>
            <a:ln>
              <a:solidFill>
                <a:srgbClr val="FFFF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箭头连接符 28"/>
            <p:cNvCxnSpPr>
              <a:stCxn id="11" idx="2"/>
              <a:endCxn id="12" idx="0"/>
            </p:cNvCxnSpPr>
            <p:nvPr/>
          </p:nvCxnSpPr>
          <p:spPr>
            <a:xfrm>
              <a:off x="1630710" y="4160440"/>
              <a:ext cx="0" cy="227384"/>
            </a:xfrm>
            <a:prstGeom prst="straightConnector1">
              <a:avLst/>
            </a:prstGeom>
            <a:ln>
              <a:solidFill>
                <a:srgbClr val="FFFF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箭头连接符 33"/>
            <p:cNvCxnSpPr>
              <a:stCxn id="12" idx="2"/>
            </p:cNvCxnSpPr>
            <p:nvPr/>
          </p:nvCxnSpPr>
          <p:spPr>
            <a:xfrm>
              <a:off x="1630710" y="4808512"/>
              <a:ext cx="2" cy="504056"/>
            </a:xfrm>
            <a:prstGeom prst="straightConnector1">
              <a:avLst/>
            </a:prstGeom>
            <a:ln>
              <a:solidFill>
                <a:srgbClr val="FFFF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箭头连接符 48"/>
            <p:cNvCxnSpPr/>
            <p:nvPr/>
          </p:nvCxnSpPr>
          <p:spPr>
            <a:xfrm>
              <a:off x="3358902" y="2708920"/>
              <a:ext cx="0" cy="2625135"/>
            </a:xfrm>
            <a:prstGeom prst="straightConnector1">
              <a:avLst/>
            </a:prstGeom>
            <a:ln>
              <a:solidFill>
                <a:srgbClr val="FFFF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3430910" y="3381126"/>
              <a:ext cx="5040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非旁路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1621200" y="2747067"/>
            <a:ext cx="503939" cy="64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</a:rPr>
              <a:t>内核</a:t>
            </a:r>
            <a:endParaRPr lang="zh-CN" altLang="en-US" dirty="0"/>
          </a:p>
        </p:txBody>
      </p:sp>
      <p:sp>
        <p:nvSpPr>
          <p:cNvPr id="55" name="Rectangle 13"/>
          <p:cNvSpPr/>
          <p:nvPr/>
        </p:nvSpPr>
        <p:spPr bwMode="auto">
          <a:xfrm>
            <a:off x="6383965" y="2349130"/>
            <a:ext cx="1727792" cy="1799783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6" name="Rectangle 9"/>
          <p:cNvSpPr/>
          <p:nvPr/>
        </p:nvSpPr>
        <p:spPr bwMode="auto">
          <a:xfrm>
            <a:off x="6311974" y="1413242"/>
            <a:ext cx="3455584" cy="42059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ea typeface="MS PGothic" charset="0"/>
                <a:cs typeface="MS PGothic" charset="0"/>
              </a:rPr>
              <a:t>应用层</a:t>
            </a: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7" name="Rectangle 12"/>
          <p:cNvSpPr/>
          <p:nvPr/>
        </p:nvSpPr>
        <p:spPr bwMode="auto">
          <a:xfrm>
            <a:off x="6313800" y="4436879"/>
            <a:ext cx="3453760" cy="42059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2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ea typeface="MS PGothic" charset="0"/>
                <a:cs typeface="MS PGothic" charset="0"/>
              </a:rPr>
              <a:t>网卡</a:t>
            </a: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59" name="Rectangle 13"/>
          <p:cNvSpPr/>
          <p:nvPr/>
        </p:nvSpPr>
        <p:spPr bwMode="auto">
          <a:xfrm>
            <a:off x="6743922" y="2637095"/>
            <a:ext cx="1007879" cy="420591"/>
          </a:xfrm>
          <a:prstGeom prst="rect">
            <a:avLst/>
          </a:prstGeom>
          <a:solidFill>
            <a:srgbClr val="008000"/>
          </a:solidFill>
          <a:ln w="12700">
            <a:solidFill>
              <a:schemeClr val="bg1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ea typeface="MS PGothic" charset="0"/>
                <a:cs typeface="MS PGothic" charset="0"/>
              </a:rPr>
              <a:t>TCP</a:t>
            </a:r>
            <a:r>
              <a:rPr lang="zh-CN" altLang="en-US" dirty="0">
                <a:solidFill>
                  <a:srgbClr val="FFFFFF"/>
                </a:solidFill>
                <a:ea typeface="MS PGothic" charset="0"/>
                <a:cs typeface="MS PGothic" charset="0"/>
              </a:rPr>
              <a:t>/</a:t>
            </a:r>
            <a:r>
              <a:rPr lang="en-US" altLang="zh-CN" dirty="0">
                <a:solidFill>
                  <a:srgbClr val="FFFFFF"/>
                </a:solidFill>
                <a:ea typeface="MS PGothic" charset="0"/>
                <a:cs typeface="MS PGothic" charset="0"/>
              </a:rPr>
              <a:t>IP</a:t>
            </a:r>
            <a:endParaRPr lang="en-US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sp>
        <p:nvSpPr>
          <p:cNvPr id="60" name="Rectangle 13"/>
          <p:cNvSpPr/>
          <p:nvPr/>
        </p:nvSpPr>
        <p:spPr bwMode="auto">
          <a:xfrm>
            <a:off x="6743922" y="3512349"/>
            <a:ext cx="1007879" cy="420591"/>
          </a:xfrm>
          <a:prstGeom prst="rect">
            <a:avLst/>
          </a:prstGeom>
          <a:solidFill>
            <a:srgbClr val="008000"/>
          </a:solidFill>
          <a:ln w="12700">
            <a:solidFill>
              <a:schemeClr val="bg1"/>
            </a:solidFill>
            <a:rou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  <a:ea typeface="MS PGothic" charset="0"/>
                <a:cs typeface="MS PGothic" charset="0"/>
              </a:rPr>
              <a:t>DPDK</a:t>
            </a:r>
            <a:endParaRPr lang="en-US" altLang="zh-CN" dirty="0">
              <a:solidFill>
                <a:srgbClr val="FFFFFF"/>
              </a:solidFill>
              <a:ea typeface="MS PGothic" charset="0"/>
              <a:cs typeface="MS PGothic" charset="0"/>
            </a:endParaRPr>
          </a:p>
        </p:txBody>
      </p:sp>
      <p:cxnSp>
        <p:nvCxnSpPr>
          <p:cNvPr id="62" name="直线箭头连接符 61"/>
          <p:cNvCxnSpPr>
            <a:endCxn id="59" idx="0"/>
          </p:cNvCxnSpPr>
          <p:nvPr/>
        </p:nvCxnSpPr>
        <p:spPr>
          <a:xfrm>
            <a:off x="7247861" y="1845190"/>
            <a:ext cx="0" cy="791905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线箭头连接符 62"/>
          <p:cNvCxnSpPr>
            <a:stCxn id="59" idx="2"/>
            <a:endCxn id="60" idx="0"/>
          </p:cNvCxnSpPr>
          <p:nvPr/>
        </p:nvCxnSpPr>
        <p:spPr>
          <a:xfrm>
            <a:off x="7247861" y="3057686"/>
            <a:ext cx="0" cy="454663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箭头连接符 63"/>
          <p:cNvCxnSpPr>
            <a:stCxn id="60" idx="2"/>
          </p:cNvCxnSpPr>
          <p:nvPr/>
        </p:nvCxnSpPr>
        <p:spPr>
          <a:xfrm>
            <a:off x="7247861" y="3932940"/>
            <a:ext cx="2" cy="503939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线箭头连接符 64"/>
          <p:cNvCxnSpPr/>
          <p:nvPr/>
        </p:nvCxnSpPr>
        <p:spPr>
          <a:xfrm>
            <a:off x="8975653" y="1833835"/>
            <a:ext cx="0" cy="2624527"/>
          </a:xfrm>
          <a:prstGeom prst="straightConnector1">
            <a:avLst/>
          </a:prstGeom>
          <a:ln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9047645" y="2481756"/>
            <a:ext cx="503939" cy="120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内核旁路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372628" y="2748807"/>
            <a:ext cx="503939" cy="64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</a:rPr>
              <a:t>内核</a:t>
            </a:r>
            <a:endParaRPr lang="zh-CN" altLang="en-US" dirty="0"/>
          </a:p>
        </p:txBody>
      </p:sp>
      <p:sp>
        <p:nvSpPr>
          <p:cNvPr id="68" name="矩形 67"/>
          <p:cNvSpPr/>
          <p:nvPr/>
        </p:nvSpPr>
        <p:spPr>
          <a:xfrm>
            <a:off x="9919923" y="1413242"/>
            <a:ext cx="1575427" cy="3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</a:rPr>
              <a:t>用户空间</a:t>
            </a:r>
            <a:endParaRPr lang="zh-CN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9839550" y="2627805"/>
            <a:ext cx="1575427" cy="3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内核空间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911540" y="3563693"/>
            <a:ext cx="1223852" cy="36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79646"/>
                </a:solidFill>
              </a:rPr>
              <a:t>DPDK</a:t>
            </a:r>
            <a:endParaRPr lang="zh-CN" altLang="en-US" dirty="0">
              <a:solidFill>
                <a:srgbClr val="F79646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8360" y="322150"/>
            <a:ext cx="6150818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0130" eaLnBrk="0" hangingPunct="0"/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数据交换共享平台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网络层介绍</a:t>
            </a:r>
            <a:endParaRPr lang="zh-CN" altLang="en-US" sz="2400" dirty="0">
              <a:latin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48849" y="1211310"/>
          <a:ext cx="11878571" cy="4828446"/>
        </p:xfrm>
        <a:graphic>
          <a:graphicData uri="http://schemas.openxmlformats.org/drawingml/2006/table">
            <a:tbl>
              <a:tblPr/>
              <a:tblGrid>
                <a:gridCol w="1962320"/>
                <a:gridCol w="2354783"/>
                <a:gridCol w="1962320"/>
                <a:gridCol w="2773411"/>
                <a:gridCol w="2825737"/>
              </a:tblGrid>
              <a:tr h="495309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dirty="0">
                          <a:solidFill>
                            <a:schemeClr val="bg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指标</a:t>
                      </a:r>
                      <a:endParaRPr lang="en-US" altLang="zh-CN" sz="1800" b="1" i="0" u="none" strike="noStrike" dirty="0">
                        <a:solidFill>
                          <a:schemeClr val="bg2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err="1">
                          <a:solidFill>
                            <a:schemeClr val="bg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ZeroMQ</a:t>
                      </a:r>
                      <a:endParaRPr lang="en-US" sz="1800" b="1" i="0" u="none" strike="noStrike" dirty="0">
                        <a:solidFill>
                          <a:schemeClr val="bg2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>
                          <a:solidFill>
                            <a:schemeClr val="bg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Kafka</a:t>
                      </a:r>
                      <a:endParaRPr lang="en-US" sz="1800" b="1" i="0" u="none" strike="noStrike">
                        <a:solidFill>
                          <a:schemeClr val="bg2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err="1">
                          <a:solidFill>
                            <a:schemeClr val="bg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RabbitMQ</a:t>
                      </a:r>
                      <a:endParaRPr lang="en-US" sz="1800" b="1" i="0" u="none" strike="noStrike" dirty="0">
                        <a:solidFill>
                          <a:schemeClr val="bg2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 err="1">
                          <a:solidFill>
                            <a:schemeClr val="bg2"/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RocketMQ</a:t>
                      </a:r>
                      <a:endParaRPr lang="en-US" sz="1800" b="1" i="0" u="none" strike="noStrike" dirty="0">
                        <a:solidFill>
                          <a:schemeClr val="bg2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28473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成熟度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成熟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成熟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成熟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比较成熟</a:t>
                      </a:r>
                      <a:r>
                        <a:rPr lang="en-US" altLang="zh-CN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,</a:t>
                      </a:r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公测中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92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特点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高性能，是目前最快的 </a:t>
                      </a:r>
                      <a:r>
                        <a:rPr lang="en-US" altLang="zh-CN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MQ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考虑各个角色的分布式</a:t>
                      </a:r>
                      <a:r>
                        <a:rPr lang="en-US" altLang="zh-CN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; </a:t>
                      </a:r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为追求吞吐量设计</a:t>
                      </a:r>
                      <a:r>
                        <a:rPr lang="en-US" altLang="zh-CN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;</a:t>
                      </a:r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被多家公司和多个开源项目使用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由于</a:t>
                      </a:r>
                      <a:r>
                        <a:rPr lang="en-US" altLang="zh-CN" sz="14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Erlang</a:t>
                      </a:r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语言的并发能力，性能很好</a:t>
                      </a:r>
                      <a:r>
                        <a:rPr lang="en-US" altLang="zh-CN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, </a:t>
                      </a:r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支持多种协议，重量级系统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高性能</a:t>
                      </a:r>
                      <a:r>
                        <a:rPr lang="en-US" altLang="zh-CN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, </a:t>
                      </a:r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支持数据海量堆积</a:t>
                      </a:r>
                      <a:r>
                        <a:rPr lang="en-US" altLang="zh-CN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, </a:t>
                      </a:r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支持主动推送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92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HA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原生不支持，改造后支持</a:t>
                      </a:r>
                      <a:endParaRPr lang="en-US" altLang="zh-CN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  <a:p>
                      <a:pPr algn="ctr" fontAlgn="t"/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支持</a:t>
                      </a:r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replica</a:t>
                      </a:r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机制</a:t>
                      </a:r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, leader</a:t>
                      </a:r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宕掉后</a:t>
                      </a:r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, </a:t>
                      </a:r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备份自动顶替， 并重新选举</a:t>
                      </a:r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leader(</a:t>
                      </a:r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基于</a:t>
                      </a:r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Zookeeper)</a:t>
                      </a:r>
                      <a:endParaRPr lang="zh-TW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master/slave</a:t>
                      </a:r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模式</a:t>
                      </a:r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, master</a:t>
                      </a:r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提供服务</a:t>
                      </a:r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, slave</a:t>
                      </a:r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仅作备份</a:t>
                      </a:r>
                      <a:endParaRPr lang="zh-TW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–</a:t>
                      </a:r>
                      <a:endParaRPr lang="en-US" altLang="zh-CN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QPS</a:t>
                      </a:r>
                      <a:endParaRPr 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50</a:t>
                      </a:r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万</a:t>
                      </a:r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秒 </a:t>
                      </a:r>
                      <a:endParaRPr lang="zh-TW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8</a:t>
                      </a:r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万</a:t>
                      </a:r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/</a:t>
                      </a:r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秒</a:t>
                      </a:r>
                      <a:endParaRPr lang="zh-TW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5</a:t>
                      </a:r>
                      <a:r>
                        <a:rPr lang="zh-TW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万</a:t>
                      </a:r>
                      <a:r>
                        <a:rPr lang="en-US" altLang="zh-TW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/</a:t>
                      </a:r>
                      <a:r>
                        <a:rPr lang="zh-TW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秒</a:t>
                      </a:r>
                      <a:endParaRPr lang="zh-TW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默认</a:t>
                      </a:r>
                      <a:r>
                        <a:rPr lang="en-US" altLang="zh-TW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5000</a:t>
                      </a:r>
                      <a:endParaRPr lang="zh-TW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438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持久化能力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在消息发送端保存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磁盘文件</a:t>
                      </a:r>
                      <a:r>
                        <a:rPr lang="en-US" altLang="zh-CN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, </a:t>
                      </a:r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只要磁盘容量够， 可以做到无限消息堆积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内存、文件，支持数据堆积</a:t>
                      </a:r>
                      <a:r>
                        <a:rPr lang="en-US" altLang="zh-CN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,</a:t>
                      </a:r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但数据堆积反过来影响生产速率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ONS</a:t>
                      </a:r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消息默认保留三天，支持海量堆积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3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是否有序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有序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多</a:t>
                      </a:r>
                      <a:r>
                        <a:rPr lang="en-US" altLang="zh-TW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Client</a:t>
                      </a:r>
                      <a:r>
                        <a:rPr lang="zh-TW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保证有序</a:t>
                      </a:r>
                      <a:endParaRPr lang="zh-TW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若想有序，只能使用一个</a:t>
                      </a:r>
                      <a:r>
                        <a:rPr lang="en-US" altLang="zh-CN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Client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不保证有序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集群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原生不支持，改造后支持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支持</a:t>
                      </a:r>
                      <a:endParaRPr lang="zh-CN" altLang="en-US" sz="14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支持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支持</a:t>
                      </a:r>
                      <a:endParaRPr lang="zh-CN" altLang="en-US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7689" marR="7689" marT="7689" marB="0" anchor="ctr">
                    <a:lnL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6AA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78360" y="322150"/>
            <a:ext cx="6150818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0130" eaLnBrk="0" hangingPunct="0"/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数据交换共享平台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高性能消息队列介绍</a:t>
            </a:r>
            <a:endParaRPr lang="zh-CN" altLang="en-US" sz="2400" dirty="0">
              <a:latin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235154" y="2600016"/>
            <a:ext cx="3708295" cy="2866555"/>
            <a:chOff x="2329" y="786"/>
            <a:chExt cx="3022" cy="2347"/>
          </a:xfrm>
        </p:grpSpPr>
        <p:sp>
          <p:nvSpPr>
            <p:cNvPr id="6" name="Freeform 5"/>
            <p:cNvSpPr/>
            <p:nvPr/>
          </p:nvSpPr>
          <p:spPr bwMode="auto">
            <a:xfrm>
              <a:off x="3462" y="1393"/>
              <a:ext cx="387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lIns="48960" tIns="24480" rIns="48960" bIns="24480"/>
            <a:lstStyle/>
            <a:p>
              <a:pPr eaLnBrk="1" hangingPunct="1">
                <a:lnSpc>
                  <a:spcPct val="120000"/>
                </a:lnSpc>
                <a:defRPr/>
              </a:pPr>
              <a:endParaRPr lang="en-US" sz="1490" noProof="1"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48960" tIns="24480" rIns="48960" bIns="24480"/>
            <a:lstStyle/>
            <a:p>
              <a:pPr eaLnBrk="1" hangingPunct="1">
                <a:lnSpc>
                  <a:spcPct val="120000"/>
                </a:lnSpc>
                <a:defRPr/>
              </a:pPr>
              <a:endParaRPr lang="en-US" sz="1490" noProof="1"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txBody>
            <a:bodyPr lIns="48960" tIns="24480" rIns="48960" bIns="24480"/>
            <a:lstStyle/>
            <a:p>
              <a:pPr eaLnBrk="1" hangingPunct="1">
                <a:lnSpc>
                  <a:spcPct val="120000"/>
                </a:lnSpc>
                <a:defRPr/>
              </a:pPr>
              <a:endParaRPr lang="en-US" sz="1490" noProof="1"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48960" tIns="24480" rIns="48960" bIns="24480"/>
            <a:lstStyle/>
            <a:p>
              <a:pPr eaLnBrk="1" hangingPunct="1">
                <a:lnSpc>
                  <a:spcPct val="120000"/>
                </a:lnSpc>
                <a:defRPr/>
              </a:pPr>
              <a:endParaRPr lang="en-US" sz="1490" noProof="1"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txBody>
            <a:bodyPr lIns="48960" tIns="24480" rIns="48960" bIns="24480"/>
            <a:lstStyle/>
            <a:p>
              <a:pPr eaLnBrk="1" hangingPunct="1">
                <a:lnSpc>
                  <a:spcPct val="120000"/>
                </a:lnSpc>
                <a:defRPr/>
              </a:pPr>
              <a:endParaRPr lang="en-US" sz="1490" noProof="1"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</p:grpSp>
      <p:sp>
        <p:nvSpPr>
          <p:cNvPr id="11" name="Text Placeholder 7"/>
          <p:cNvSpPr txBox="1">
            <a:spLocks noChangeArrowheads="1"/>
          </p:cNvSpPr>
          <p:nvPr/>
        </p:nvSpPr>
        <p:spPr bwMode="auto">
          <a:xfrm>
            <a:off x="1347784" y="1724308"/>
            <a:ext cx="1915623" cy="33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8293" rIns="0" bIns="98293"/>
          <a:lstStyle/>
          <a:p>
            <a:pPr algn="ctr"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r>
              <a:rPr lang="zh-CN" altLang="en-US" sz="1600" kern="0" dirty="0">
                <a:ln w="18415" cmpd="sng">
                  <a:noFill/>
                  <a:prstDash val="solid"/>
                </a:ln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charset="0"/>
                <a:sym typeface="Arial" panose="020B0604020202090204" pitchFamily="34" charset="0"/>
              </a:rPr>
              <a:t>基于ＳＯＡ数据交换</a:t>
            </a:r>
            <a:endParaRPr lang="zh-CN" altLang="en-US" sz="1600" kern="0" dirty="0">
              <a:ln w="18415" cmpd="sng">
                <a:noFill/>
                <a:prstDash val="solid"/>
              </a:ln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503050405090304" charset="0"/>
              <a:sym typeface="Arial" panose="020B0604020202090204" pitchFamily="34" charset="0"/>
            </a:endParaRPr>
          </a:p>
        </p:txBody>
      </p:sp>
      <p:sp>
        <p:nvSpPr>
          <p:cNvPr id="12" name="Text Placeholder 2"/>
          <p:cNvSpPr txBox="1">
            <a:spLocks noChangeArrowheads="1"/>
          </p:cNvSpPr>
          <p:nvPr/>
        </p:nvSpPr>
        <p:spPr bwMode="auto">
          <a:xfrm>
            <a:off x="899252" y="2444185"/>
            <a:ext cx="2856839" cy="4042109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32410" indent="-23241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zh-CN" altLang="en-US" sz="135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基于 </a:t>
            </a:r>
            <a:r>
              <a:rPr lang="en-US" altLang="zh-CN" sz="135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SOA</a:t>
            </a:r>
            <a:r>
              <a:rPr lang="zh-CN" altLang="en-US" sz="135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 和 </a:t>
            </a:r>
            <a:r>
              <a:rPr lang="en-US" altLang="zh-CN" sz="1355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Webservice</a:t>
            </a:r>
            <a:r>
              <a:rPr lang="zh-CN" altLang="en-US" sz="135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 技术，不适合文件传输</a:t>
            </a:r>
            <a:endParaRPr lang="zh-CN" altLang="en-US" sz="135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lang="zh-CN" altLang="en-US" sz="135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zh-CN" altLang="en-US" sz="135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集中式架构，存在单点故障隐患，容易引起集群宕机</a:t>
            </a:r>
            <a:endParaRPr lang="zh-CN" altLang="en-US" sz="135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lang="zh-CN" altLang="en-US" sz="135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en-US" altLang="zh-CN" sz="135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RESTFUL</a:t>
            </a:r>
            <a:r>
              <a:rPr lang="zh-CN" altLang="en-US" sz="135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接口处理吞吐量太小，无法适应大数据量的交换和传输</a:t>
            </a:r>
            <a:endParaRPr lang="zh-CN" altLang="en-US" sz="135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lang="zh-CN" altLang="en-US" sz="1355" dirty="0">
              <a:solidFill>
                <a:schemeClr val="tx1"/>
              </a:solidFill>
              <a:sym typeface="+mn-ea"/>
            </a:endParaRPr>
          </a:p>
          <a:p>
            <a:pPr marL="232410" indent="-23241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zh-CN" altLang="en-US" sz="135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实时性较差，容易引起交换文件的通道阻塞</a:t>
            </a:r>
            <a:endParaRPr lang="zh-CN" altLang="en-US" sz="135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lnSpc>
                <a:spcPct val="120000"/>
              </a:lnSpc>
              <a:buFont typeface="Arial" panose="020B0604020202090204" pitchFamily="34" charset="0"/>
              <a:buChar char="•"/>
            </a:pPr>
            <a:endParaRPr lang="zh-CN" altLang="en-US" sz="135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lnSpc>
                <a:spcPct val="120000"/>
              </a:lnSpc>
              <a:buFont typeface="Arial" panose="020B0604020202090204" pitchFamily="34" charset="0"/>
              <a:buChar char="•"/>
            </a:pPr>
            <a:r>
              <a:rPr lang="zh-CN" altLang="en-US" sz="135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对 </a:t>
            </a:r>
            <a:r>
              <a:rPr lang="en-US" altLang="zh-CN" sz="135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PAAS</a:t>
            </a:r>
            <a:r>
              <a:rPr lang="zh-CN" altLang="en-US" sz="1355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 云服务部署支持不够好，集群无法进行弹性伸缩，响应突发的业务增长较慢</a:t>
            </a:r>
            <a:endParaRPr lang="zh-CN" altLang="en-US" sz="135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algn="l" eaLnBrk="1" hangingPunct="1">
              <a:lnSpc>
                <a:spcPct val="120000"/>
              </a:lnSpc>
            </a:pPr>
            <a:endParaRPr lang="zh-CN" altLang="en-US" sz="1355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endParaRPr lang="zh-CN" altLang="en-US" sz="135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algn="l"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355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13" name="Rounded Rectangle 11"/>
          <p:cNvSpPr>
            <a:spLocks noChangeAspect="1"/>
          </p:cNvSpPr>
          <p:nvPr/>
        </p:nvSpPr>
        <p:spPr>
          <a:xfrm>
            <a:off x="3442245" y="1724308"/>
            <a:ext cx="482345" cy="481486"/>
          </a:xfrm>
          <a:prstGeom prst="roundRect">
            <a:avLst>
              <a:gd name="adj" fmla="val 0"/>
            </a:avLst>
          </a:prstGeom>
          <a:solidFill>
            <a:srgbClr val="00AE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18" tIns="43259" rIns="86518" bIns="43259" anchor="ctr"/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1085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90204" pitchFamily="34" charset="0"/>
            </a:endParaRPr>
          </a:p>
        </p:txBody>
      </p:sp>
      <p:sp>
        <p:nvSpPr>
          <p:cNvPr id="14" name="Text Placeholder 7"/>
          <p:cNvSpPr txBox="1">
            <a:spLocks noChangeArrowheads="1"/>
          </p:cNvSpPr>
          <p:nvPr/>
        </p:nvSpPr>
        <p:spPr bwMode="auto">
          <a:xfrm>
            <a:off x="8469680" y="1724520"/>
            <a:ext cx="1527209" cy="3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8293" rIns="0" bIns="98293"/>
          <a:lstStyle/>
          <a:p>
            <a:pPr algn="ctr"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r>
              <a:rPr lang="zh-CN" altLang="en-US" sz="1600" kern="0" dirty="0">
                <a:ln w="18415" cmpd="sng">
                  <a:noFill/>
                  <a:prstDash val="solid"/>
                </a:ln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charset="0"/>
                <a:sym typeface="Arial" panose="020B0604020202090204" pitchFamily="34" charset="0"/>
              </a:rPr>
              <a:t>基于大数据交换</a:t>
            </a:r>
            <a:endParaRPr lang="zh-CN" altLang="en-US" sz="1600" kern="0" dirty="0">
              <a:ln w="18415" cmpd="sng">
                <a:noFill/>
                <a:prstDash val="solid"/>
              </a:ln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503050405090304" charset="0"/>
              <a:sym typeface="Arial" panose="020B0604020202090204" pitchFamily="34" charset="0"/>
            </a:endParaRPr>
          </a:p>
        </p:txBody>
      </p:sp>
      <p:sp>
        <p:nvSpPr>
          <p:cNvPr id="15" name="Text Placeholder 2"/>
          <p:cNvSpPr txBox="1">
            <a:spLocks noChangeArrowheads="1"/>
          </p:cNvSpPr>
          <p:nvPr/>
        </p:nvSpPr>
        <p:spPr bwMode="auto">
          <a:xfrm>
            <a:off x="8308622" y="2357209"/>
            <a:ext cx="2924133" cy="4012271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endParaRPr lang="zh-CN" altLang="en-US" sz="1355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r>
              <a:rPr lang="zh-CN" altLang="en-US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基于 </a:t>
            </a:r>
            <a:r>
              <a:rPr lang="en-US" altLang="zh-CN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Flume</a:t>
            </a:r>
            <a:r>
              <a:rPr lang="zh-CN" altLang="en-US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、</a:t>
            </a:r>
            <a:r>
              <a:rPr lang="en-US" altLang="zh-CN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Kafka</a:t>
            </a:r>
            <a:r>
              <a:rPr lang="zh-CN" altLang="en-US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 等大数据技术，适合各种大小和类型的文件传输</a:t>
            </a:r>
            <a:endParaRPr lang="zh-CN" altLang="en-US" sz="1355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endParaRPr lang="zh-CN" altLang="en-US" sz="1355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r>
              <a:rPr lang="zh-CN" altLang="en-US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完全分布式架构，无单点故障，具有高可用和高可靠特点，无集群宕机</a:t>
            </a:r>
            <a:endParaRPr lang="zh-CN" altLang="en-US" sz="1355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endParaRPr lang="zh-CN" altLang="en-US" sz="1355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r>
              <a:rPr lang="zh-CN" altLang="en-US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数据总线处理吞吐量大，适应 </a:t>
            </a:r>
            <a:r>
              <a:rPr lang="en-US" altLang="zh-CN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TB</a:t>
            </a:r>
            <a:r>
              <a:rPr lang="zh-CN" altLang="en-US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 级到 </a:t>
            </a:r>
            <a:r>
              <a:rPr lang="en-US" altLang="zh-CN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PB</a:t>
            </a:r>
            <a:r>
              <a:rPr lang="zh-CN" altLang="en-US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 级数据量的交换和传输</a:t>
            </a:r>
            <a:endParaRPr lang="zh-CN" altLang="en-US" sz="1355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r>
              <a:rPr lang="zh-CN" altLang="en-US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实时性高，能够即时响应文件的传输与交换</a:t>
            </a:r>
            <a:endParaRPr lang="zh-CN" altLang="en-US" sz="1355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endParaRPr lang="zh-CN" altLang="en-US" sz="1355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r>
              <a:rPr lang="zh-CN" altLang="en-US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可基于</a:t>
            </a:r>
            <a:r>
              <a:rPr lang="en-US" altLang="zh-CN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PAAS</a:t>
            </a:r>
            <a:r>
              <a:rPr lang="zh-CN" altLang="en-US" sz="1355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云服务进行部署，集群可进行弹性伸缩，能够即时响应文件的传输与交换</a:t>
            </a:r>
            <a:endParaRPr lang="zh-CN" altLang="en-US" sz="1355" dirty="0"/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endParaRPr lang="zh-CN" altLang="en-US" sz="1355" dirty="0"/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endParaRPr lang="zh-CN" altLang="en-US" sz="1355" dirty="0"/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endParaRPr lang="zh-CN" altLang="en-US" sz="1355" dirty="0"/>
          </a:p>
          <a:p>
            <a:pPr marL="232410" indent="-232410">
              <a:spcAft>
                <a:spcPct val="30000"/>
              </a:spcAft>
              <a:buFont typeface="Arial" panose="020B0604020202090204" pitchFamily="34" charset="0"/>
              <a:buChar char="•"/>
            </a:pPr>
            <a:endParaRPr lang="zh-CN" altLang="en-US" sz="1355" dirty="0">
              <a:latin typeface="黑体" panose="02010609060101010101" pitchFamily="49" charset="-122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42244" y="1749243"/>
            <a:ext cx="579502" cy="42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65" b="1" dirty="0"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en-US" altLang="zh-CN" sz="216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7729182" y="1724308"/>
            <a:ext cx="482345" cy="481486"/>
          </a:xfrm>
          <a:prstGeom prst="roundRect">
            <a:avLst>
              <a:gd name="adj" fmla="val 0"/>
            </a:avLst>
          </a:prstGeom>
          <a:solidFill>
            <a:srgbClr val="00AEE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18" tIns="43259" rIns="86518" bIns="43259" anchor="ctr"/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1085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9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729181" y="1749243"/>
            <a:ext cx="579502" cy="42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65" b="1" dirty="0"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lang="en-US" altLang="zh-CN" sz="216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标题 3"/>
          <p:cNvSpPr txBox="1"/>
          <p:nvPr/>
        </p:nvSpPr>
        <p:spPr>
          <a:xfrm>
            <a:off x="550041" y="294602"/>
            <a:ext cx="8201032" cy="656438"/>
          </a:xfrm>
          <a:prstGeom prst="rect">
            <a:avLst/>
          </a:prstGeom>
        </p:spPr>
        <p:txBody>
          <a:bodyPr lIns="121889" tIns="60944" rIns="121889" bIns="60944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大数据交换与基于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数据交换的区别与优势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ldLvl="0" animBg="1"/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20504" y="641425"/>
            <a:ext cx="2968504" cy="57540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ALTER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AND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ANY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ASC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BETWEEN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BY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CACHE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CASCADE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CASE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CAST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CLASS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CLEAR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CONNECT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CONTEXT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CREATE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CROSS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DAY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DAYS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DEFAULT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DESC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DESCRIBE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47706" y="646402"/>
            <a:ext cx="2968504" cy="57540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DISABLE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DISTINCT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DROP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ELSE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ENABLE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END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ERRORS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EVENT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EXCEPTION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EXIT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EXPORT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FORCE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FORMAT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FROM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FULL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GO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GRANT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GROUP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HAVING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HELP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HOUR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IDENTIFIED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IMMEDIATE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74770" y="635065"/>
            <a:ext cx="2968504" cy="57540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INSERT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INTO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JOIN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KEEP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KEY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LAST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LEFT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LIKE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LIMIT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LINK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LIST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LOAD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MERGE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NEW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NONE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NOT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OF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OFF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OFFSET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REPLACE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RESET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RESUME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REVOKE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611584" y="275369"/>
            <a:ext cx="10968833" cy="4615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1040765" eaLnBrk="0" hangingPunct="0">
              <a:buClrTx/>
              <a:defRPr sz="2400">
                <a:latin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en-US" dirty="0"/>
              <a:t> </a:t>
            </a:r>
            <a:r>
              <a:rPr lang="zh-CN" altLang="en-US" dirty="0"/>
              <a:t>支持</a:t>
            </a:r>
            <a:r>
              <a:rPr lang="en-US" altLang="zh-CN" dirty="0"/>
              <a:t>S</a:t>
            </a:r>
            <a:r>
              <a:rPr lang="en-US" altLang="en-US" dirty="0"/>
              <a:t>QL</a:t>
            </a:r>
            <a:r>
              <a:rPr lang="en-US" altLang="zh-CN" dirty="0"/>
              <a:t>99</a:t>
            </a:r>
            <a:r>
              <a:rPr lang="zh-CN" altLang="en-US" dirty="0"/>
              <a:t>语法</a:t>
            </a:r>
            <a:endParaRPr lang="zh-CN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527456" y="326988"/>
            <a:ext cx="11137089" cy="4615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1040765" eaLnBrk="0" hangingPunct="0">
              <a:buClrTx/>
              <a:defRPr sz="2400">
                <a:latin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数据实时采集技术对比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60188" y="1485234"/>
          <a:ext cx="9748562" cy="529241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77662"/>
                <a:gridCol w="3415775"/>
                <a:gridCol w="4655125"/>
              </a:tblGrid>
              <a:tr h="396148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2000" kern="1200" dirty="0">
                          <a:solidFill>
                            <a:schemeClr val="bg1"/>
                          </a:solidFill>
                        </a:rPr>
                        <a:t>Oracle</a:t>
                      </a:r>
                      <a:r>
                        <a:rPr lang="zh-CN" altLang="en-US" sz="2000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2000" kern="1200" dirty="0" err="1">
                          <a:solidFill>
                            <a:schemeClr val="bg1"/>
                          </a:solidFill>
                        </a:rPr>
                        <a:t>GoldenGate</a:t>
                      </a:r>
                      <a:endParaRPr lang="zh-CN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DataExchange</a:t>
                      </a:r>
                      <a:endParaRPr lang="zh-TW" alt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961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</a:t>
                      </a:r>
                      <a:r>
                        <a:rPr lang="en-US" altLang="zh-CN" sz="18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racle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961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</a:t>
                      </a:r>
                      <a:r>
                        <a:rPr lang="en-US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B2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961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TeraData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G</a:t>
                      </a:r>
                      <a:r>
                        <a:rPr lang="en-US" altLang="zh-CN" sz="18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reenplum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</a:t>
                      </a:r>
                      <a:r>
                        <a:rPr lang="en-US" altLang="zh-CN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ySQL</a:t>
                      </a:r>
                      <a:endParaRPr lang="en-US" altLang="zh-CN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</a:t>
                      </a:r>
                      <a:r>
                        <a:rPr lang="en-US" altLang="zh-CN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adoop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</a:t>
                      </a:r>
                      <a:r>
                        <a:rPr lang="en-US" altLang="zh-CN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park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MongoDB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TCP/UDP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MQ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CSV/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文本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二进制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图片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FTP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80677" y="1719770"/>
          <a:ext cx="11158657" cy="454303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20329"/>
                <a:gridCol w="3909855"/>
                <a:gridCol w="5328473"/>
              </a:tblGrid>
              <a:tr h="396148"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>
                          <a:solidFill>
                            <a:schemeClr val="bg2"/>
                          </a:solidFill>
                        </a:rPr>
                        <a:t>传统数据清洗</a:t>
                      </a:r>
                      <a:endParaRPr lang="zh-CN" alt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实时数据清洗</a:t>
                      </a:r>
                      <a:endParaRPr lang="zh-TW" altLang="en-US" sz="20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5789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抽取频率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基于</a:t>
                      </a:r>
                      <a:r>
                        <a:rPr lang="en-US" altLang="zh-CN" sz="1600" b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MapReduce</a:t>
                      </a:r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, 抽取频率不宜过高，基本是小时级别</a:t>
                      </a:r>
                      <a:r>
                        <a:rPr lang="en-US" altLang="zh-CN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</a:t>
                      </a:r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天级别</a:t>
                      </a:r>
                      <a:endParaRPr lang="zh-CN" altLang="zh-CN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毫秒级别，实时抽取</a:t>
                      </a:r>
                      <a:endParaRPr lang="zh-CN" altLang="zh-CN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8246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抽取方式</a:t>
                      </a:r>
                      <a:r>
                        <a:rPr lang="zh-CN" altLang="zh-CN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基于全量拉取，频繁拉取无法接受；</a:t>
                      </a:r>
                      <a:endParaRPr lang="en-US" altLang="zh-CN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基于增量拉取，需要业务表支持更新时间戳或者标记字段</a:t>
                      </a:r>
                      <a:endParaRPr lang="zh-CN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记录所有增删改信息</a:t>
                      </a:r>
                      <a:endParaRPr lang="zh-CN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0" marB="0"/>
                </a:tc>
              </a:tr>
              <a:tr h="5789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侵入性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有一定侵入性</a:t>
                      </a:r>
                      <a:r>
                        <a:rPr lang="en-US" altLang="zh-CN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拉取消耗资源，增量抽取方式需要业务改造标记时间戳</a:t>
                      </a:r>
                      <a:r>
                        <a:rPr lang="en-US" altLang="zh-CN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zh-CN" altLang="en-US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业务方无感知，读取日志没有侵入性</a:t>
                      </a:r>
                      <a:endParaRPr lang="zh-CN" altLang="zh-CN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352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历史信息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只有最终结果，丢失过程变更信息</a:t>
                      </a:r>
                      <a:endParaRPr lang="zh-CN" altLang="en-US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保存了所有历史更新信息</a:t>
                      </a:r>
                      <a:endParaRPr lang="zh-CN" altLang="zh-CN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352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清洗方式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批量</a:t>
                      </a:r>
                      <a:endParaRPr lang="zh-CN" altLang="zh-CN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实时</a:t>
                      </a:r>
                      <a:r>
                        <a:rPr lang="en-US" altLang="zh-CN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+</a:t>
                      </a:r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批量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3352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开发过程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程序开发复杂</a:t>
                      </a:r>
                      <a:endParaRPr lang="zh-CN" altLang="zh-CN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程序开发简单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8227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支持数据源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传统数据库</a:t>
                      </a:r>
                      <a:r>
                        <a:rPr lang="en-US" altLang="zh-CN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+</a:t>
                      </a:r>
                      <a:r>
                        <a:rPr lang="en-US" altLang="zh-CN" sz="1600" b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Hadoop</a:t>
                      </a:r>
                      <a:endParaRPr lang="zh-CN" altLang="zh-CN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任何数据源</a:t>
                      </a:r>
                      <a:r>
                        <a:rPr lang="en-US" altLang="zh-CN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(File</a:t>
                      </a:r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System</a:t>
                      </a:r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、</a:t>
                      </a:r>
                      <a:r>
                        <a:rPr lang="en-US" altLang="zh-CN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TCP/UDP</a:t>
                      </a:r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、</a:t>
                      </a:r>
                      <a:r>
                        <a:rPr lang="en-US" altLang="zh-CN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Spark</a:t>
                      </a:r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、</a:t>
                      </a:r>
                      <a:r>
                        <a:rPr lang="en-US" altLang="zh-CN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Kafka</a:t>
                      </a:r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、</a:t>
                      </a:r>
                      <a:r>
                        <a:rPr lang="en-US" altLang="zh-CN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Hadoop</a:t>
                      </a:r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、中间件、关系型数据库、</a:t>
                      </a:r>
                      <a:r>
                        <a:rPr lang="en-US" altLang="zh-CN" sz="16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NoSQL</a:t>
                      </a:r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数据库、云服务</a:t>
                      </a:r>
                      <a:r>
                        <a:rPr lang="en-US" altLang="zh-CN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3352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处理方式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基于文件或</a:t>
                      </a:r>
                      <a:r>
                        <a:rPr lang="en-US" altLang="zh-CN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MQ</a:t>
                      </a:r>
                      <a:endParaRPr lang="zh-CN" alt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基于内存</a:t>
                      </a:r>
                      <a:endParaRPr lang="zh-CN" altLang="zh-CN" sz="1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</a:tbl>
          </a:graphicData>
        </a:graphic>
      </p:graphicFrame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68734" y="327482"/>
            <a:ext cx="8029575" cy="424732"/>
          </a:xfr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400" dirty="0"/>
              <a:t>传统数据清洗和实时数据清洗的对比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60188" y="2006393"/>
          <a:ext cx="9748562" cy="343864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77662"/>
                <a:gridCol w="3415775"/>
                <a:gridCol w="4655125"/>
              </a:tblGrid>
              <a:tr h="396148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kern="120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altLang="zh-CN" sz="2000" kern="1200" dirty="0" err="1">
                          <a:solidFill>
                            <a:schemeClr val="bg2"/>
                          </a:solidFill>
                        </a:rPr>
                        <a:t>Informatica</a:t>
                      </a:r>
                      <a:endParaRPr lang="zh-CN" alt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kern="1200" dirty="0">
                          <a:solidFill>
                            <a:schemeClr val="bg2"/>
                          </a:solidFill>
                        </a:rPr>
                        <a:t>Buffer</a:t>
                      </a:r>
                      <a:endParaRPr lang="zh-TW" altLang="en-US" sz="2000" b="1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961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抽取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961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转换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961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加载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批量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实时</a:t>
                      </a:r>
                      <a:endParaRPr lang="en-US" altLang="zh-CN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全内存处理</a:t>
                      </a:r>
                      <a:endParaRPr lang="zh-CN" alt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zh-CN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流式</a:t>
                      </a:r>
                      <a:r>
                        <a:rPr lang="en-US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SQL</a:t>
                      </a:r>
                      <a:endParaRPr lang="zh-CN" altLang="en-US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ML</a:t>
                      </a:r>
                      <a:r>
                        <a:rPr lang="zh-CN" altLang="en-US" sz="18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算法</a:t>
                      </a:r>
                      <a:endParaRPr lang="zh-CN" altLang="en-US" sz="18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sym typeface="Zapf Dingbats" panose="05020102010704020609"/>
                        </a:rPr>
                        <a:t>✗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sym typeface="Zapf Dingbats" panose="05020102010704020609"/>
                        </a:rPr>
                        <a:t>✔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1407" marR="91407" marT="45709" marB="45709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68734" y="327482"/>
            <a:ext cx="8029575" cy="424732"/>
          </a:xfr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400" dirty="0"/>
              <a:t>传统数据清洗和实时数据清洗的对比</a:t>
            </a:r>
            <a:r>
              <a:rPr lang="en-US" altLang="zh-CN" sz="2400" dirty="0"/>
              <a:t>(</a:t>
            </a:r>
            <a:r>
              <a:rPr lang="zh-CN" altLang="en-US" sz="2400" dirty="0"/>
              <a:t>实例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60187" y="1989173"/>
          <a:ext cx="9748564" cy="291551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35458"/>
                <a:gridCol w="2311832"/>
                <a:gridCol w="3150637"/>
                <a:gridCol w="3150637"/>
              </a:tblGrid>
              <a:tr h="396148"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solidFill>
                          <a:schemeClr val="bg2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>
                          <a:solidFill>
                            <a:schemeClr val="bg2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DataExchange</a:t>
                      </a:r>
                      <a:endParaRPr lang="zh-CN" altLang="en-US" sz="2000" dirty="0">
                        <a:solidFill>
                          <a:schemeClr val="bg2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kern="1200" dirty="0">
                          <a:solidFill>
                            <a:schemeClr val="bg2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Storm</a:t>
                      </a:r>
                      <a:endParaRPr lang="zh-TW" altLang="en-US" sz="2000" b="1" kern="1200" dirty="0">
                        <a:solidFill>
                          <a:schemeClr val="bg2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kern="1200" dirty="0">
                          <a:solidFill>
                            <a:schemeClr val="bg2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Spark</a:t>
                      </a:r>
                      <a:r>
                        <a:rPr lang="zh-CN" altLang="en-US" sz="2000" kern="1200" dirty="0">
                          <a:solidFill>
                            <a:schemeClr val="bg2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lang="en-US" altLang="zh-CN" sz="2000" kern="1200" dirty="0">
                          <a:solidFill>
                            <a:schemeClr val="bg2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Streaming</a:t>
                      </a:r>
                      <a:endParaRPr lang="zh-TW" altLang="en-US" sz="2000" b="1" kern="1200" dirty="0">
                        <a:solidFill>
                          <a:schemeClr val="bg2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处理延时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实时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实时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实时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有状态操作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是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否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是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</a:tr>
              <a:tr h="518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使用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MQ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种类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ZeroMQ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ZeroMQ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Kafka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SQL</a:t>
                      </a:r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支持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支持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不支持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不支持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</a:tr>
              <a:tr h="518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维度汇总操作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可以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不可以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不支持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分析任务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软雅黑"/>
                          <a:ea typeface="微软雅黑"/>
                          <a:cs typeface="微软雅黑"/>
                        </a:rPr>
                        <a:t>复杂</a:t>
                      </a:r>
                      <a:endParaRPr lang="zh-CN" altLang="zh-CN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简单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较复杂</a:t>
                      </a:r>
                      <a:endParaRPr lang="zh-CN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2400" b="1" dirty="0"/>
              <a:t> 流式处理引擎对比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9320" y="1085598"/>
          <a:ext cx="11484492" cy="54184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02130"/>
                <a:gridCol w="3136841"/>
                <a:gridCol w="3645521"/>
              </a:tblGrid>
              <a:tr h="499948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异构数据交换功能</a:t>
                      </a:r>
                      <a:endParaRPr lang="en-US" sz="1600" b="1" u="none" strike="noStrike" dirty="0">
                        <a:solidFill>
                          <a:schemeClr val="bg1"/>
                        </a:solidFill>
                        <a:effectLst/>
                        <a:latin typeface="楷体-简" panose="02010600040101010101" charset="-122"/>
                        <a:ea typeface="楷体-简" panose="02010600040101010101" charset="-122"/>
                        <a:cs typeface="楷体-简" panose="02010600040101010101" charset="-122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CN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inherit" charset="0"/>
                        </a:rPr>
                        <a:t>DataExchange</a:t>
                      </a:r>
                      <a:endParaRPr lang="en-US" sz="1600" b="1" u="none" strike="noStrike" dirty="0">
                        <a:solidFill>
                          <a:schemeClr val="bg1"/>
                        </a:solidFill>
                        <a:effectLst/>
                        <a:latin typeface="inherit" charset="0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基于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SOA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的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ESB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平台</a:t>
                      </a:r>
                      <a:endParaRPr lang="en-US" altLang="zh-CN" sz="1600" b="1" i="0" u="none" strike="noStrike" dirty="0">
                        <a:solidFill>
                          <a:srgbClr val="FFFFFF"/>
                        </a:solidFill>
                        <a:effectLst/>
                        <a:latin typeface="宋体-简" panose="02010800040101010101" charset="-122"/>
                        <a:ea typeface="宋体-简" panose="02010800040101010101" charset="-122"/>
                        <a:cs typeface="宋体-简" panose="02010800040101010101" charset="-122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23809">
                <a:tc>
                  <a:txBody>
                    <a:bodyPr/>
                    <a:lstStyle/>
                    <a:p>
                      <a:pPr marL="0" marR="0" indent="0" algn="l" defTabSz="103886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支持跨网、跨域、跨边界数据交换和共享</a:t>
                      </a: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  <a:latin typeface="楷体-简" panose="02010600040101010101" charset="-122"/>
                        <a:ea typeface="楷体-简" panose="02010600040101010101" charset="-122"/>
                        <a:cs typeface="楷体-简" panose="02010600040101010101" charset="-122"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1473053">
                <a:tc>
                  <a:txBody>
                    <a:bodyPr/>
                    <a:lstStyle/>
                    <a:p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支持异构数据库复制同步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(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实时增量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CDC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任务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)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，支持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Oracle(RAC)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DB2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Teradata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SqlServer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MySql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(cluster)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MariaDB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PostgreSQL(XC)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GreenPlum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Informix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、云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RDS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DRDS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DM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GBase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等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MPP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数据库、以及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Hadoop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大数据 平台等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;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楷体-简" panose="02010600040101010101" charset="-122"/>
                        <a:ea typeface="楷体-简" panose="02010600040101010101" charset="-122"/>
                        <a:cs typeface="楷体-简" panose="02010600040101010101" charset="-122"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32064" marR="32064" marT="16032" marB="16032" anchor="ctr"/>
                </a:tc>
              </a:tr>
              <a:tr h="611875">
                <a:tc>
                  <a:txBody>
                    <a:bodyPr/>
                    <a:lstStyle/>
                    <a:p>
                      <a:pPr marL="0" marR="0" indent="0" algn="l" defTabSz="103886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支持关系型数据库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非关系型数据库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/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大数据平台实时交换、准实时交换、批量定时交换</a:t>
                      </a: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  <a:latin typeface="楷体-简" panose="02010600040101010101" charset="-122"/>
                        <a:ea typeface="楷体-简" panose="02010600040101010101" charset="-122"/>
                        <a:cs typeface="楷体-简" panose="02010600040101010101" charset="-122"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898935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支持分布式消息队列数据传输接入方式，包括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Kafka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dirty="0" err="1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ActiveMQ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MQTT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等作为消息总线进行大数据、流数据的交换和共享；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  <a:latin typeface="楷体-简" panose="02010600040101010101" charset="-122"/>
                        <a:ea typeface="楷体-简" panose="02010600040101010101" charset="-122"/>
                        <a:cs typeface="楷体-简" panose="02010600040101010101" charset="-122"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611875">
                <a:tc>
                  <a:txBody>
                    <a:bodyPr/>
                    <a:lstStyle/>
                    <a:p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支持</a:t>
                      </a:r>
                      <a:r>
                        <a:rPr lang="en-US" altLang="zh-CN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MongoDB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Hive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HBASE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、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Elastic Search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等数据库之间的数据交换</a:t>
                      </a:r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楷体-简" panose="02010600040101010101" charset="-122"/>
                        <a:ea typeface="楷体-简" panose="02010600040101010101" charset="-122"/>
                        <a:cs typeface="楷体-简" panose="02010600040101010101" charset="-122"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898935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支持将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API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 接口数据转换成标准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JSON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楷体-简" panose="02010600040101010101" charset="-122"/>
                          <a:ea typeface="楷体-简" panose="02010600040101010101" charset="-122"/>
                          <a:cs typeface="楷体-简" panose="02010600040101010101" charset="-122"/>
                        </a:rPr>
                        <a:t>格式。通过数据转换模块，实现对各种异构数据转换到统一标准规范、具有一致性和完整性的公共数据。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  <a:latin typeface="楷体-简" panose="02010600040101010101" charset="-122"/>
                        <a:ea typeface="楷体-简" panose="02010600040101010101" charset="-122"/>
                        <a:cs typeface="楷体-简" panose="02010600040101010101" charset="-122"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32064" marR="32064" marT="16032" marB="16032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10644" y="305221"/>
            <a:ext cx="7147888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0130" eaLnBrk="0" hangingPunct="0"/>
            <a:r>
              <a:rPr lang="en-US" altLang="zh-CN" sz="2400" dirty="0" err="1">
                <a:latin typeface="微软雅黑" panose="020B0503020204020204" pitchFamily="34" charset="-122"/>
                <a:cs typeface="+mj-cs"/>
              </a:rPr>
              <a:t>DataExchange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与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ESB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平台对比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异构适配性</a:t>
            </a:r>
            <a:endParaRPr lang="zh-CN" altLang="en-US" sz="2400" dirty="0">
              <a:latin typeface="微软雅黑" panose="020B0503020204020204" pitchFamily="34" charset="-122"/>
              <a:cs typeface="+mj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34" y="1582862"/>
            <a:ext cx="369237" cy="3958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43" y="1592381"/>
            <a:ext cx="369237" cy="395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68" y="1587617"/>
            <a:ext cx="369237" cy="395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38" y="1590513"/>
            <a:ext cx="369237" cy="3958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63" y="1585749"/>
            <a:ext cx="369237" cy="395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87" y="1588646"/>
            <a:ext cx="369237" cy="3958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12" y="1583882"/>
            <a:ext cx="369237" cy="3958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49" y="2594154"/>
            <a:ext cx="369237" cy="39587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158" y="2603673"/>
            <a:ext cx="369237" cy="39587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83" y="2598909"/>
            <a:ext cx="369237" cy="39587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054" y="2601805"/>
            <a:ext cx="369237" cy="3958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79" y="2597041"/>
            <a:ext cx="369237" cy="39587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02" y="2599938"/>
            <a:ext cx="369237" cy="39587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27" y="2595174"/>
            <a:ext cx="369237" cy="39587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905" y="2606559"/>
            <a:ext cx="369237" cy="39587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41" y="4353191"/>
            <a:ext cx="369237" cy="39587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49" y="4362710"/>
            <a:ext cx="369237" cy="39587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74" y="4357946"/>
            <a:ext cx="369237" cy="39587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45" y="4360842"/>
            <a:ext cx="369237" cy="39587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70" y="4356078"/>
            <a:ext cx="369237" cy="39587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93" y="4358974"/>
            <a:ext cx="369237" cy="39587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18" y="4354211"/>
            <a:ext cx="369237" cy="39587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34" y="5846433"/>
            <a:ext cx="369237" cy="39587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43" y="5841667"/>
            <a:ext cx="369237" cy="39587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68" y="5851188"/>
            <a:ext cx="369237" cy="395871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38" y="5854084"/>
            <a:ext cx="369237" cy="39587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63" y="5863605"/>
            <a:ext cx="369237" cy="39587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87" y="5852217"/>
            <a:ext cx="369237" cy="39587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212" y="5847453"/>
            <a:ext cx="369237" cy="39587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182" y="5854084"/>
            <a:ext cx="369237" cy="3958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标题 1"/>
          <p:cNvSpPr txBox="1"/>
          <p:nvPr/>
        </p:nvSpPr>
        <p:spPr>
          <a:xfrm>
            <a:off x="180000" y="180000"/>
            <a:ext cx="11669100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数据中台的本质</a:t>
            </a:r>
            <a:endParaRPr lang="en-US" alt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63550" y="772143"/>
            <a:ext cx="11265535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大数据时代下，通过数据技术对海量数据进行采集、计算、存储、加工，同时统一标准和口径，具有数据治理和资产分析能力的，提供方式多样的数据服务，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通过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One Service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One ID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one Data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的体系，实现数据的共享和复用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，是企业数据应用的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变速齿轮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，快速满足灵活多变的业务需求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48310" y="2317115"/>
            <a:ext cx="1026160" cy="1158875"/>
            <a:chOff x="730" y="3673"/>
            <a:chExt cx="1616" cy="1825"/>
          </a:xfrm>
        </p:grpSpPr>
        <p:sp>
          <p:nvSpPr>
            <p:cNvPr id="48" name="圆角矩形 47"/>
            <p:cNvSpPr/>
            <p:nvPr/>
          </p:nvSpPr>
          <p:spPr>
            <a:xfrm>
              <a:off x="730" y="3673"/>
              <a:ext cx="1616" cy="18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30" y="4048"/>
              <a:ext cx="1312" cy="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31800" y="3805555"/>
            <a:ext cx="1026160" cy="1158875"/>
            <a:chOff x="730" y="3673"/>
            <a:chExt cx="1616" cy="1825"/>
          </a:xfrm>
        </p:grpSpPr>
        <p:sp>
          <p:nvSpPr>
            <p:cNvPr id="56" name="圆角矩形 55"/>
            <p:cNvSpPr/>
            <p:nvPr/>
          </p:nvSpPr>
          <p:spPr>
            <a:xfrm>
              <a:off x="730" y="3673"/>
              <a:ext cx="1616" cy="18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08" y="4049"/>
              <a:ext cx="1312" cy="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15290" y="5340350"/>
            <a:ext cx="1026160" cy="1158875"/>
            <a:chOff x="730" y="3673"/>
            <a:chExt cx="1616" cy="1825"/>
          </a:xfrm>
        </p:grpSpPr>
        <p:sp>
          <p:nvSpPr>
            <p:cNvPr id="62" name="圆角矩形 61"/>
            <p:cNvSpPr/>
            <p:nvPr/>
          </p:nvSpPr>
          <p:spPr>
            <a:xfrm>
              <a:off x="730" y="3673"/>
              <a:ext cx="1616" cy="18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908" y="4048"/>
              <a:ext cx="1312" cy="1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外部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462530" y="2230755"/>
            <a:ext cx="6637020" cy="4074160"/>
            <a:chOff x="4084" y="3407"/>
            <a:chExt cx="10452" cy="6416"/>
          </a:xfrm>
        </p:grpSpPr>
        <p:sp>
          <p:nvSpPr>
            <p:cNvPr id="64" name="矩形 63"/>
            <p:cNvSpPr/>
            <p:nvPr/>
          </p:nvSpPr>
          <p:spPr>
            <a:xfrm>
              <a:off x="4084" y="4034"/>
              <a:ext cx="10452" cy="5789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4902" y="4888"/>
              <a:ext cx="8816" cy="1130"/>
              <a:chOff x="4902" y="4887"/>
              <a:chExt cx="8816" cy="1130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4902" y="4887"/>
                <a:ext cx="8816" cy="1130"/>
              </a:xfrm>
              <a:prstGeom prst="roundRect">
                <a:avLst/>
              </a:prstGeom>
              <a:noFill/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4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6605" y="5162"/>
                <a:ext cx="6097" cy="53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zh-CN" altLang="en-US" sz="16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一整套  </a:t>
                </a:r>
                <a:r>
                  <a:rPr lang="zh-CN" altLang="en-US" sz="1600" b="1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数据服务  </a:t>
                </a:r>
                <a:r>
                  <a:rPr lang="zh-CN" altLang="en-US" sz="16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体系（</a:t>
                </a:r>
                <a:r>
                  <a:rPr lang="en-US" altLang="zh-CN" sz="1600" b="1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One </a:t>
                </a: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Service）</a:t>
                </a:r>
                <a:endParaRPr lang="zh-CN" altLang="en-US" sz="16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4902" y="6393"/>
              <a:ext cx="8816" cy="2373"/>
              <a:chOff x="4902" y="6712"/>
              <a:chExt cx="8816" cy="2373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4902" y="6712"/>
                <a:ext cx="8816" cy="1130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6278" y="8554"/>
                <a:ext cx="6429" cy="53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一整套   </a:t>
                </a:r>
                <a:r>
                  <a:rPr lang="zh-CN" altLang="en-US" sz="1600" b="1" dirty="0">
                    <a:solidFill>
                      <a:schemeClr val="accent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全域数据资产</a:t>
                </a:r>
                <a:r>
                  <a:rPr lang="zh-CN" altLang="en-US" sz="16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</a:t>
                </a:r>
                <a:r>
                  <a:rPr lang="zh-CN" alt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体系（</a:t>
                </a:r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One Data</a:t>
                </a:r>
                <a:r>
                  <a:rPr lang="zh-CN" alt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）</a:t>
                </a:r>
                <a:endPara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4902" y="6698"/>
              <a:ext cx="8816" cy="2352"/>
              <a:chOff x="4902" y="7212"/>
              <a:chExt cx="8816" cy="2352"/>
            </a:xfrm>
          </p:grpSpPr>
          <p:sp>
            <p:nvSpPr>
              <p:cNvPr id="71" name="圆角矩形 70"/>
              <p:cNvSpPr/>
              <p:nvPr/>
            </p:nvSpPr>
            <p:spPr>
              <a:xfrm>
                <a:off x="4902" y="8434"/>
                <a:ext cx="8816" cy="1130"/>
              </a:xfrm>
              <a:prstGeom prst="roundRect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6843" y="7212"/>
                <a:ext cx="5298" cy="53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一整套  </a:t>
                </a:r>
                <a:r>
                  <a:rPr lang="zh-CN" altLang="en-US" sz="1600" b="1" dirty="0">
                    <a:solidFill>
                      <a:schemeClr val="accent5">
                        <a:lumMod val="7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数据技术</a:t>
                </a:r>
                <a:r>
                  <a:rPr lang="zh-CN" altLang="en-US" sz="1600" b="1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  </a:t>
                </a:r>
                <a:r>
                  <a:rPr lang="zh-CN" alt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体系（</a:t>
                </a:r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One ID</a:t>
                </a:r>
                <a:r>
                  <a:rPr lang="zh-CN" altLang="en-US" sz="16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）</a:t>
                </a:r>
                <a:endParaRPr lang="zh-CN" altLang="en-US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7582" y="3407"/>
              <a:ext cx="3455" cy="5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数据中台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0149205" y="2317750"/>
            <a:ext cx="1223645" cy="4182110"/>
            <a:chOff x="15669" y="3674"/>
            <a:chExt cx="1927" cy="6586"/>
          </a:xfrm>
        </p:grpSpPr>
        <p:sp>
          <p:nvSpPr>
            <p:cNvPr id="73" name="圆角矩形 72"/>
            <p:cNvSpPr/>
            <p:nvPr/>
          </p:nvSpPr>
          <p:spPr>
            <a:xfrm>
              <a:off x="15669" y="3674"/>
              <a:ext cx="1927" cy="658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5669" y="5534"/>
              <a:ext cx="1927" cy="2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7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多样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7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7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594485" y="3345815"/>
            <a:ext cx="720090" cy="2232660"/>
            <a:chOff x="2535" y="5293"/>
            <a:chExt cx="1134" cy="3516"/>
          </a:xfrm>
        </p:grpSpPr>
        <p:cxnSp>
          <p:nvCxnSpPr>
            <p:cNvPr id="88" name="直接箭头连接符 87"/>
            <p:cNvCxnSpPr/>
            <p:nvPr/>
          </p:nvCxnSpPr>
          <p:spPr>
            <a:xfrm>
              <a:off x="2535" y="5293"/>
              <a:ext cx="11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/>
            <p:cNvCxnSpPr/>
            <p:nvPr/>
          </p:nvCxnSpPr>
          <p:spPr>
            <a:xfrm>
              <a:off x="2535" y="7054"/>
              <a:ext cx="11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/>
            <p:cNvCxnSpPr/>
            <p:nvPr/>
          </p:nvCxnSpPr>
          <p:spPr>
            <a:xfrm>
              <a:off x="2535" y="8809"/>
              <a:ext cx="11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/>
        </p:nvGrpSpPr>
        <p:grpSpPr>
          <a:xfrm>
            <a:off x="9264015" y="3324860"/>
            <a:ext cx="720090" cy="2232660"/>
            <a:chOff x="2535" y="5293"/>
            <a:chExt cx="1134" cy="3516"/>
          </a:xfrm>
        </p:grpSpPr>
        <p:cxnSp>
          <p:nvCxnSpPr>
            <p:cNvPr id="95" name="直接箭头连接符 94"/>
            <p:cNvCxnSpPr/>
            <p:nvPr/>
          </p:nvCxnSpPr>
          <p:spPr>
            <a:xfrm>
              <a:off x="2535" y="5293"/>
              <a:ext cx="11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箭头连接符 95"/>
            <p:cNvCxnSpPr/>
            <p:nvPr/>
          </p:nvCxnSpPr>
          <p:spPr>
            <a:xfrm>
              <a:off x="2535" y="7054"/>
              <a:ext cx="11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/>
            <p:nvPr/>
          </p:nvCxnSpPr>
          <p:spPr>
            <a:xfrm>
              <a:off x="2535" y="8809"/>
              <a:ext cx="113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文本框 97"/>
          <p:cNvSpPr txBox="1"/>
          <p:nvPr/>
        </p:nvSpPr>
        <p:spPr>
          <a:xfrm>
            <a:off x="1638935" y="4778375"/>
            <a:ext cx="696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能力复用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17980" y="3616960"/>
            <a:ext cx="696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资产沉淀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9287510" y="3600450"/>
            <a:ext cx="696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自助分析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9287510" y="4726305"/>
            <a:ext cx="696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需求响应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40666" y="1200163"/>
          <a:ext cx="10482694" cy="46553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07322"/>
                <a:gridCol w="2856108"/>
                <a:gridCol w="3319264"/>
              </a:tblGrid>
              <a:tr h="359917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inherit" charset="0"/>
                        </a:rPr>
                        <a:t>性能对比</a:t>
                      </a:r>
                      <a:endParaRPr lang="en-US" sz="1600" b="1" u="none" strike="noStrike" dirty="0">
                        <a:solidFill>
                          <a:schemeClr val="bg1"/>
                        </a:solidFill>
                        <a:effectLst/>
                        <a:latin typeface="inherit" charset="0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CN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inherit" charset="0"/>
                        </a:rPr>
                        <a:t>DataExchange</a:t>
                      </a:r>
                      <a:endParaRPr lang="en-US" sz="1600" b="1" u="none" strike="noStrike" dirty="0">
                        <a:solidFill>
                          <a:schemeClr val="bg1"/>
                        </a:solidFill>
                        <a:effectLst/>
                        <a:latin typeface="inherit" charset="0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基于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SOA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的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ESB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平台</a:t>
                      </a:r>
                      <a:endParaRPr lang="en-US" altLang="zh-CN" sz="1600" b="1" i="0" u="none" strike="noStrike" dirty="0">
                        <a:solidFill>
                          <a:srgbClr val="FFFFFF"/>
                        </a:solidFill>
                        <a:effectLst/>
                        <a:latin typeface="宋体-简" panose="02010800040101010101" charset="-122"/>
                        <a:ea typeface="宋体-简" panose="02010800040101010101" charset="-122"/>
                        <a:cs typeface="宋体-简" panose="02010800040101010101" charset="-122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3415">
                <a:tc>
                  <a:txBody>
                    <a:bodyPr/>
                    <a:lstStyle/>
                    <a:p>
                      <a:pPr marL="0" marR="0" indent="0" algn="l" defTabSz="103886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支持高并发、高吞吐的多通道高速数据总线并发传输技术</a:t>
                      </a: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103886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519632">
                <a:tc>
                  <a:txBody>
                    <a:bodyPr/>
                    <a:lstStyle/>
                    <a:p>
                      <a:pPr marL="0" marR="0" indent="0" algn="l" defTabSz="1038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支持内存不落地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文件落地交换</a:t>
                      </a: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519632">
                <a:tc>
                  <a:txBody>
                    <a:bodyPr/>
                    <a:lstStyle/>
                    <a:p>
                      <a:pPr marL="0" marR="0" indent="0" algn="l" defTabSz="1038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支持流式数据处理、毫秒级数据分发</a:t>
                      </a: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zh-CN" alt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519632">
                <a:tc>
                  <a:txBody>
                    <a:bodyPr/>
                    <a:lstStyle/>
                    <a:p>
                      <a:pPr marL="0" marR="0" indent="0" algn="l" defTabSz="103886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单个数据接入任务可支持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1GB/s~4GB/s 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的点对点数据传输速度</a:t>
                      </a: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71992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Clr>
                          <a:srgbClr val="558ED5"/>
                        </a:buClr>
                        <a:buFont typeface="Arial" panose="020B0604020202090204" pitchFamily="34" charset="0"/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数据吞吐量高：</a:t>
                      </a:r>
                      <a:r>
                        <a:rPr lang="zh-CN" altLang="zh-CN" sz="1600" b="0" dirty="0">
                          <a:solidFill>
                            <a:schemeClr val="tx1"/>
                          </a:solidFill>
                        </a:rPr>
                        <a:t>支持不少于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100TB/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天</a:t>
                      </a:r>
                      <a:r>
                        <a:rPr lang="zh-CN" altLang="zh-CN" sz="1600" b="0" dirty="0">
                          <a:solidFill>
                            <a:schemeClr val="tx1"/>
                          </a:solidFill>
                        </a:rPr>
                        <a:t>的数据采集能力 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71992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Clr>
                          <a:srgbClr val="558ED5"/>
                        </a:buClr>
                        <a:buFont typeface="Arial" panose="020B0604020202090204" pitchFamily="34" charset="0"/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高并发并行处理：单集群支持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5000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个以上的高并发数据交换任务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519632">
                <a:tc>
                  <a:txBody>
                    <a:bodyPr/>
                    <a:lstStyle/>
                    <a:p>
                      <a:pPr marL="0" marR="0" indent="0" algn="l" defTabSz="103886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</a:rPr>
                        <a:t>共享交换速度快：单任务</a:t>
                      </a:r>
                      <a:r>
                        <a:rPr lang="zh-CN" altLang="zh-CN" sz="1600" b="0" dirty="0">
                          <a:solidFill>
                            <a:schemeClr val="tx1"/>
                          </a:solidFill>
                        </a:rPr>
                        <a:t>每秒完成至少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CN" altLang="zh-CN" sz="1600" b="0" dirty="0">
                          <a:solidFill>
                            <a:schemeClr val="tx1"/>
                          </a:solidFill>
                        </a:rPr>
                        <a:t>万条业务数据的实时采集能力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510644" y="305221"/>
            <a:ext cx="6719363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0130" eaLnBrk="0" hangingPunct="0"/>
            <a:r>
              <a:rPr lang="en-US" altLang="zh-CN" sz="2400" dirty="0" err="1">
                <a:latin typeface="微软雅黑" panose="020B0503020204020204" pitchFamily="34" charset="-122"/>
                <a:cs typeface="+mj-cs"/>
              </a:rPr>
              <a:t>DataExchange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与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ESB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平台对比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平台性能</a:t>
            </a:r>
            <a:endParaRPr lang="zh-CN" altLang="en-US" sz="2400" dirty="0">
              <a:latin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02" y="1699810"/>
            <a:ext cx="336191" cy="3361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10" y="1709329"/>
            <a:ext cx="336191" cy="3361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35" y="1704565"/>
            <a:ext cx="336191" cy="3361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06" y="1707461"/>
            <a:ext cx="336191" cy="3361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031" y="1702697"/>
            <a:ext cx="336191" cy="3361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54" y="1705594"/>
            <a:ext cx="336191" cy="3361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79" y="1700830"/>
            <a:ext cx="336191" cy="33619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40666" y="1200161"/>
          <a:ext cx="10482694" cy="44346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07322"/>
                <a:gridCol w="2856108"/>
                <a:gridCol w="3319264"/>
              </a:tblGrid>
              <a:tr h="518220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文件交换功能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宋体-简" panose="02010800040101010101" charset="-122"/>
                        <a:ea typeface="宋体-简" panose="02010800040101010101" charset="-122"/>
                        <a:cs typeface="宋体-简" panose="02010800040101010101" charset="-122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CN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DataExchange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宋体-简" panose="02010800040101010101" charset="-122"/>
                        <a:ea typeface="宋体-简" panose="02010800040101010101" charset="-122"/>
                        <a:cs typeface="宋体-简" panose="02010800040101010101" charset="-122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基于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SOA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的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ESB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平台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宋体-简" panose="02010800040101010101" charset="-122"/>
                        <a:ea typeface="宋体-简" panose="02010800040101010101" charset="-122"/>
                        <a:cs typeface="宋体-简" panose="02010800040101010101" charset="-122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0431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支持图片、视频文件等大文件的高速传输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660431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支持全量文件和增量文件传输功能，实现对文件夹含子文件夹的文件全量和增量传输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748184">
                <a:tc>
                  <a:txBody>
                    <a:bodyPr/>
                    <a:lstStyle/>
                    <a:p>
                      <a:pPr marL="0" marR="0" indent="0" algn="l" defTabSz="103886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POSIX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接口适配，支持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FTP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Samba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NFS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CIFS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挂载方式</a:t>
                      </a: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1099192">
                <a:tc>
                  <a:txBody>
                    <a:bodyPr/>
                    <a:lstStyle/>
                    <a:p>
                      <a:pPr marL="0" marR="0" indent="0" algn="l" defTabSz="103886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windows/</a:t>
                      </a:r>
                      <a:r>
                        <a:rPr lang="en-US" altLang="zh-CN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liunx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/Unix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系统文件服务器，支持分布式文件系统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HDFS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、云存储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对象存储系统、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NAS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系统等，包括阿里云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OSS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、海康云存储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CVS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等；</a:t>
                      </a: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748184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支持数据库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大数据平台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文档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图片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视频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消息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网络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/API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接口等多种数据接入方式交换共享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10644" y="305221"/>
            <a:ext cx="6150818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0130" eaLnBrk="0" hangingPunct="0"/>
            <a:r>
              <a:rPr lang="en-US" altLang="zh-CN" sz="2400" dirty="0" err="1">
                <a:latin typeface="微软雅黑" panose="020B0503020204020204" pitchFamily="34" charset="-122"/>
                <a:cs typeface="+mj-cs"/>
              </a:rPr>
              <a:t>DataExchange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与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ESB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平台对比</a:t>
            </a:r>
            <a:r>
              <a:rPr lang="en-US" altLang="zh-CN" sz="2400" dirty="0">
                <a:latin typeface="微软雅黑" panose="020B0503020204020204" pitchFamily="34" charset="-122"/>
                <a:cs typeface="+mj-cs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  <a:cs typeface="+mj-cs"/>
              </a:rPr>
              <a:t>文件交换</a:t>
            </a:r>
            <a:endParaRPr lang="zh-CN" altLang="en-US" sz="2400" dirty="0">
              <a:latin typeface="微软雅黑" panose="020B0503020204020204" pitchFamily="34" charset="-122"/>
              <a:cs typeface="+mj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92" y="3209190"/>
            <a:ext cx="336191" cy="3361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01" y="3218709"/>
            <a:ext cx="336191" cy="3361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26" y="3213945"/>
            <a:ext cx="336191" cy="3361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96" y="3216842"/>
            <a:ext cx="336191" cy="3361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21" y="3212078"/>
            <a:ext cx="336191" cy="3361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45" y="3214974"/>
            <a:ext cx="336191" cy="3361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70" y="3210210"/>
            <a:ext cx="336191" cy="3361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92" y="4146547"/>
            <a:ext cx="336191" cy="3361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01" y="4156066"/>
            <a:ext cx="336191" cy="3361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26" y="4151302"/>
            <a:ext cx="336191" cy="3361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96" y="4154199"/>
            <a:ext cx="336191" cy="336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21" y="4149435"/>
            <a:ext cx="336191" cy="3361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45" y="4152331"/>
            <a:ext cx="336191" cy="33619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70" y="4147567"/>
            <a:ext cx="336191" cy="33619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40" y="4154199"/>
            <a:ext cx="336191" cy="3361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14" y="5055981"/>
            <a:ext cx="336191" cy="3361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22" y="5065500"/>
            <a:ext cx="336191" cy="3361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47" y="5060736"/>
            <a:ext cx="336191" cy="3361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18" y="5063632"/>
            <a:ext cx="336191" cy="33619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43" y="5058868"/>
            <a:ext cx="336191" cy="3361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6" y="5061765"/>
            <a:ext cx="336191" cy="33619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91" y="5057001"/>
            <a:ext cx="336191" cy="33619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62" y="5063632"/>
            <a:ext cx="336191" cy="33619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85920" y="1165001"/>
          <a:ext cx="10482694" cy="5262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07322"/>
                <a:gridCol w="2856108"/>
                <a:gridCol w="3319264"/>
              </a:tblGrid>
              <a:tr h="422265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inherit" charset="0"/>
                        </a:rPr>
                        <a:t>安全与架构</a:t>
                      </a:r>
                      <a:endParaRPr lang="en-US" sz="1600" b="1" u="none" strike="noStrike" dirty="0">
                        <a:solidFill>
                          <a:schemeClr val="bg1"/>
                        </a:solidFill>
                        <a:effectLst/>
                        <a:latin typeface="inherit" charset="0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CN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inherit" charset="0"/>
                        </a:rPr>
                        <a:t>DataExchange</a:t>
                      </a:r>
                      <a:endParaRPr lang="en-US" sz="1600" b="1" u="none" strike="noStrike" dirty="0">
                        <a:solidFill>
                          <a:schemeClr val="bg1"/>
                        </a:solidFill>
                        <a:effectLst/>
                        <a:latin typeface="inherit" charset="0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基于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SOA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的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ESB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平台</a:t>
                      </a:r>
                      <a:endParaRPr lang="en-US" altLang="zh-CN" sz="1600" b="1" i="0" u="none" strike="noStrike" dirty="0">
                        <a:solidFill>
                          <a:srgbClr val="FFFFFF"/>
                        </a:solidFill>
                        <a:effectLst/>
                        <a:latin typeface="宋体-简" panose="02010800040101010101" charset="-122"/>
                        <a:ea typeface="宋体-简" panose="02010800040101010101" charset="-122"/>
                        <a:cs typeface="宋体-简" panose="02010800040101010101" charset="-122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8144">
                <a:tc>
                  <a:txBody>
                    <a:bodyPr/>
                    <a:lstStyle/>
                    <a:p>
                      <a:pPr marL="0" marR="0" indent="0" algn="l" defTabSz="103886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基于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B/S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三层架构</a:t>
                      </a: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895662">
                <a:tc>
                  <a:txBody>
                    <a:bodyPr/>
                    <a:lstStyle/>
                    <a:p>
                      <a:pPr marL="0" marR="0" indent="0" algn="l" defTabSz="103886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</a:t>
                      </a:r>
                      <a:r>
                        <a:rPr lang="en-US" altLang="zh-CN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PaaS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平台容器化集群部署，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1~1000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台集群弹性伸缩</a:t>
                      </a: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609648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服务器和代理端二级部署结构，断点续传、压缩、加解密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609648">
                <a:tc>
                  <a:txBody>
                    <a:bodyPr/>
                    <a:lstStyle/>
                    <a:p>
                      <a:pPr marL="0" marR="0" indent="0" algn="l" defTabSz="1038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支持分布式缓存数据，数据可被多次订阅，传输自动调节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538144">
                <a:tc>
                  <a:txBody>
                    <a:bodyPr/>
                    <a:lstStyle/>
                    <a:p>
                      <a:pPr marL="0" marR="0" indent="0" algn="l" defTabSz="1038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支持多用户、多租户保证</a:t>
                      </a:r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SLAs</a:t>
                      </a:r>
                      <a:r>
                        <a:rPr lang="zh-CN" alt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服务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2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√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×</a:t>
                      </a:r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613554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支持跨网数据安全交换的审计，如数据交换行为审计、管理员配置管理审计等。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94" marR="35394" marT="17697" marB="17697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422265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支持静态数据脱敏和动态数据脱敏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94" marR="35394" marT="17697" marB="17697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613554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支持访问权限控制：对业务流程中的操作、对数据和资源的访问，都能进行权限控制；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94" marR="35394" marT="17697" marB="17697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10644" y="305221"/>
            <a:ext cx="6562237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0130" eaLnBrk="0" hangingPunct="0"/>
            <a:r>
              <a:rPr lang="en-US" altLang="zh-CN" sz="2400" dirty="0" err="1">
                <a:latin typeface="微软雅黑" panose="020B0503020204020204" pitchFamily="34" charset="-122"/>
              </a:rPr>
              <a:t>DataExchange</a:t>
            </a:r>
            <a:r>
              <a:rPr lang="en-US" altLang="zh-CN" sz="2400" dirty="0">
                <a:latin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</a:rPr>
              <a:t>与</a:t>
            </a:r>
            <a:r>
              <a:rPr lang="en-US" altLang="zh-CN" sz="2400" dirty="0">
                <a:latin typeface="微软雅黑" panose="020B0503020204020204" pitchFamily="34" charset="-122"/>
              </a:rPr>
              <a:t>ESB</a:t>
            </a:r>
            <a:r>
              <a:rPr lang="zh-CN" altLang="en-US" sz="2400" dirty="0">
                <a:latin typeface="微软雅黑" panose="020B0503020204020204" pitchFamily="34" charset="-122"/>
              </a:rPr>
              <a:t>平台对比</a:t>
            </a:r>
            <a:r>
              <a:rPr lang="en-US" altLang="zh-CN" sz="2400" dirty="0">
                <a:latin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</a:rPr>
              <a:t>安全和架构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14" y="4910156"/>
            <a:ext cx="336191" cy="3361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22" y="4919675"/>
            <a:ext cx="336191" cy="3361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47" y="4914911"/>
            <a:ext cx="336191" cy="3361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18" y="4917807"/>
            <a:ext cx="336191" cy="3361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43" y="4927328"/>
            <a:ext cx="336191" cy="3361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6" y="4915939"/>
            <a:ext cx="336191" cy="3361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91" y="4925460"/>
            <a:ext cx="336191" cy="3361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62" y="4917807"/>
            <a:ext cx="336191" cy="3361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14" y="5420035"/>
            <a:ext cx="336191" cy="3361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22" y="5429553"/>
            <a:ext cx="336191" cy="3361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47" y="5424790"/>
            <a:ext cx="336191" cy="336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18" y="5427686"/>
            <a:ext cx="336191" cy="3361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43" y="5437207"/>
            <a:ext cx="336191" cy="33619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6" y="5425818"/>
            <a:ext cx="336191" cy="33619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91" y="5435339"/>
            <a:ext cx="336191" cy="3361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62" y="5427686"/>
            <a:ext cx="336191" cy="3361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14" y="5947523"/>
            <a:ext cx="336191" cy="3361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22" y="5957041"/>
            <a:ext cx="336191" cy="3361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47" y="5952277"/>
            <a:ext cx="336191" cy="33619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18" y="5955174"/>
            <a:ext cx="336191" cy="3361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43" y="5950410"/>
            <a:ext cx="336191" cy="33619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6" y="5953306"/>
            <a:ext cx="336191" cy="33619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91" y="5962827"/>
            <a:ext cx="336191" cy="33619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62" y="5955174"/>
            <a:ext cx="336191" cy="3361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58" y="5951954"/>
            <a:ext cx="336191" cy="33619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57" y="3129686"/>
            <a:ext cx="336191" cy="33619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66" y="3139205"/>
            <a:ext cx="336191" cy="33619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691" y="3134441"/>
            <a:ext cx="336191" cy="33619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661" y="3137337"/>
            <a:ext cx="336191" cy="33619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86" y="3146858"/>
            <a:ext cx="336191" cy="33619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10" y="3135470"/>
            <a:ext cx="336191" cy="33619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35" y="3144990"/>
            <a:ext cx="336191" cy="33619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59311" y="1130749"/>
          <a:ext cx="10851095" cy="54114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070888"/>
                <a:gridCol w="3071102"/>
                <a:gridCol w="2709105"/>
              </a:tblGrid>
              <a:tr h="436128"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inherit" charset="0"/>
                        </a:rPr>
                        <a:t>任务调度控制功能</a:t>
                      </a:r>
                      <a:endParaRPr lang="sk-SK" sz="1600" b="1" u="none" strike="noStrike" dirty="0">
                        <a:solidFill>
                          <a:schemeClr val="bg1"/>
                        </a:solidFill>
                        <a:effectLst/>
                        <a:latin typeface="inherit" charset="0"/>
                      </a:endParaRPr>
                    </a:p>
                  </a:txBody>
                  <a:tcPr marL="35394" marR="35394" marT="17697" marB="17697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altLang="zh-CN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inherit" charset="0"/>
                        </a:rPr>
                        <a:t>DataExchange</a:t>
                      </a:r>
                      <a:endParaRPr lang="en-US" sz="1600" b="1" u="none" strike="noStrike" dirty="0">
                        <a:solidFill>
                          <a:schemeClr val="bg1"/>
                        </a:solidFill>
                        <a:effectLst/>
                        <a:latin typeface="inherit" charset="0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基于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SOA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的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ESB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宋体-简" panose="02010800040101010101" charset="-122"/>
                          <a:ea typeface="宋体-简" panose="02010800040101010101" charset="-122"/>
                          <a:cs typeface="宋体-简" panose="02010800040101010101" charset="-122"/>
                        </a:rPr>
                        <a:t>平台</a:t>
                      </a:r>
                      <a:endParaRPr lang="en-US" altLang="zh-CN" sz="1600" b="1" i="0" u="none" strike="noStrike" dirty="0">
                        <a:solidFill>
                          <a:srgbClr val="FFFFFF"/>
                        </a:solidFill>
                        <a:effectLst/>
                        <a:latin typeface="宋体-简" panose="02010800040101010101" charset="-122"/>
                        <a:ea typeface="宋体-简" panose="02010800040101010101" charset="-122"/>
                        <a:cs typeface="宋体-简" panose="02010800040101010101" charset="-122"/>
                      </a:endParaRPr>
                    </a:p>
                  </a:txBody>
                  <a:tcPr marL="32064" marR="32064" marT="16032" marB="16032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03368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effectLst/>
                        </a:rPr>
                        <a:t>具有数据控制总线，进行交换任务调度</a:t>
                      </a:r>
                      <a:endParaRPr lang="zh-CN" altLang="en-US" sz="1600" u="none" strike="noStrike" dirty="0">
                        <a:effectLst/>
                      </a:endParaRPr>
                    </a:p>
                  </a:txBody>
                  <a:tcPr marL="35394" marR="35394" marT="17697" marB="17697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1127171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支持多种交换策略，包括：文件单向同步、双向同步、增量同步、镜像同步、移动同步等主要方式；支持文件同步重名，文件覆盖、增加时间后缀等处理模式；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94" marR="35394" marT="17697" marB="17697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929099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支持手动同步、实时同步、定时同步、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CRON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时间触发、事件触发调用等多种调度方式；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94" marR="35394" marT="17697" marB="17697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763031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提供对交换任务的监控、集群运行状态监控、数据容器运行状态监控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94" marR="35394" marT="17697" marB="17697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1018918"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支持数据接口允许用户自己配置和管理相关的服务，如：数据提取服务、数据发送服务、数据接收服务、数据存储服务等。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94" marR="35394" marT="17697" marB="17697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  <a:tr h="633695">
                <a:tc>
                  <a:txBody>
                    <a:bodyPr/>
                    <a:lstStyle/>
                    <a:p>
                      <a:pPr marL="0" marR="0" indent="0" algn="l" defTabSz="103886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支持分布式、跨节点调度，提供服务代理调度功能，实现跨节点的服务之间的调度</a:t>
                      </a:r>
                      <a:endParaRPr lang="en-US" altLang="zh-CN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394" marR="35394" marT="17697" marB="17697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2800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2064" marR="32064" marT="16032" marB="16032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10643" y="305221"/>
            <a:ext cx="6933626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0130" eaLnBrk="0" hangingPunct="0"/>
            <a:r>
              <a:rPr lang="en-US" altLang="zh-CN" sz="2400" dirty="0" err="1">
                <a:latin typeface="微软雅黑" panose="020B0503020204020204" pitchFamily="34" charset="-122"/>
              </a:rPr>
              <a:t>DataExchange</a:t>
            </a:r>
            <a:r>
              <a:rPr lang="en-US" altLang="zh-CN" sz="2400" dirty="0">
                <a:latin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</a:rPr>
              <a:t>与</a:t>
            </a:r>
            <a:r>
              <a:rPr lang="en-US" altLang="zh-CN" sz="2400" dirty="0">
                <a:latin typeface="微软雅黑" panose="020B0503020204020204" pitchFamily="34" charset="-122"/>
              </a:rPr>
              <a:t>ESB</a:t>
            </a:r>
            <a:r>
              <a:rPr lang="zh-CN" altLang="en-US" sz="2400" dirty="0">
                <a:latin typeface="微软雅黑" panose="020B0503020204020204" pitchFamily="34" charset="-122"/>
              </a:rPr>
              <a:t>平台对比</a:t>
            </a:r>
            <a:r>
              <a:rPr lang="en-US" altLang="zh-CN" sz="2400" dirty="0">
                <a:latin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</a:rPr>
              <a:t>任务调度和控制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96" y="1629846"/>
            <a:ext cx="336191" cy="3361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04" y="1639365"/>
            <a:ext cx="336191" cy="3361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29" y="1634601"/>
            <a:ext cx="336191" cy="33619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48" y="1635630"/>
            <a:ext cx="336191" cy="3361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73" y="1645151"/>
            <a:ext cx="336191" cy="3361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60" y="1623643"/>
            <a:ext cx="336191" cy="3361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69" y="1633162"/>
            <a:ext cx="336191" cy="336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4" y="1628398"/>
            <a:ext cx="336191" cy="33619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13" y="1629427"/>
            <a:ext cx="336191" cy="33619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96" y="2449829"/>
            <a:ext cx="336191" cy="3361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04" y="2459348"/>
            <a:ext cx="336191" cy="3361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29" y="2454584"/>
            <a:ext cx="336191" cy="3361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48" y="2455613"/>
            <a:ext cx="336191" cy="3361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73" y="2465134"/>
            <a:ext cx="336191" cy="33619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757" y="2458085"/>
            <a:ext cx="336191" cy="3361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65" y="2467604"/>
            <a:ext cx="336191" cy="3361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96" y="3500263"/>
            <a:ext cx="336191" cy="33619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04" y="3509782"/>
            <a:ext cx="336191" cy="33619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29" y="3505018"/>
            <a:ext cx="336191" cy="33619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48" y="3506047"/>
            <a:ext cx="336191" cy="33619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73" y="3515568"/>
            <a:ext cx="336191" cy="33619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60" y="3509782"/>
            <a:ext cx="336191" cy="33619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69" y="3519301"/>
            <a:ext cx="336191" cy="33619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3" y="3526150"/>
            <a:ext cx="336191" cy="33619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96" y="4335968"/>
            <a:ext cx="336191" cy="33619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04" y="4345486"/>
            <a:ext cx="336191" cy="33619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29" y="4340723"/>
            <a:ext cx="336191" cy="3361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48" y="4341751"/>
            <a:ext cx="336191" cy="33619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73" y="4351272"/>
            <a:ext cx="336191" cy="33619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60" y="4345486"/>
            <a:ext cx="336191" cy="336191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69" y="4355005"/>
            <a:ext cx="336191" cy="336191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93" y="4361855"/>
            <a:ext cx="336191" cy="33619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59" y="5221422"/>
            <a:ext cx="336191" cy="336191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68" y="5230940"/>
            <a:ext cx="336191" cy="33619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93" y="5226177"/>
            <a:ext cx="336191" cy="33619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212" y="5227205"/>
            <a:ext cx="336191" cy="336191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37" y="5236726"/>
            <a:ext cx="336191" cy="33619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23" y="5230940"/>
            <a:ext cx="336191" cy="336191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32" y="5240459"/>
            <a:ext cx="336191" cy="336191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956" y="5247309"/>
            <a:ext cx="336191" cy="336191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68" y="5242545"/>
            <a:ext cx="336191" cy="336191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57" y="6079688"/>
            <a:ext cx="336191" cy="33619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66" y="6089207"/>
            <a:ext cx="336191" cy="33619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91" y="6084443"/>
            <a:ext cx="336191" cy="33619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10" y="6085472"/>
            <a:ext cx="336191" cy="336191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35" y="6094992"/>
            <a:ext cx="336191" cy="336191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22" y="6089207"/>
            <a:ext cx="336191" cy="33619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230" y="6098726"/>
            <a:ext cx="336191" cy="33619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154" y="6105575"/>
            <a:ext cx="336191" cy="33619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10645" y="1328429"/>
          <a:ext cx="11247451" cy="4985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2757"/>
                <a:gridCol w="2314570"/>
                <a:gridCol w="3635062"/>
                <a:gridCol w="3635062"/>
              </a:tblGrid>
              <a:tr h="600996">
                <a:tc>
                  <a:txBody>
                    <a:bodyPr/>
                    <a:lstStyle/>
                    <a:p>
                      <a:pPr algn="ctr"/>
                      <a:endParaRPr lang="zh-CN" altLang="en-US" sz="1800" b="1" kern="12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inherit" charset="0"/>
                          <a:ea typeface="+mn-ea"/>
                          <a:cs typeface="+mn-cs"/>
                        </a:rPr>
                        <a:t>Data</a:t>
                      </a:r>
                      <a:r>
                        <a:rPr lang="zh-CN" alt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inherit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inherit" charset="0"/>
                          <a:ea typeface="+mn-ea"/>
                          <a:cs typeface="+mn-cs"/>
                        </a:rPr>
                        <a:t>Exchange</a:t>
                      </a:r>
                      <a:endParaRPr lang="zh-CN" alt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inherit" charset="0"/>
                        <a:ea typeface="+mn-ea"/>
                        <a:cs typeface="+mn-cs"/>
                      </a:endParaRPr>
                    </a:p>
                  </a:txBody>
                  <a:tcPr marL="91407" marR="91407" marT="45709" marB="4570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inherit" charset="0"/>
                          <a:ea typeface="+mn-ea"/>
                          <a:cs typeface="+mn-cs"/>
                        </a:rPr>
                        <a:t>Storm</a:t>
                      </a:r>
                      <a:endParaRPr lang="zh-TW" alt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inherit" charset="0"/>
                        <a:ea typeface="+mn-ea"/>
                        <a:cs typeface="+mn-cs"/>
                      </a:endParaRPr>
                    </a:p>
                  </a:txBody>
                  <a:tcPr marL="91407" marR="91407" marT="45709" marB="4570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inherit" charset="0"/>
                          <a:ea typeface="+mn-ea"/>
                          <a:cs typeface="+mn-cs"/>
                        </a:rPr>
                        <a:t>Spark</a:t>
                      </a:r>
                      <a:r>
                        <a:rPr lang="zh-CN" altLang="en-US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inherit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inherit" charset="0"/>
                          <a:ea typeface="+mn-ea"/>
                          <a:cs typeface="+mn-cs"/>
                        </a:rPr>
                        <a:t>Streaming</a:t>
                      </a:r>
                      <a:endParaRPr lang="zh-TW" altLang="en-US" sz="1800" b="1" u="none" strike="noStrike" kern="1200" dirty="0">
                        <a:solidFill>
                          <a:schemeClr val="bg1"/>
                        </a:solidFill>
                        <a:effectLst/>
                        <a:latin typeface="inherit" charset="0"/>
                        <a:ea typeface="+mn-ea"/>
                        <a:cs typeface="+mn-cs"/>
                      </a:endParaRPr>
                    </a:p>
                  </a:txBody>
                  <a:tcPr marL="91407" marR="91407" marT="45709" marB="4570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24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处理延时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effectLst/>
                        </a:rPr>
                        <a:t>实时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实时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准实时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</a:tr>
              <a:tr h="5624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处理速度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effectLst/>
                        </a:rPr>
                        <a:t>50</a:t>
                      </a:r>
                      <a:r>
                        <a:rPr lang="zh-CN" altLang="en-US" sz="1800" kern="1200" dirty="0">
                          <a:effectLst/>
                        </a:rPr>
                        <a:t>万</a:t>
                      </a:r>
                      <a:r>
                        <a:rPr lang="en-US" altLang="zh-CN" sz="1800" kern="1200" dirty="0">
                          <a:effectLst/>
                        </a:rPr>
                        <a:t>/</a:t>
                      </a:r>
                      <a:r>
                        <a:rPr lang="zh-CN" altLang="en-US" sz="1800" kern="1200" dirty="0">
                          <a:effectLst/>
                        </a:rPr>
                        <a:t>秒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1038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effectLst/>
                        </a:rPr>
                        <a:t>10</a:t>
                      </a:r>
                      <a:r>
                        <a:rPr lang="zh-CN" altLang="en-US" sz="1800" kern="1200" dirty="0">
                          <a:effectLst/>
                        </a:rPr>
                        <a:t>万</a:t>
                      </a:r>
                      <a:r>
                        <a:rPr lang="en-US" altLang="zh-CN" sz="1800" kern="1200" dirty="0">
                          <a:effectLst/>
                        </a:rPr>
                        <a:t>/</a:t>
                      </a:r>
                      <a:r>
                        <a:rPr lang="zh-CN" altLang="en-US" sz="1800" kern="1200" dirty="0">
                          <a:effectLst/>
                        </a:rPr>
                        <a:t>秒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1038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effectLst/>
                        </a:rPr>
                        <a:t>3</a:t>
                      </a:r>
                      <a:r>
                        <a:rPr lang="zh-CN" altLang="en-US" sz="1800" kern="1200" dirty="0">
                          <a:effectLst/>
                        </a:rPr>
                        <a:t>万</a:t>
                      </a:r>
                      <a:r>
                        <a:rPr lang="en-US" altLang="zh-CN" sz="1800" kern="1200" dirty="0">
                          <a:effectLst/>
                        </a:rPr>
                        <a:t>/</a:t>
                      </a:r>
                      <a:r>
                        <a:rPr lang="zh-CN" altLang="en-US" sz="1800" kern="1200" dirty="0">
                          <a:effectLst/>
                        </a:rPr>
                        <a:t>秒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</a:tr>
              <a:tr h="5624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有状态操作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effectLst/>
                        </a:rPr>
                        <a:t>是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否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是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</a:tr>
              <a:tr h="7859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使用</a:t>
                      </a:r>
                      <a:r>
                        <a:rPr lang="en-US" altLang="zh-CN" sz="1800" dirty="0"/>
                        <a:t>MQ</a:t>
                      </a:r>
                      <a:r>
                        <a:rPr lang="zh-CN" altLang="en-US" sz="1800" dirty="0"/>
                        <a:t>种类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 err="1">
                          <a:effectLst/>
                        </a:rPr>
                        <a:t>ZeroMQ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 err="1">
                          <a:effectLst/>
                        </a:rPr>
                        <a:t>ZeroMQ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800" kern="1200" dirty="0">
                          <a:effectLst/>
                        </a:rPr>
                        <a:t>Kafka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</a:tr>
              <a:tr h="5624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SQL</a:t>
                      </a:r>
                      <a:r>
                        <a:rPr lang="zh-CN" altLang="en-US" sz="1800" dirty="0"/>
                        <a:t> 支持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支持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effectLst/>
                        </a:rPr>
                        <a:t>不支持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200" dirty="0">
                          <a:effectLst/>
                        </a:rPr>
                        <a:t>不支持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</a:tr>
              <a:tr h="7859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维度汇总操作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effectLst/>
                        </a:rPr>
                        <a:t>可以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不可以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不支持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</a:tr>
              <a:tr h="5624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分析任务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effectLst/>
                        </a:rPr>
                        <a:t>复杂</a:t>
                      </a:r>
                      <a:endParaRPr lang="zh-CN" altLang="zh-CN" sz="1800" kern="1200" dirty="0">
                        <a:solidFill>
                          <a:schemeClr val="tx1"/>
                        </a:solidFill>
                        <a:effectLst/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简单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较复杂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91407" marR="91407" marT="45709" marB="45709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10644" y="305221"/>
            <a:ext cx="6150818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0130" eaLnBrk="0" hangingPunct="0"/>
            <a:r>
              <a:rPr lang="en-US" altLang="zh-CN" sz="2400" dirty="0" err="1">
                <a:latin typeface="微软雅黑" panose="020B0503020204020204" pitchFamily="34" charset="-122"/>
              </a:rPr>
              <a:t>DataExchange</a:t>
            </a:r>
            <a:r>
              <a:rPr lang="en-US" altLang="zh-CN" sz="2400" dirty="0">
                <a:latin typeface="微软雅黑" panose="020B0503020204020204" pitchFamily="34" charset="-122"/>
              </a:rPr>
              <a:t>-</a:t>
            </a:r>
            <a:r>
              <a:rPr lang="zh-CN" altLang="en-US" sz="2400" dirty="0">
                <a:latin typeface="微软雅黑" panose="020B0503020204020204" pitchFamily="34" charset="-122"/>
              </a:rPr>
              <a:t>与</a:t>
            </a:r>
            <a:r>
              <a:rPr lang="en-US" altLang="zh-CN" sz="2400" dirty="0">
                <a:latin typeface="微软雅黑" panose="020B0503020204020204" pitchFamily="34" charset="-122"/>
              </a:rPr>
              <a:t>Spark</a:t>
            </a:r>
            <a:r>
              <a:rPr lang="zh-CN" altLang="en-US" sz="2400" dirty="0">
                <a:latin typeface="微软雅黑" panose="020B0503020204020204" pitchFamily="34" charset="-122"/>
              </a:rPr>
              <a:t>平台对比</a:t>
            </a:r>
            <a:endParaRPr lang="zh-CN" altLang="en-US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80678" y="1017034"/>
          <a:ext cx="11302640" cy="512259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60528"/>
                <a:gridCol w="2260528"/>
                <a:gridCol w="2260528"/>
                <a:gridCol w="2260528"/>
                <a:gridCol w="2260528"/>
              </a:tblGrid>
              <a:tr h="1678254">
                <a:tc rowSpan="2"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支持数据格式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Delimited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JSON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XML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Free Text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Binary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Name/Value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Zipped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AVRO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Oracle </a:t>
                      </a:r>
                      <a:r>
                        <a:rPr kumimoji="0" lang="en-US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GoldenGate</a:t>
                      </a: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Trail Files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Apache Log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Sys Log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Windows Event Logs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Mail Log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SNMP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CollectD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CEF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DHCP Log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WCF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+Others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536" marR="67536" marT="33768" marB="3376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支持数据库</a:t>
                      </a:r>
                      <a:r>
                        <a:rPr 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 (VIA CDC)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Oracle</a:t>
                      </a:r>
                      <a:endParaRPr kumimoji="0" lang="zh-CN" alt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DB2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Microsoft SQL Server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MySQL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MariaDB</a:t>
                      </a:r>
                      <a:endParaRPr kumimoji="0" lang="zh-CN" alt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PostgreSQL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Others via JDBC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536" marR="67536" marT="33768" marB="3376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支持大数据平台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HDFS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Hive</a:t>
                      </a:r>
                      <a:endParaRPr kumimoji="0" lang="zh-CN" alt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Huawei</a:t>
                      </a:r>
                      <a:r>
                        <a:rPr kumimoji="0" lang="zh-CN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FusionInsight</a:t>
                      </a:r>
                      <a:endParaRPr kumimoji="0" lang="zh-CN" alt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altLang="zh-CN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Aliyun</a:t>
                      </a:r>
                      <a:r>
                        <a:rPr kumimoji="0" lang="zh-CN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MaxCompute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536" marR="67536" marT="33768" marB="3376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38860" rtl="0" eaLnBrk="1" fontAlgn="t" latinLnBrk="0" hangingPunct="1"/>
                      <a:r>
                        <a:rPr lang="zh-CN" altLang="en-US" sz="1600" b="1" kern="1200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支持消息系统</a:t>
                      </a:r>
                      <a:endParaRPr lang="en-US" sz="1600" b="1" kern="1200" cap="all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Kafka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Flume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JMS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AMQP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536" marR="67536" marT="33768" marB="3376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支持文件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Log Files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System Files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Batch Files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536" marR="67536" marT="33768" marB="3376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44339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支持网络协议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TCP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UDP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HTTP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Cisco </a:t>
                      </a:r>
                      <a:r>
                        <a:rPr kumimoji="0" lang="en-US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NetFlow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PCAP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536" marR="67536" marT="33768" marB="3376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CN" sz="1600" b="1" cap="all" dirty="0">
                          <a:solidFill>
                            <a:schemeClr val="bg1"/>
                          </a:solidFill>
                          <a:effectLst/>
                        </a:rPr>
                        <a:t>IOT</a:t>
                      </a:r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物联网协议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MQTT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OPC UA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536" marR="67536" marT="33768" marB="3376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支持云服务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AWS RDS for </a:t>
                      </a: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PostgreSQL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AWS RDS for MySQL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AWS</a:t>
                      </a: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Redshit</a:t>
                      </a:r>
                      <a:r>
                        <a:rPr kumimoji="0" lang="zh-CN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kumimoji="0" lang="zh-CN" alt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AWS</a:t>
                      </a:r>
                      <a:r>
                        <a:rPr kumimoji="0" lang="zh-CN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S3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altLang="zh-CN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Aliyun</a:t>
                      </a:r>
                      <a:r>
                        <a:rPr kumimoji="0" lang="zh-CN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RDS</a:t>
                      </a:r>
                      <a:r>
                        <a:rPr kumimoji="0" lang="zh-CN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for</a:t>
                      </a:r>
                      <a:r>
                        <a:rPr kumimoji="0" lang="zh-CN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PostgreSQL</a:t>
                      </a:r>
                      <a:endParaRPr kumimoji="0" lang="zh-CN" alt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altLang="zh-CN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Aliyun</a:t>
                      </a:r>
                      <a:r>
                        <a:rPr kumimoji="0" lang="zh-CN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RDS</a:t>
                      </a:r>
                      <a:r>
                        <a:rPr kumimoji="0" lang="zh-CN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for</a:t>
                      </a:r>
                      <a:r>
                        <a:rPr kumimoji="0" lang="zh-CN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MySQL</a:t>
                      </a:r>
                      <a:endParaRPr kumimoji="0" lang="zh-CN" alt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kumimoji="0" lang="en-US" altLang="zh-CN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Aliyun</a:t>
                      </a:r>
                      <a:r>
                        <a:rPr kumimoji="0" lang="zh-CN" altLang="en-US" sz="12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12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MaxCompute</a:t>
                      </a:r>
                      <a:endParaRPr kumimoji="0" lang="en-US" sz="12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7536" marR="67536" marT="33768" marB="3376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标题 1"/>
          <p:cNvSpPr txBox="1"/>
          <p:nvPr/>
        </p:nvSpPr>
        <p:spPr>
          <a:xfrm>
            <a:off x="738700" y="304969"/>
            <a:ext cx="7141075" cy="455166"/>
          </a:xfrm>
          <a:prstGeom prst="rect">
            <a:avLst/>
          </a:prstGeom>
        </p:spPr>
        <p:txBody>
          <a:bodyPr/>
          <a:lstStyle>
            <a:lvl1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ClrTx/>
            </a:pPr>
            <a:r>
              <a:rPr lang="zh-CN" altLang="en-US" sz="2400" dirty="0"/>
              <a:t>数据交换共享平台</a:t>
            </a:r>
            <a:r>
              <a:rPr lang="en-US" altLang="zh-CN" sz="2400" dirty="0"/>
              <a:t>-</a:t>
            </a:r>
            <a:r>
              <a:rPr lang="zh-CN" altLang="en-US" sz="2400" dirty="0"/>
              <a:t>数据源支持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87298" y="1070062"/>
          <a:ext cx="11302640" cy="47863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25660"/>
                <a:gridCol w="2825660"/>
                <a:gridCol w="2825660"/>
                <a:gridCol w="2825660"/>
              </a:tblGrid>
              <a:tr h="2514530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支持数据库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Oracle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Microsoft SQL Server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MySQL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Teradata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PostgreSQL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MemSQL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Others via JDBC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693" marR="76693" marT="38347" marB="3834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支持消息系统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Kafka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JMS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AMQP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MAPRStream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693" marR="76693" marT="38347" marB="3834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支持云服务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Amazon S3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Amazon Redshift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AWS RDS for Oracle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AWS RDS for MySQL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Amazon Kinesis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Azure Storage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Azure SQL Database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Azure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HDInsight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Google Big Query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693" marR="76693" marT="38347" marB="3834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支持文件格式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Delimited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JSON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XML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Template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AVRO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693" marR="76693" marT="38347" marB="3834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270746"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</a:t>
                      </a:r>
                      <a:r>
                        <a:rPr 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NOSQL</a:t>
                      </a:r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数据库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MongoDB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693" marR="76693" marT="38347" marB="3834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大数据平台</a:t>
                      </a:r>
                      <a:r>
                        <a:rPr 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/HADOOP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HBase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Hive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HDFS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Kudu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Cloudera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Hortonworks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</a:rPr>
                        <a:t>Huawei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altLang="zh-CN" sz="1600" b="1" dirty="0" err="1">
                          <a:solidFill>
                            <a:schemeClr val="bg1"/>
                          </a:solidFill>
                          <a:effectLst/>
                        </a:rPr>
                        <a:t>FusionInsight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600" b="1" dirty="0" err="1">
                          <a:solidFill>
                            <a:schemeClr val="bg1"/>
                          </a:solidFill>
                          <a:effectLst/>
                        </a:rPr>
                        <a:t>Aliyun</a:t>
                      </a:r>
                      <a:r>
                        <a:rPr lang="zh-CN" altLang="en-US" sz="1600" b="1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altLang="zh-CN" sz="1600" b="1" baseline="0" dirty="0" err="1">
                          <a:solidFill>
                            <a:schemeClr val="bg1"/>
                          </a:solidFill>
                          <a:effectLst/>
                        </a:rPr>
                        <a:t>MaxCompute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693" marR="76693" marT="38347" marB="3834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IOT</a:t>
                      </a:r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物联网协议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MQTT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OPC UA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693" marR="76693" marT="38347" marB="3834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1600" b="1" cap="all" dirty="0">
                          <a:solidFill>
                            <a:schemeClr val="bg1"/>
                          </a:solidFill>
                          <a:effectLst/>
                        </a:rPr>
                        <a:t>支持其他系统</a:t>
                      </a:r>
                      <a:endParaRPr lang="en-US" sz="1600" b="1" cap="all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fontAlgn="t">
                        <a:buFont typeface="Arial" panose="020B0604020202090204" pitchFamily="34" charset="0"/>
                        <a:buChar char="•"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</a:rPr>
                        <a:t>Hazelcast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693" marR="76693" marT="38347" marB="3834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标题 1"/>
          <p:cNvSpPr txBox="1"/>
          <p:nvPr/>
        </p:nvSpPr>
        <p:spPr>
          <a:xfrm>
            <a:off x="738700" y="304969"/>
            <a:ext cx="7141075" cy="455166"/>
          </a:xfrm>
          <a:prstGeom prst="rect">
            <a:avLst/>
          </a:prstGeom>
        </p:spPr>
        <p:txBody>
          <a:bodyPr/>
          <a:lstStyle>
            <a:lvl1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ClrTx/>
            </a:pPr>
            <a:r>
              <a:rPr lang="zh-CN" altLang="en-US" sz="2400" dirty="0"/>
              <a:t>数据交换共享平台</a:t>
            </a:r>
            <a:r>
              <a:rPr lang="en-US" altLang="zh-CN" sz="2400" dirty="0"/>
              <a:t>-</a:t>
            </a:r>
            <a:r>
              <a:rPr lang="zh-CN" altLang="en-US" sz="2400" dirty="0"/>
              <a:t>数据目标端支持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 txBox="1"/>
          <p:nvPr/>
        </p:nvSpPr>
        <p:spPr>
          <a:xfrm>
            <a:off x="738700" y="304969"/>
            <a:ext cx="7651801" cy="455166"/>
          </a:xfrm>
          <a:prstGeom prst="rect">
            <a:avLst/>
          </a:prstGeom>
        </p:spPr>
        <p:txBody>
          <a:bodyPr/>
          <a:lstStyle>
            <a:lvl1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ClrTx/>
            </a:pPr>
            <a:r>
              <a:rPr lang="zh-CN" altLang="en-US" sz="2400" dirty="0"/>
              <a:t>数据交换共享平台</a:t>
            </a:r>
            <a:r>
              <a:rPr lang="en-US" altLang="zh-CN" sz="2400" dirty="0">
                <a:solidFill>
                  <a:schemeClr val="bg1"/>
                </a:solidFill>
              </a:rPr>
              <a:t>-</a:t>
            </a:r>
            <a:r>
              <a:rPr lang="zh-CN" altLang="en-US" sz="2400" dirty="0">
                <a:solidFill>
                  <a:schemeClr val="bg1"/>
                </a:solidFill>
              </a:rPr>
              <a:t>平台内部分层架构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43652" y="1897392"/>
            <a:ext cx="3554714" cy="536099"/>
          </a:xfrm>
          <a:prstGeom prst="rect">
            <a:avLst/>
          </a:prstGeom>
          <a:ln w="28575" cmpd="sng">
            <a:solidFill>
              <a:srgbClr val="63B06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可视化</a:t>
            </a:r>
            <a:endParaRPr kumimoji="1"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43648" y="2433486"/>
            <a:ext cx="3554715" cy="536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SQL</a:t>
            </a:r>
            <a:r>
              <a:rPr kumimoji="1" lang="zh-CN" altLang="en-US" dirty="0"/>
              <a:t>层</a:t>
            </a:r>
            <a:endParaRPr kumimoji="1"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339889" y="2966759"/>
            <a:ext cx="3558474" cy="5360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Cache</a:t>
            </a:r>
            <a:r>
              <a:rPr kumimoji="1" lang="zh-CN" altLang="en-US" dirty="0"/>
              <a:t>层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343652" y="3502853"/>
            <a:ext cx="1786761" cy="536099"/>
          </a:xfrm>
          <a:prstGeom prst="rect">
            <a:avLst/>
          </a:prstGeom>
          <a:solidFill>
            <a:srgbClr val="E99D93"/>
          </a:solidFill>
          <a:ln w="28575" cmpd="sng">
            <a:solidFill>
              <a:srgbClr val="DF6C5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成员发现</a:t>
            </a:r>
            <a:endParaRPr kumimoji="1"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126638" y="3502853"/>
            <a:ext cx="1771715" cy="536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成员分布</a:t>
            </a:r>
            <a:endParaRPr kumimoji="1"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5339889" y="4053055"/>
            <a:ext cx="3558474" cy="5360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通信层</a:t>
            </a:r>
            <a:endParaRPr kumimoji="1"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339889" y="4589149"/>
            <a:ext cx="3558474" cy="5360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主机网络层</a:t>
            </a:r>
            <a:endParaRPr kumimoji="1" lang="zh-CN" altLang="en-US" dirty="0"/>
          </a:p>
        </p:txBody>
      </p:sp>
      <p:cxnSp>
        <p:nvCxnSpPr>
          <p:cNvPr id="21" name="曲线连接符 20"/>
          <p:cNvCxnSpPr>
            <a:stCxn id="13" idx="3"/>
            <a:endCxn id="18" idx="3"/>
          </p:cNvCxnSpPr>
          <p:nvPr/>
        </p:nvCxnSpPr>
        <p:spPr>
          <a:xfrm flipH="1">
            <a:off x="8898365" y="2165439"/>
            <a:ext cx="1" cy="2155663"/>
          </a:xfrm>
          <a:prstGeom prst="curvedConnector3">
            <a:avLst>
              <a:gd name="adj1" fmla="val -22860000000"/>
            </a:avLst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 bwMode="auto">
          <a:xfrm>
            <a:off x="9519030" y="3082449"/>
            <a:ext cx="2445041" cy="3384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</a:pPr>
            <a:r>
              <a:rPr lang="zh-CN" altLang="en-US" sz="1600" kern="0" dirty="0">
                <a:solidFill>
                  <a:srgbClr val="000000"/>
                </a:solidFill>
              </a:rPr>
              <a:t>内部分层架构</a:t>
            </a:r>
            <a:endParaRPr lang="zh-CN" altLang="en-US" sz="1600" kern="0" dirty="0">
              <a:solidFill>
                <a:srgbClr val="000000"/>
              </a:solidFill>
            </a:endParaRPr>
          </a:p>
        </p:txBody>
      </p:sp>
      <p:sp>
        <p:nvSpPr>
          <p:cNvPr id="30" name="TextBox 3"/>
          <p:cNvSpPr txBox="1"/>
          <p:nvPr/>
        </p:nvSpPr>
        <p:spPr>
          <a:xfrm>
            <a:off x="494460" y="1105934"/>
            <a:ext cx="4402168" cy="526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/>
              <a:t>数据查询层</a:t>
            </a:r>
            <a:endParaRPr lang="en-US" altLang="zh-CN" sz="1600" dirty="0"/>
          </a:p>
          <a:p>
            <a:pPr algn="l"/>
            <a:r>
              <a:rPr lang="zh-CN" altLang="en-US" sz="1600" dirty="0"/>
              <a:t>从外部数据源流入的数据</a:t>
            </a:r>
            <a:r>
              <a:rPr lang="en-US" altLang="zh-CN" sz="1600" dirty="0"/>
              <a:t>,</a:t>
            </a:r>
            <a:r>
              <a:rPr lang="zh-CN" altLang="en-US" sz="1600" dirty="0"/>
              <a:t> 通过平台的</a:t>
            </a:r>
            <a:r>
              <a:rPr lang="en-US" altLang="zh-CN" sz="1600" dirty="0"/>
              <a:t>SQL</a:t>
            </a:r>
            <a:r>
              <a:rPr lang="zh-CN" altLang="en-US" sz="1600" dirty="0"/>
              <a:t>层进行流式查询</a:t>
            </a:r>
            <a:r>
              <a:rPr lang="en-US" altLang="zh-CN" sz="1600" dirty="0"/>
              <a:t>,</a:t>
            </a:r>
            <a:r>
              <a:rPr lang="zh-CN" altLang="en-US" sz="1600" dirty="0"/>
              <a:t> 可进行实时查询、聚合、过滤、清洗等工作</a:t>
            </a:r>
            <a:endParaRPr lang="en-US" altLang="zh-CN" sz="1600" dirty="0"/>
          </a:p>
          <a:p>
            <a:pPr algn="l"/>
            <a:endParaRPr lang="en-US" altLang="zh-CN" sz="1600" dirty="0"/>
          </a:p>
          <a:p>
            <a:pPr algn="l"/>
            <a:r>
              <a:rPr lang="zh-CN" altLang="en-US" sz="1600" dirty="0"/>
              <a:t>数据缓存层</a:t>
            </a:r>
            <a:endParaRPr lang="en-US" altLang="zh-CN" sz="1600" dirty="0"/>
          </a:p>
          <a:p>
            <a:pPr algn="l"/>
            <a:r>
              <a:rPr lang="zh-CN" altLang="en-US" sz="1600" dirty="0"/>
              <a:t>数据缓存在内存中</a:t>
            </a:r>
            <a:r>
              <a:rPr lang="en-US" altLang="zh-CN" sz="1600" dirty="0"/>
              <a:t>, </a:t>
            </a:r>
            <a:r>
              <a:rPr lang="zh-CN" altLang="en-US" sz="1600" dirty="0"/>
              <a:t>利于应用快速查询内存中的数据</a:t>
            </a:r>
            <a:r>
              <a:rPr lang="en-US" altLang="zh-CN" sz="1600" dirty="0"/>
              <a:t>.</a:t>
            </a:r>
            <a:r>
              <a:rPr lang="zh-CN" altLang="en-US" sz="1600" dirty="0"/>
              <a:t>跨分布式系统访问和同步数据</a:t>
            </a:r>
            <a:endParaRPr lang="en-US" altLang="zh-CN" sz="1600" dirty="0"/>
          </a:p>
          <a:p>
            <a:pPr algn="l"/>
            <a:endParaRPr lang="en-US" altLang="zh-CN" sz="1600" dirty="0"/>
          </a:p>
          <a:p>
            <a:pPr algn="l"/>
            <a:r>
              <a:rPr lang="zh-CN" altLang="en-US" sz="1600" dirty="0"/>
              <a:t>成员发现和成员分布</a:t>
            </a:r>
            <a:endParaRPr lang="en-US" altLang="zh-CN" sz="1600" dirty="0"/>
          </a:p>
          <a:p>
            <a:pPr algn="l"/>
            <a:r>
              <a:rPr lang="en-US" altLang="zh-CN" sz="1600" dirty="0"/>
              <a:t> </a:t>
            </a:r>
            <a:r>
              <a:rPr lang="zh-CN" altLang="en-US" sz="1600" dirty="0"/>
              <a:t>集群内置分布式成员协调器</a:t>
            </a:r>
            <a:r>
              <a:rPr lang="en-US" altLang="zh-CN" sz="1600" dirty="0"/>
              <a:t>. </a:t>
            </a:r>
            <a:r>
              <a:rPr lang="zh-CN" altLang="en-US" sz="1600" dirty="0"/>
              <a:t>可以通过 </a:t>
            </a:r>
            <a:r>
              <a:rPr lang="en-US" altLang="zh-CN" sz="1600" dirty="0"/>
              <a:t>IP</a:t>
            </a:r>
            <a:r>
              <a:rPr lang="zh-CN" altLang="en-US" sz="1600" dirty="0"/>
              <a:t> 地址和端口发现成员</a:t>
            </a:r>
            <a:r>
              <a:rPr lang="en-US" altLang="zh-CN" sz="1600" dirty="0"/>
              <a:t>.</a:t>
            </a:r>
            <a:r>
              <a:rPr lang="zh-CN" altLang="en-US" sz="1600" dirty="0"/>
              <a:t>并追踪成员关系列表</a:t>
            </a:r>
            <a:r>
              <a:rPr lang="en-US" altLang="zh-CN" sz="1600" dirty="0"/>
              <a:t>,</a:t>
            </a:r>
            <a:r>
              <a:rPr lang="zh-CN" altLang="en-US" sz="1600" dirty="0"/>
              <a:t> 感知集群成员关系变化</a:t>
            </a:r>
            <a:endParaRPr lang="en-US" altLang="zh-CN" sz="1600" dirty="0"/>
          </a:p>
          <a:p>
            <a:pPr algn="l"/>
            <a:r>
              <a:rPr lang="zh-CN" altLang="en-US" sz="1600" dirty="0"/>
              <a:t>数据可跨整个集群同步或分区数据</a:t>
            </a:r>
            <a:endParaRPr lang="en-US" altLang="zh-CN" sz="1600" dirty="0"/>
          </a:p>
          <a:p>
            <a:pPr algn="l"/>
            <a:r>
              <a:rPr lang="zh-CN" altLang="en-US" sz="1600" dirty="0"/>
              <a:t>当数据在缓存中被更新后</a:t>
            </a:r>
            <a:r>
              <a:rPr lang="en-US" altLang="zh-CN" sz="1600" dirty="0"/>
              <a:t>,</a:t>
            </a:r>
            <a:r>
              <a:rPr lang="zh-CN" altLang="en-US" sz="1600" dirty="0"/>
              <a:t>通知将被发送到其他数据节点上</a:t>
            </a:r>
            <a:endParaRPr lang="en-US" altLang="zh-CN" sz="1600" dirty="0"/>
          </a:p>
          <a:p>
            <a:pPr algn="l"/>
            <a:endParaRPr lang="en-US" altLang="zh-CN" sz="1600" dirty="0"/>
          </a:p>
          <a:p>
            <a:pPr algn="l"/>
            <a:r>
              <a:rPr lang="zh-CN" altLang="en-US" sz="1600" dirty="0"/>
              <a:t>通信层</a:t>
            </a:r>
            <a:endParaRPr lang="en-US" altLang="zh-CN" sz="1600" dirty="0"/>
          </a:p>
          <a:p>
            <a:pPr algn="l"/>
            <a:r>
              <a:rPr lang="zh-CN" altLang="en-US" sz="1600" dirty="0"/>
              <a:t>通信层使用</a:t>
            </a:r>
            <a:r>
              <a:rPr lang="en-US" altLang="zh-CN" sz="1600" dirty="0"/>
              <a:t>TCP</a:t>
            </a:r>
            <a:r>
              <a:rPr lang="zh-CN" altLang="en-US" sz="1600" dirty="0"/>
              <a:t>/</a:t>
            </a:r>
            <a:r>
              <a:rPr lang="en-US" altLang="zh-CN" sz="1600" dirty="0"/>
              <a:t>UDP</a:t>
            </a:r>
            <a:r>
              <a:rPr lang="zh-CN" altLang="en-US" sz="1600" dirty="0"/>
              <a:t>网络协议收发</a:t>
            </a:r>
            <a:r>
              <a:rPr lang="en-US" altLang="zh-CN" sz="1600" dirty="0"/>
              <a:t>MSG</a:t>
            </a:r>
            <a:r>
              <a:rPr lang="zh-CN" altLang="en-US" sz="1600" dirty="0"/>
              <a:t>消息</a:t>
            </a:r>
            <a:r>
              <a:rPr lang="en-US" altLang="zh-CN" sz="1600" dirty="0"/>
              <a:t>. </a:t>
            </a:r>
            <a:r>
              <a:rPr lang="zh-CN" altLang="en-US" sz="1600" dirty="0"/>
              <a:t>发现协议基于</a:t>
            </a:r>
            <a:r>
              <a:rPr lang="en-US" altLang="zh-CN" sz="1600" dirty="0"/>
              <a:t>IP</a:t>
            </a:r>
            <a:r>
              <a:rPr lang="zh-CN" altLang="en-US" sz="1600" dirty="0"/>
              <a:t>多播协议</a:t>
            </a:r>
            <a:r>
              <a:rPr lang="en-US" altLang="zh-CN" sz="1600" dirty="0"/>
              <a:t>, </a:t>
            </a:r>
            <a:r>
              <a:rPr lang="zh-CN" altLang="en-US" sz="1600" dirty="0"/>
              <a:t>分发消息基于</a:t>
            </a:r>
            <a:r>
              <a:rPr lang="en-US" altLang="zh-CN" sz="1600" dirty="0"/>
              <a:t>TCP/IP</a:t>
            </a:r>
            <a:r>
              <a:rPr lang="zh-CN" altLang="en-US" sz="1600" dirty="0"/>
              <a:t>协议</a:t>
            </a:r>
            <a:r>
              <a:rPr lang="en-US" altLang="zh-CN" sz="1600" dirty="0"/>
              <a:t>.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标题 1"/>
          <p:cNvSpPr txBox="1"/>
          <p:nvPr/>
        </p:nvSpPr>
        <p:spPr>
          <a:xfrm>
            <a:off x="738700" y="304969"/>
            <a:ext cx="7651801" cy="455166"/>
          </a:xfrm>
          <a:prstGeom prst="rect">
            <a:avLst/>
          </a:prstGeom>
        </p:spPr>
        <p:txBody>
          <a:bodyPr/>
          <a:lstStyle>
            <a:lvl1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ClrTx/>
            </a:pPr>
            <a:r>
              <a:rPr lang="zh-CN" altLang="en-US" sz="2400" dirty="0"/>
              <a:t>数据交换共享平台</a:t>
            </a:r>
            <a:r>
              <a:rPr lang="en-US" altLang="zh-CN" sz="2400" dirty="0"/>
              <a:t>-</a:t>
            </a:r>
            <a:r>
              <a:rPr lang="zh-CN" altLang="en-US" sz="2400" dirty="0"/>
              <a:t>数据采集交换</a:t>
            </a:r>
            <a:endParaRPr lang="zh-CN" altLang="en-US" sz="2400" dirty="0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378035" y="2868576"/>
            <a:ext cx="424249" cy="42424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98828" y="3607994"/>
            <a:ext cx="404744" cy="404744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72896" y="2919648"/>
            <a:ext cx="557880" cy="37317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19546" y="3504123"/>
            <a:ext cx="648268" cy="6482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38960" y="4183925"/>
            <a:ext cx="831769" cy="43289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57494" y="3628085"/>
            <a:ext cx="579444" cy="40034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412725" y="4199031"/>
            <a:ext cx="488833" cy="48883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612325" y="2917231"/>
            <a:ext cx="466372" cy="391752"/>
          </a:xfrm>
          <a:prstGeom prst="rect">
            <a:avLst/>
          </a:prstGeom>
        </p:spPr>
      </p:pic>
      <p:sp>
        <p:nvSpPr>
          <p:cNvPr id="44" name="右箭头 43"/>
          <p:cNvSpPr/>
          <p:nvPr/>
        </p:nvSpPr>
        <p:spPr bwMode="auto">
          <a:xfrm>
            <a:off x="3412557" y="3184759"/>
            <a:ext cx="287965" cy="359957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t" anchorCtr="0" compatLnSpc="1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3903095" y="2374279"/>
            <a:ext cx="665280" cy="455166"/>
          </a:xfrm>
          <a:prstGeom prst="rect">
            <a:avLst/>
          </a:prstGeom>
          <a:solidFill>
            <a:srgbClr val="005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latin typeface="微软雅黑" panose="020B0503020204020204" pitchFamily="34" charset="-122"/>
                <a:cs typeface="宋体" panose="02010600030101010101" pitchFamily="2" charset="-122"/>
              </a:rPr>
              <a:t>实时采集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Agent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5281851" y="2114619"/>
            <a:ext cx="431948" cy="23607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负载均衡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51" name="右箭头 50"/>
          <p:cNvSpPr/>
          <p:nvPr/>
        </p:nvSpPr>
        <p:spPr bwMode="auto">
          <a:xfrm>
            <a:off x="4812535" y="3180116"/>
            <a:ext cx="287965" cy="359957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6542080" y="2213283"/>
            <a:ext cx="552538" cy="962935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Relay</a:t>
            </a: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服务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61" name="右箭头 60"/>
          <p:cNvSpPr/>
          <p:nvPr/>
        </p:nvSpPr>
        <p:spPr bwMode="auto">
          <a:xfrm>
            <a:off x="5923398" y="3184759"/>
            <a:ext cx="287965" cy="359957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7984253" y="2748777"/>
            <a:ext cx="689408" cy="427441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去重服务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7194731" y="2201564"/>
            <a:ext cx="689409" cy="470680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接入端权限认证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10386063" y="2014110"/>
            <a:ext cx="648979" cy="863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en-US" altLang="zh-CN" sz="900" dirty="0">
                <a:latin typeface="Microsoft YaHei" charset="-122"/>
                <a:ea typeface="Microsoft YaHei" charset="-122"/>
              </a:rPr>
              <a:t>Oracle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10386062" y="3066735"/>
            <a:ext cx="648979" cy="8627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Hadoop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66" name="右箭头 65"/>
          <p:cNvSpPr/>
          <p:nvPr/>
        </p:nvSpPr>
        <p:spPr bwMode="auto">
          <a:xfrm>
            <a:off x="9864134" y="2277239"/>
            <a:ext cx="287965" cy="359957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7194731" y="2751611"/>
            <a:ext cx="689409" cy="427441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黑白名单验证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73" name="右箭头 72"/>
          <p:cNvSpPr/>
          <p:nvPr/>
        </p:nvSpPr>
        <p:spPr bwMode="auto">
          <a:xfrm>
            <a:off x="9864134" y="3309591"/>
            <a:ext cx="287965" cy="359957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6637465" y="5312984"/>
            <a:ext cx="2613705" cy="324515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批计算任务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cxnSp>
        <p:nvCxnSpPr>
          <p:cNvPr id="75" name="肘形连接符 74"/>
          <p:cNvCxnSpPr/>
          <p:nvPr/>
        </p:nvCxnSpPr>
        <p:spPr bwMode="auto">
          <a:xfrm>
            <a:off x="1802284" y="5136477"/>
            <a:ext cx="4409080" cy="546281"/>
          </a:xfrm>
          <a:prstGeom prst="bentConnector3">
            <a:avLst>
              <a:gd name="adj1" fmla="val 6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</p:spPr>
      </p:cxnSp>
      <p:sp>
        <p:nvSpPr>
          <p:cNvPr id="78" name="文本框 77"/>
          <p:cNvSpPr txBox="1"/>
          <p:nvPr/>
        </p:nvSpPr>
        <p:spPr>
          <a:xfrm>
            <a:off x="8758841" y="1834013"/>
            <a:ext cx="492329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" charset="-122"/>
                <a:ea typeface="Microsoft YaHei" charset="-122"/>
              </a:rPr>
              <a:t>实时</a:t>
            </a:r>
            <a:endParaRPr kumimoji="1" lang="zh-CN" altLang="en-US" sz="12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758841" y="2869566"/>
            <a:ext cx="492329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Microsoft YaHei" charset="-122"/>
                <a:ea typeface="Microsoft YaHei" charset="-122"/>
              </a:rPr>
              <a:t>批量</a:t>
            </a:r>
            <a:endParaRPr kumimoji="1" lang="zh-CN" altLang="en-US" sz="12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8367921" y="4931815"/>
            <a:ext cx="884759" cy="318691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同步调度管理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7984253" y="2197603"/>
            <a:ext cx="689408" cy="486361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数据校验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822155" y="2224888"/>
            <a:ext cx="501640" cy="374270"/>
          </a:xfrm>
          <a:prstGeom prst="rect">
            <a:avLst/>
          </a:prstGeom>
        </p:spPr>
      </p:pic>
      <p:sp>
        <p:nvSpPr>
          <p:cNvPr id="82" name="矩形 81"/>
          <p:cNvSpPr/>
          <p:nvPr/>
        </p:nvSpPr>
        <p:spPr bwMode="auto">
          <a:xfrm>
            <a:off x="2465879" y="2210471"/>
            <a:ext cx="641973" cy="455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网络爬虫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84" name="矩形 83"/>
          <p:cNvSpPr/>
          <p:nvPr/>
        </p:nvSpPr>
        <p:spPr bwMode="auto">
          <a:xfrm>
            <a:off x="6637465" y="4934766"/>
            <a:ext cx="784734" cy="318691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批量同步任务管理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6928572" y="817318"/>
            <a:ext cx="952392" cy="26422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智能数据管理</a:t>
            </a:r>
            <a:endParaRPr lang="zh-CN" altLang="en-US" sz="900" dirty="0"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86" name="上下箭头 70"/>
          <p:cNvSpPr/>
          <p:nvPr/>
        </p:nvSpPr>
        <p:spPr bwMode="auto">
          <a:xfrm>
            <a:off x="7247771" y="1121183"/>
            <a:ext cx="316731" cy="444197"/>
          </a:xfrm>
          <a:prstGeom prst="upDown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t" anchorCtr="0" compatLnSpc="1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8162594" y="817318"/>
            <a:ext cx="952392" cy="26422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全链路监控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4" name="箭头: 上 3"/>
          <p:cNvSpPr/>
          <p:nvPr/>
        </p:nvSpPr>
        <p:spPr>
          <a:xfrm>
            <a:off x="8478509" y="1192533"/>
            <a:ext cx="316732" cy="306664"/>
          </a:xfrm>
          <a:prstGeom prst="up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t" anchorCtr="0" forceAA="0" compatLnSpc="1">
            <a:noAutofit/>
          </a:bodyPr>
          <a:lstStyle/>
          <a:p>
            <a:pPr algn="l" eaLnBrk="0" hangingPunct="0">
              <a:lnSpc>
                <a:spcPct val="100000"/>
              </a:lnSpc>
              <a:buClrTx/>
            </a:pPr>
            <a:endParaRPr lang="zh-CN" altLang="en-US" sz="900" dirty="0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3895049" y="2939258"/>
            <a:ext cx="665280" cy="455166"/>
          </a:xfrm>
          <a:prstGeom prst="rect">
            <a:avLst/>
          </a:prstGeom>
          <a:solidFill>
            <a:srgbClr val="005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latin typeface="微软雅黑" panose="020B0503020204020204" pitchFamily="34" charset="-122"/>
                <a:cs typeface="宋体" panose="02010600030101010101" pitchFamily="2" charset="-122"/>
              </a:rPr>
              <a:t>批量同步工具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9" name="矩形 88"/>
          <p:cNvSpPr/>
          <p:nvPr/>
        </p:nvSpPr>
        <p:spPr bwMode="auto">
          <a:xfrm>
            <a:off x="3898519" y="4137132"/>
            <a:ext cx="665280" cy="455166"/>
          </a:xfrm>
          <a:prstGeom prst="rect">
            <a:avLst/>
          </a:prstGeom>
          <a:solidFill>
            <a:srgbClr val="005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SDK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474382" y="1932067"/>
            <a:ext cx="2977871" cy="136135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远程采集接入</a:t>
            </a:r>
            <a:endParaRPr lang="zh-CN" altLang="en-US" sz="1000" kern="0" dirty="0">
              <a:latin typeface="Microsoft YaHei" charset="-122"/>
              <a:ea typeface="Microsoft YaHei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482001" y="3375933"/>
            <a:ext cx="2970251" cy="114812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远程采集管理</a:t>
            </a:r>
            <a:endParaRPr lang="zh-CN" altLang="en-US" sz="1000" kern="0" dirty="0">
              <a:latin typeface="Microsoft YaHei" charset="-122"/>
              <a:ea typeface="Microsoft YaHei" charset="-122"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6835351" y="3619391"/>
            <a:ext cx="1045613" cy="390897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远程状态监控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95" name="矩形 94"/>
          <p:cNvSpPr/>
          <p:nvPr/>
        </p:nvSpPr>
        <p:spPr bwMode="auto">
          <a:xfrm>
            <a:off x="8250766" y="3617469"/>
            <a:ext cx="963206" cy="390897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远程配置管理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96" name="矩形 95"/>
          <p:cNvSpPr/>
          <p:nvPr/>
        </p:nvSpPr>
        <p:spPr bwMode="auto">
          <a:xfrm>
            <a:off x="6835351" y="4077082"/>
            <a:ext cx="1045613" cy="363875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远程升级控制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97" name="矩形 96"/>
          <p:cNvSpPr/>
          <p:nvPr/>
        </p:nvSpPr>
        <p:spPr bwMode="auto">
          <a:xfrm>
            <a:off x="8250766" y="4078145"/>
            <a:ext cx="963206" cy="363875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扩容缩容管理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482000" y="4614933"/>
            <a:ext cx="2977870" cy="108116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批量同步（集群直连）</a:t>
            </a:r>
            <a:endParaRPr lang="zh-CN" altLang="en-US" sz="1000" kern="0" dirty="0">
              <a:latin typeface="Microsoft YaHei" charset="-122"/>
              <a:ea typeface="Microsoft YaHei" charset="-122"/>
            </a:endParaRPr>
          </a:p>
        </p:txBody>
      </p:sp>
      <p:sp>
        <p:nvSpPr>
          <p:cNvPr id="102" name="矩形 101"/>
          <p:cNvSpPr/>
          <p:nvPr/>
        </p:nvSpPr>
        <p:spPr bwMode="auto">
          <a:xfrm>
            <a:off x="8782275" y="2199736"/>
            <a:ext cx="604728" cy="472507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Kafka Sink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103" name="矩形 102"/>
          <p:cNvSpPr/>
          <p:nvPr/>
        </p:nvSpPr>
        <p:spPr bwMode="auto">
          <a:xfrm>
            <a:off x="8782275" y="2755686"/>
            <a:ext cx="604728" cy="421322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HDFS Sink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104" name="矩形 103"/>
          <p:cNvSpPr/>
          <p:nvPr/>
        </p:nvSpPr>
        <p:spPr bwMode="auto">
          <a:xfrm>
            <a:off x="7511431" y="4934251"/>
            <a:ext cx="784734" cy="318691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同步插件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975040" y="1615474"/>
            <a:ext cx="2264416" cy="335433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数据源</a:t>
            </a:r>
            <a:endParaRPr lang="zh-CN" altLang="en-US" sz="1000" kern="0" dirty="0">
              <a:latin typeface="Microsoft YaHei" charset="-122"/>
              <a:ea typeface="Microsoft YaHei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02073" y="2289618"/>
            <a:ext cx="441044" cy="246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网页</a:t>
            </a:r>
            <a:endParaRPr lang="zh-CN" altLang="en-US" sz="1000" kern="0" dirty="0">
              <a:latin typeface="Microsoft YaHei" charset="-122"/>
              <a:ea typeface="Microsoft YaHei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986381" y="2835413"/>
            <a:ext cx="441044" cy="163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程序</a:t>
            </a:r>
            <a:endParaRPr lang="en-US" altLang="zh-CN" sz="1000" kern="0" dirty="0">
              <a:latin typeface="Microsoft YaHei" charset="-122"/>
              <a:ea typeface="Microsoft YaHei" charset="-122"/>
            </a:endParaRPr>
          </a:p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日志</a:t>
            </a:r>
            <a:endParaRPr lang="en-US" altLang="zh-CN" sz="1000" kern="0" dirty="0">
              <a:latin typeface="Microsoft YaHei" charset="-122"/>
              <a:ea typeface="Microsoft YaHei" charset="-122"/>
            </a:endParaRPr>
          </a:p>
          <a:p>
            <a:pPr defTabSz="913765">
              <a:defRPr/>
            </a:pPr>
            <a:endParaRPr lang="en-US" altLang="zh-CN" sz="1000" kern="0" dirty="0">
              <a:latin typeface="Microsoft YaHei" charset="-122"/>
              <a:ea typeface="Microsoft YaHei" charset="-122"/>
            </a:endParaRPr>
          </a:p>
          <a:p>
            <a:pPr defTabSz="913765">
              <a:defRPr/>
            </a:pPr>
            <a:endParaRPr lang="en-US" altLang="zh-CN" sz="1000" kern="0" dirty="0">
              <a:latin typeface="Microsoft YaHei" charset="-122"/>
              <a:ea typeface="Microsoft YaHei" charset="-122"/>
            </a:endParaRPr>
          </a:p>
          <a:p>
            <a:pPr defTabSz="913765">
              <a:defRPr/>
            </a:pPr>
            <a:endParaRPr lang="en-US" altLang="zh-CN" sz="1000" kern="0" dirty="0">
              <a:latin typeface="Microsoft YaHei" charset="-122"/>
              <a:ea typeface="Microsoft YaHei" charset="-122"/>
            </a:endParaRPr>
          </a:p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文件</a:t>
            </a:r>
            <a:endParaRPr lang="en-US" altLang="zh-CN" sz="1000" kern="0" dirty="0">
              <a:latin typeface="Microsoft YaHei" charset="-122"/>
              <a:ea typeface="Microsoft YaHei" charset="-122"/>
            </a:endParaRPr>
          </a:p>
          <a:p>
            <a:pPr defTabSz="913765">
              <a:defRPr/>
            </a:pPr>
            <a:endParaRPr lang="en-US" altLang="zh-CN" sz="1000" kern="0" dirty="0">
              <a:latin typeface="Microsoft YaHei" charset="-122"/>
              <a:ea typeface="Microsoft YaHei" charset="-122"/>
            </a:endParaRPr>
          </a:p>
          <a:p>
            <a:pPr defTabSz="913765">
              <a:defRPr/>
            </a:pPr>
            <a:endParaRPr lang="en-US" altLang="zh-CN" sz="1000" kern="0" dirty="0">
              <a:latin typeface="Microsoft YaHei" charset="-122"/>
              <a:ea typeface="Microsoft YaHei" charset="-122"/>
            </a:endParaRPr>
          </a:p>
          <a:p>
            <a:pPr defTabSz="913765">
              <a:defRPr/>
            </a:pPr>
            <a:endParaRPr lang="en-US" altLang="zh-CN" sz="1000" kern="0" dirty="0">
              <a:latin typeface="Microsoft YaHei" charset="-122"/>
              <a:ea typeface="Microsoft YaHei" charset="-122"/>
            </a:endParaRPr>
          </a:p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服务</a:t>
            </a:r>
            <a:endParaRPr lang="en-US" altLang="zh-CN" sz="1000" kern="0" dirty="0">
              <a:latin typeface="Microsoft YaHei" charset="-122"/>
              <a:ea typeface="Microsoft YaHei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3828333" y="2004181"/>
            <a:ext cx="785435" cy="27308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数据源端</a:t>
            </a:r>
            <a:endParaRPr lang="zh-CN" altLang="en-US" sz="1000" kern="0" dirty="0">
              <a:latin typeface="Microsoft YaHei" charset="-122"/>
              <a:ea typeface="Microsoft YaHei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6364468" y="1615473"/>
            <a:ext cx="3240150" cy="490104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采集集群</a:t>
            </a:r>
            <a:endParaRPr lang="zh-CN" altLang="en-US" sz="1000" kern="0" dirty="0">
              <a:latin typeface="Microsoft YaHei" charset="-122"/>
              <a:ea typeface="Microsoft YaHei" charset="-122"/>
            </a:endParaRPr>
          </a:p>
        </p:txBody>
      </p:sp>
      <p:sp>
        <p:nvSpPr>
          <p:cNvPr id="58" name="矩形 57"/>
          <p:cNvSpPr/>
          <p:nvPr/>
        </p:nvSpPr>
        <p:spPr bwMode="auto">
          <a:xfrm>
            <a:off x="10386062" y="4131199"/>
            <a:ext cx="648979" cy="8627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900" dirty="0" err="1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MongoDB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59" name="右箭头 58"/>
          <p:cNvSpPr/>
          <p:nvPr/>
        </p:nvSpPr>
        <p:spPr bwMode="auto">
          <a:xfrm>
            <a:off x="9864134" y="4374055"/>
            <a:ext cx="287965" cy="359957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 bwMode="auto">
          <a:xfrm>
            <a:off x="10386062" y="5195662"/>
            <a:ext cx="648979" cy="863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en-US" altLang="zh-CN" sz="900" dirty="0">
                <a:latin typeface="Microsoft YaHei" charset="-122"/>
                <a:ea typeface="Microsoft YaHei" charset="-122"/>
              </a:rPr>
              <a:t>Elastic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  <a:p>
            <a:pPr eaLnBrk="0" hangingPunct="0">
              <a:lnSpc>
                <a:spcPct val="100000"/>
              </a:lnSpc>
              <a:buClrTx/>
            </a:pPr>
            <a:r>
              <a:rPr lang="en-US" altLang="zh-CN" sz="900" dirty="0">
                <a:latin typeface="Microsoft YaHei" charset="-122"/>
                <a:ea typeface="Microsoft YaHei" charset="-122"/>
              </a:rPr>
              <a:t>Search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68" name="右箭头 67"/>
          <p:cNvSpPr/>
          <p:nvPr/>
        </p:nvSpPr>
        <p:spPr bwMode="auto">
          <a:xfrm>
            <a:off x="9864133" y="5458792"/>
            <a:ext cx="287965" cy="359957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900"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898519" y="3551114"/>
            <a:ext cx="665280" cy="455166"/>
          </a:xfrm>
          <a:prstGeom prst="rect">
            <a:avLst/>
          </a:prstGeom>
          <a:solidFill>
            <a:srgbClr val="005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latin typeface="微软雅黑" panose="020B0503020204020204" pitchFamily="34" charset="-122"/>
                <a:cs typeface="宋体" panose="02010600030101010101" pitchFamily="2" charset="-122"/>
              </a:rPr>
              <a:t>实时同步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493720" y="5776835"/>
            <a:ext cx="2977870" cy="63420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defTabSz="913765">
              <a:defRPr/>
            </a:pPr>
            <a:r>
              <a:rPr lang="zh-CN" altLang="en-US" sz="1000" kern="0" dirty="0">
                <a:latin typeface="Microsoft YaHei" charset="-122"/>
                <a:ea typeface="Microsoft YaHei" charset="-122"/>
              </a:rPr>
              <a:t>实时同步</a:t>
            </a:r>
            <a:endParaRPr lang="zh-CN" altLang="en-US" sz="1000" kern="0" dirty="0">
              <a:latin typeface="Microsoft YaHei" charset="-122"/>
              <a:ea typeface="Microsoft YaHei" charset="-122"/>
            </a:endParaRPr>
          </a:p>
        </p:txBody>
      </p:sp>
      <p:sp>
        <p:nvSpPr>
          <p:cNvPr id="71" name="矩形 70"/>
          <p:cNvSpPr/>
          <p:nvPr/>
        </p:nvSpPr>
        <p:spPr bwMode="auto">
          <a:xfrm>
            <a:off x="6696066" y="6004486"/>
            <a:ext cx="2613705" cy="324515"/>
          </a:xfrm>
          <a:prstGeom prst="rect">
            <a:avLst/>
          </a:prstGeom>
          <a:solidFill>
            <a:srgbClr val="4F94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实时同步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247776" y="1918480"/>
            <a:ext cx="1751215" cy="430942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t"/>
          <a:lstStyle/>
          <a:p>
            <a:pPr defTabSz="913765">
              <a:defRPr/>
            </a:pPr>
            <a:endParaRPr lang="zh-CN" altLang="en-US" sz="1000" kern="0" dirty="0">
              <a:latin typeface="Microsoft YaHei" charset="-122"/>
              <a:ea typeface="Microsoft YaHei" charset="-122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11224959" y="2004776"/>
            <a:ext cx="648979" cy="863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阿里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大数据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  <a:p>
            <a:pPr eaLnBrk="0" hangingPunct="0">
              <a:lnSpc>
                <a:spcPct val="100000"/>
              </a:lnSpc>
              <a:buClrTx/>
            </a:pPr>
            <a:r>
              <a:rPr lang="zh-CN" altLang="en-US" sz="900" dirty="0">
                <a:latin typeface="Microsoft YaHei" charset="-122"/>
                <a:ea typeface="Microsoft YaHei" charset="-122"/>
              </a:rPr>
              <a:t>平台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  <p:sp>
        <p:nvSpPr>
          <p:cNvPr id="77" name="矩形 76"/>
          <p:cNvSpPr/>
          <p:nvPr/>
        </p:nvSpPr>
        <p:spPr bwMode="auto">
          <a:xfrm>
            <a:off x="11224958" y="3057401"/>
            <a:ext cx="648979" cy="8627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华为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大数据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平台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83" name="矩形 82"/>
          <p:cNvSpPr/>
          <p:nvPr/>
        </p:nvSpPr>
        <p:spPr bwMode="auto">
          <a:xfrm>
            <a:off x="11224958" y="4121865"/>
            <a:ext cx="648979" cy="8627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浪潮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大数据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  <a:p>
            <a:pPr algn="ctr" defTabSz="91376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宋体" panose="02010600030101010101" pitchFamily="2" charset="-122"/>
              </a:rPr>
              <a:t>平台</a:t>
            </a:r>
            <a:endParaRPr lang="zh-CN" altLang="en-US" sz="900" dirty="0">
              <a:solidFill>
                <a:schemeClr val="bg1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11224958" y="5186328"/>
            <a:ext cx="648979" cy="863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</a:pPr>
            <a:r>
              <a:rPr lang="en-US" altLang="zh-CN" sz="900" dirty="0">
                <a:latin typeface="Microsoft YaHei" charset="-122"/>
                <a:ea typeface="Microsoft YaHei" charset="-122"/>
              </a:rPr>
              <a:t>…</a:t>
            </a:r>
            <a:endParaRPr lang="zh-CN" altLang="en-US" sz="900" dirty="0">
              <a:latin typeface="Microsoft YaHei" charset="-122"/>
              <a:ea typeface="Microsoft YaHei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8075" y="1942470"/>
            <a:ext cx="1188445" cy="59604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前置数据仓库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4761" y="1446698"/>
            <a:ext cx="1482626" cy="2022159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zh-CN" altLang="en-US" sz="1200" dirty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部门汇聚库</a:t>
            </a:r>
            <a:endParaRPr kumimoji="1" lang="en-US" altLang="zh-CN" sz="12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8075" y="2704429"/>
            <a:ext cx="1188445" cy="59604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前置接口服务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cxnSp>
        <p:nvCxnSpPr>
          <p:cNvPr id="7" name="直接箭头连接符 191"/>
          <p:cNvCxnSpPr/>
          <p:nvPr/>
        </p:nvCxnSpPr>
        <p:spPr>
          <a:xfrm flipV="1">
            <a:off x="2157387" y="1967668"/>
            <a:ext cx="1717870" cy="6878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192"/>
          <p:cNvCxnSpPr/>
          <p:nvPr/>
        </p:nvCxnSpPr>
        <p:spPr>
          <a:xfrm flipV="1">
            <a:off x="2148013" y="2567280"/>
            <a:ext cx="1717870" cy="6878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601901" y="1677917"/>
            <a:ext cx="828842" cy="2307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>
            <a:defPPr>
              <a:defRPr lang="en-US"/>
            </a:defPPr>
            <a:lvl1pPr marL="0" marR="0" indent="0" defTabSz="914400" eaLnBrk="0" latinLnBrk="0" hangingPunct="0">
              <a:lnSpc>
                <a:spcPct val="100000"/>
              </a:lnSpc>
              <a:buClrTx/>
              <a:buSzTx/>
              <a:buFont typeface="Arial" panose="020B0604020202090204" pitchFamily="34" charset="0"/>
              <a:buNone/>
              <a:defRPr kumimoji="0" sz="900" b="0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编目报送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01901" y="2266017"/>
            <a:ext cx="828842" cy="2307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>
            <a:defPPr>
              <a:defRPr lang="en-US"/>
            </a:defPPr>
            <a:lvl1pPr marL="0" marR="0" indent="0" defTabSz="914400" eaLnBrk="0" latinLnBrk="0" hangingPunct="0">
              <a:lnSpc>
                <a:spcPct val="100000"/>
              </a:lnSpc>
              <a:buClrTx/>
              <a:buSzTx/>
              <a:buFont typeface="Arial" panose="020B0604020202090204" pitchFamily="34" charset="0"/>
              <a:buNone/>
              <a:defRPr kumimoji="0" sz="900" b="0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资源发布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25916" y="1942470"/>
            <a:ext cx="1188445" cy="59604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前置数据仓库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92602" y="1446698"/>
            <a:ext cx="1482626" cy="2022159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zh-CN" altLang="en-US" sz="1200" dirty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部门汇聚库</a:t>
            </a:r>
            <a:endParaRPr kumimoji="1" lang="en-US" altLang="zh-CN" sz="12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en-US" altLang="zh-CN" sz="12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25916" y="2704429"/>
            <a:ext cx="1188445" cy="59604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前置接口服务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cxnSp>
        <p:nvCxnSpPr>
          <p:cNvPr id="14" name="直接箭头连接符 191"/>
          <p:cNvCxnSpPr/>
          <p:nvPr/>
        </p:nvCxnSpPr>
        <p:spPr>
          <a:xfrm flipV="1">
            <a:off x="7784105" y="1967668"/>
            <a:ext cx="1717870" cy="6878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92"/>
          <p:cNvCxnSpPr/>
          <p:nvPr/>
        </p:nvCxnSpPr>
        <p:spPr>
          <a:xfrm flipV="1">
            <a:off x="7774732" y="2567280"/>
            <a:ext cx="1717870" cy="6878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228619" y="1677917"/>
            <a:ext cx="828842" cy="2307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>
            <a:defPPr>
              <a:defRPr lang="en-US"/>
            </a:defPPr>
            <a:lvl1pPr marL="0" marR="0" indent="0" defTabSz="914400" eaLnBrk="0" latinLnBrk="0" hangingPunct="0">
              <a:lnSpc>
                <a:spcPct val="100000"/>
              </a:lnSpc>
              <a:buClrTx/>
              <a:buSzTx/>
              <a:buFont typeface="Arial" panose="020B0604020202090204" pitchFamily="34" charset="0"/>
              <a:buNone/>
              <a:defRPr kumimoji="0" sz="900" b="0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目录订阅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8619" y="2266017"/>
            <a:ext cx="828842" cy="2307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>
            <a:defPPr>
              <a:defRPr lang="en-US"/>
            </a:defPPr>
            <a:lvl1pPr marL="0" marR="0" indent="0" defTabSz="914400" eaLnBrk="0" latinLnBrk="0" hangingPunct="0">
              <a:lnSpc>
                <a:spcPct val="100000"/>
              </a:lnSpc>
              <a:buClrTx/>
              <a:buSzTx/>
              <a:buFont typeface="Arial" panose="020B0604020202090204" pitchFamily="34" charset="0"/>
              <a:buNone/>
              <a:defRPr kumimoji="0" sz="900" b="0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目录检索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8075" y="4557362"/>
            <a:ext cx="1188445" cy="59604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前置数据仓库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4761" y="4061590"/>
            <a:ext cx="1482626" cy="2022159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zh-CN" altLang="en-US" sz="1200" dirty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部门汇聚库</a:t>
            </a:r>
            <a:endParaRPr kumimoji="1" lang="en-US" altLang="zh-CN" sz="12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en-US" altLang="zh-CN" sz="12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8075" y="5319320"/>
            <a:ext cx="1188445" cy="59604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前置接口服务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cxnSp>
        <p:nvCxnSpPr>
          <p:cNvPr id="21" name="直接箭头连接符 191"/>
          <p:cNvCxnSpPr/>
          <p:nvPr/>
        </p:nvCxnSpPr>
        <p:spPr>
          <a:xfrm flipV="1">
            <a:off x="2157387" y="4582560"/>
            <a:ext cx="1717870" cy="6878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192"/>
          <p:cNvCxnSpPr/>
          <p:nvPr/>
        </p:nvCxnSpPr>
        <p:spPr>
          <a:xfrm flipV="1">
            <a:off x="2148013" y="5182171"/>
            <a:ext cx="1717870" cy="6878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601901" y="4292809"/>
            <a:ext cx="828842" cy="2307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>
            <a:defPPr>
              <a:defRPr lang="en-US"/>
            </a:defPPr>
            <a:lvl1pPr marL="0" marR="0" indent="0" defTabSz="914400" eaLnBrk="0" latinLnBrk="0" hangingPunct="0">
              <a:lnSpc>
                <a:spcPct val="100000"/>
              </a:lnSpc>
              <a:buClrTx/>
              <a:buSzTx/>
              <a:buFont typeface="Arial" panose="020B0604020202090204" pitchFamily="34" charset="0"/>
              <a:buNone/>
              <a:defRPr kumimoji="0" sz="900" b="0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编目报送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01901" y="4880909"/>
            <a:ext cx="828842" cy="2307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>
            <a:defPPr>
              <a:defRPr lang="en-US"/>
            </a:defPPr>
            <a:lvl1pPr marL="0" marR="0" indent="0" defTabSz="914400" eaLnBrk="0" latinLnBrk="0" hangingPunct="0">
              <a:lnSpc>
                <a:spcPct val="100000"/>
              </a:lnSpc>
              <a:buClrTx/>
              <a:buSzTx/>
              <a:buFont typeface="Arial" panose="020B0604020202090204" pitchFamily="34" charset="0"/>
              <a:buNone/>
              <a:defRPr kumimoji="0" sz="900" b="0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资源发布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625916" y="4557362"/>
            <a:ext cx="1188445" cy="59604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前置数据仓库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492602" y="4061590"/>
            <a:ext cx="1482626" cy="2022159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zh-CN" altLang="en-US" sz="1200" dirty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部门汇聚库</a:t>
            </a:r>
            <a:endParaRPr kumimoji="1" lang="en-US" altLang="zh-CN" sz="12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endParaRPr kumimoji="1" lang="en-US" altLang="zh-CN" sz="12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625916" y="5319320"/>
            <a:ext cx="1188445" cy="596040"/>
          </a:xfrm>
          <a:prstGeom prst="rect">
            <a:avLst/>
          </a:prstGeom>
          <a:solidFill>
            <a:srgbClr val="008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前置接口服务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cxnSp>
        <p:nvCxnSpPr>
          <p:cNvPr id="28" name="直接箭头连接符 191"/>
          <p:cNvCxnSpPr/>
          <p:nvPr/>
        </p:nvCxnSpPr>
        <p:spPr>
          <a:xfrm flipV="1">
            <a:off x="7784105" y="4582560"/>
            <a:ext cx="1717870" cy="6878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192"/>
          <p:cNvCxnSpPr/>
          <p:nvPr/>
        </p:nvCxnSpPr>
        <p:spPr>
          <a:xfrm flipV="1">
            <a:off x="7774732" y="5182171"/>
            <a:ext cx="1717870" cy="6878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228619" y="4292809"/>
            <a:ext cx="828842" cy="2307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>
            <a:defPPr>
              <a:defRPr lang="en-US"/>
            </a:defPPr>
            <a:lvl1pPr marL="0" marR="0" indent="0" defTabSz="914400" eaLnBrk="0" latinLnBrk="0" hangingPunct="0">
              <a:lnSpc>
                <a:spcPct val="100000"/>
              </a:lnSpc>
              <a:buClrTx/>
              <a:buSzTx/>
              <a:buFont typeface="Arial" panose="020B0604020202090204" pitchFamily="34" charset="0"/>
              <a:buNone/>
              <a:defRPr kumimoji="0" sz="900" b="0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目录订阅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28619" y="4880909"/>
            <a:ext cx="828842" cy="2307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>
            <a:defPPr>
              <a:defRPr lang="en-US"/>
            </a:defPPr>
            <a:lvl1pPr marL="0" marR="0" indent="0" defTabSz="914400" eaLnBrk="0" latinLnBrk="0" hangingPunct="0">
              <a:lnSpc>
                <a:spcPct val="100000"/>
              </a:lnSpc>
              <a:buClrTx/>
              <a:buSzTx/>
              <a:buFont typeface="Arial" panose="020B0604020202090204" pitchFamily="34" charset="0"/>
              <a:buNone/>
              <a:defRPr kumimoji="0" sz="900" b="0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目录检索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53097" y="1563079"/>
            <a:ext cx="3921634" cy="4133308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zh-CN" altLang="en-US" sz="1200" dirty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大数据平台</a:t>
            </a:r>
            <a:endParaRPr kumimoji="1" lang="en-US" altLang="zh-CN" sz="12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3" name="标题 1"/>
          <p:cNvSpPr txBox="1"/>
          <p:nvPr/>
        </p:nvSpPr>
        <p:spPr>
          <a:xfrm>
            <a:off x="738700" y="304969"/>
            <a:ext cx="7141075" cy="455166"/>
          </a:xfrm>
          <a:prstGeom prst="rect">
            <a:avLst/>
          </a:prstGeom>
        </p:spPr>
        <p:txBody>
          <a:bodyPr/>
          <a:lstStyle>
            <a:lvl1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ClrTx/>
            </a:pPr>
            <a:r>
              <a:rPr lang="zh-CN" altLang="en-US" sz="2400" dirty="0"/>
              <a:t>数据交换共享平台</a:t>
            </a:r>
            <a:r>
              <a:rPr lang="en-US" altLang="zh-CN" sz="2400" dirty="0"/>
              <a:t>-</a:t>
            </a:r>
            <a:r>
              <a:rPr lang="zh-CN" altLang="en-US" sz="2400" dirty="0"/>
              <a:t>目录订阅和跨域交换</a:t>
            </a:r>
            <a:endParaRPr lang="zh-CN" altLang="en-US" sz="2400" dirty="0"/>
          </a:p>
        </p:txBody>
      </p:sp>
      <p:sp>
        <p:nvSpPr>
          <p:cNvPr id="37" name="圆柱形 75"/>
          <p:cNvSpPr/>
          <p:nvPr/>
        </p:nvSpPr>
        <p:spPr>
          <a:xfrm>
            <a:off x="4487644" y="3084310"/>
            <a:ext cx="674756" cy="675143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16G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5T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柱形 75"/>
          <p:cNvSpPr/>
          <p:nvPr/>
        </p:nvSpPr>
        <p:spPr>
          <a:xfrm>
            <a:off x="5373508" y="3083625"/>
            <a:ext cx="674756" cy="686260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16G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5T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柱形 75"/>
          <p:cNvSpPr/>
          <p:nvPr/>
        </p:nvSpPr>
        <p:spPr>
          <a:xfrm>
            <a:off x="6272118" y="3090706"/>
            <a:ext cx="674756" cy="686260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16G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5T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柱形 75"/>
          <p:cNvSpPr/>
          <p:nvPr/>
        </p:nvSpPr>
        <p:spPr>
          <a:xfrm>
            <a:off x="4534042" y="3952139"/>
            <a:ext cx="674756" cy="686260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16G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5T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柱形 75"/>
          <p:cNvSpPr/>
          <p:nvPr/>
        </p:nvSpPr>
        <p:spPr>
          <a:xfrm>
            <a:off x="5419906" y="3957012"/>
            <a:ext cx="674756" cy="686260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16G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5T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圆柱形 75"/>
          <p:cNvSpPr/>
          <p:nvPr/>
        </p:nvSpPr>
        <p:spPr>
          <a:xfrm>
            <a:off x="6318516" y="3964094"/>
            <a:ext cx="674756" cy="686260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16G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5T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柱形 75"/>
          <p:cNvSpPr/>
          <p:nvPr/>
        </p:nvSpPr>
        <p:spPr>
          <a:xfrm>
            <a:off x="4542988" y="4845089"/>
            <a:ext cx="674756" cy="675143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S3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云存储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16G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20T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圆柱形 75"/>
          <p:cNvSpPr/>
          <p:nvPr/>
        </p:nvSpPr>
        <p:spPr>
          <a:xfrm>
            <a:off x="5428852" y="4844403"/>
            <a:ext cx="674756" cy="686260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S3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云存储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16G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20T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柱形 75"/>
          <p:cNvSpPr/>
          <p:nvPr/>
        </p:nvSpPr>
        <p:spPr>
          <a:xfrm>
            <a:off x="6327462" y="4851484"/>
            <a:ext cx="674756" cy="686260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S3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云存储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16G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20T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磁盘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574568" y="3749824"/>
            <a:ext cx="492329" cy="215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" dirty="0"/>
              <a:t>主节点</a:t>
            </a:r>
            <a:endParaRPr kumimoji="1" lang="zh-CN" altLang="en-US" sz="800" dirty="0"/>
          </a:p>
        </p:txBody>
      </p:sp>
      <p:sp>
        <p:nvSpPr>
          <p:cNvPr id="59" name="文本框 58"/>
          <p:cNvSpPr txBox="1"/>
          <p:nvPr/>
        </p:nvSpPr>
        <p:spPr>
          <a:xfrm>
            <a:off x="5490675" y="3754876"/>
            <a:ext cx="492329" cy="215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" dirty="0"/>
              <a:t>备节点</a:t>
            </a:r>
            <a:endParaRPr kumimoji="1" lang="zh-CN" altLang="en-US" sz="800" dirty="0"/>
          </a:p>
        </p:txBody>
      </p:sp>
      <p:sp>
        <p:nvSpPr>
          <p:cNvPr id="60" name="文本框 59"/>
          <p:cNvSpPr txBox="1"/>
          <p:nvPr/>
        </p:nvSpPr>
        <p:spPr>
          <a:xfrm>
            <a:off x="6381160" y="3758445"/>
            <a:ext cx="492329" cy="215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"/>
              <a:t>备节点</a:t>
            </a:r>
            <a:endParaRPr kumimoji="1" lang="zh-CN" altLang="en-US" sz="800" dirty="0"/>
          </a:p>
        </p:txBody>
      </p:sp>
      <p:sp>
        <p:nvSpPr>
          <p:cNvPr id="61" name="文本框 60"/>
          <p:cNvSpPr txBox="1"/>
          <p:nvPr/>
        </p:nvSpPr>
        <p:spPr>
          <a:xfrm>
            <a:off x="4566527" y="4607222"/>
            <a:ext cx="492329" cy="215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" dirty="0"/>
              <a:t>主节点</a:t>
            </a:r>
            <a:endParaRPr kumimoji="1" lang="zh-CN" altLang="en-US" sz="800" dirty="0"/>
          </a:p>
        </p:txBody>
      </p:sp>
      <p:sp>
        <p:nvSpPr>
          <p:cNvPr id="62" name="文本框 61"/>
          <p:cNvSpPr txBox="1"/>
          <p:nvPr/>
        </p:nvSpPr>
        <p:spPr>
          <a:xfrm>
            <a:off x="5482634" y="4612274"/>
            <a:ext cx="492329" cy="215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" dirty="0"/>
              <a:t>备节点</a:t>
            </a:r>
            <a:endParaRPr kumimoji="1" lang="zh-CN" altLang="en-US" sz="800" dirty="0"/>
          </a:p>
        </p:txBody>
      </p:sp>
      <p:sp>
        <p:nvSpPr>
          <p:cNvPr id="63" name="文本框 62"/>
          <p:cNvSpPr txBox="1"/>
          <p:nvPr/>
        </p:nvSpPr>
        <p:spPr>
          <a:xfrm>
            <a:off x="6373118" y="4615843"/>
            <a:ext cx="492329" cy="215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"/>
              <a:t>备节点</a:t>
            </a:r>
            <a:endParaRPr kumimoji="1" lang="zh-CN" altLang="en-US" sz="800" dirty="0"/>
          </a:p>
        </p:txBody>
      </p:sp>
      <p:sp>
        <p:nvSpPr>
          <p:cNvPr id="64" name="文本框 63"/>
          <p:cNvSpPr txBox="1"/>
          <p:nvPr/>
        </p:nvSpPr>
        <p:spPr>
          <a:xfrm>
            <a:off x="4574568" y="5490524"/>
            <a:ext cx="492329" cy="215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" dirty="0"/>
              <a:t>主节点</a:t>
            </a:r>
            <a:endParaRPr kumimoji="1" lang="zh-CN" altLang="en-US" sz="800" dirty="0"/>
          </a:p>
        </p:txBody>
      </p:sp>
      <p:sp>
        <p:nvSpPr>
          <p:cNvPr id="65" name="文本框 64"/>
          <p:cNvSpPr txBox="1"/>
          <p:nvPr/>
        </p:nvSpPr>
        <p:spPr>
          <a:xfrm>
            <a:off x="5490675" y="5495576"/>
            <a:ext cx="492329" cy="215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" dirty="0"/>
              <a:t>备节点</a:t>
            </a:r>
            <a:endParaRPr kumimoji="1" lang="zh-CN" altLang="en-US" sz="800" dirty="0"/>
          </a:p>
        </p:txBody>
      </p:sp>
      <p:sp>
        <p:nvSpPr>
          <p:cNvPr id="66" name="文本框 65"/>
          <p:cNvSpPr txBox="1"/>
          <p:nvPr/>
        </p:nvSpPr>
        <p:spPr>
          <a:xfrm>
            <a:off x="6381160" y="5499145"/>
            <a:ext cx="492329" cy="215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00"/>
              <a:t>备节点</a:t>
            </a:r>
            <a:endParaRPr kumimoji="1" lang="zh-CN" altLang="en-US" sz="800" dirty="0"/>
          </a:p>
        </p:txBody>
      </p:sp>
      <p:sp>
        <p:nvSpPr>
          <p:cNvPr id="3" name="矩形 2"/>
          <p:cNvSpPr/>
          <p:nvPr/>
        </p:nvSpPr>
        <p:spPr>
          <a:xfrm>
            <a:off x="4500520" y="2142640"/>
            <a:ext cx="1115574" cy="561789"/>
          </a:xfrm>
          <a:prstGeom prst="rect">
            <a:avLst/>
          </a:prstGeom>
          <a:solidFill>
            <a:srgbClr val="DB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共享信息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资源目录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874427" y="2142639"/>
            <a:ext cx="1115574" cy="561789"/>
          </a:xfrm>
          <a:prstGeom prst="rect">
            <a:avLst/>
          </a:prstGeom>
          <a:solidFill>
            <a:srgbClr val="DB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数据资源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共享交换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8" name="右箭头 73"/>
          <p:cNvSpPr/>
          <p:nvPr/>
        </p:nvSpPr>
        <p:spPr bwMode="auto">
          <a:xfrm rot="5400000">
            <a:off x="6398179" y="2792160"/>
            <a:ext cx="325590" cy="206393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  <a:buFont typeface="Arial" panose="020B0604020202090204" pitchFamily="34" charset="0"/>
              <a:buNone/>
            </a:pPr>
            <a:endParaRPr lang="zh-CN" altLang="en-US" sz="1200" dirty="0">
              <a:solidFill>
                <a:srgbClr val="000000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69" name="右箭头 73"/>
          <p:cNvSpPr/>
          <p:nvPr/>
        </p:nvSpPr>
        <p:spPr bwMode="auto">
          <a:xfrm rot="16200000">
            <a:off x="6173173" y="2792159"/>
            <a:ext cx="325590" cy="206393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  <a:buFont typeface="Arial" panose="020B0604020202090204" pitchFamily="34" charset="0"/>
              <a:buNone/>
            </a:pPr>
            <a:endParaRPr lang="zh-CN" altLang="en-US" sz="1200" dirty="0">
              <a:solidFill>
                <a:srgbClr val="000000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70" name="右箭头 73"/>
          <p:cNvSpPr/>
          <p:nvPr/>
        </p:nvSpPr>
        <p:spPr bwMode="auto">
          <a:xfrm rot="5400000">
            <a:off x="5025911" y="2805296"/>
            <a:ext cx="325590" cy="206393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  <a:buFont typeface="Arial" panose="020B0604020202090204" pitchFamily="34" charset="0"/>
              <a:buNone/>
            </a:pPr>
            <a:endParaRPr lang="zh-CN" altLang="en-US" sz="1200" dirty="0">
              <a:solidFill>
                <a:srgbClr val="000000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71" name="右箭头 73"/>
          <p:cNvSpPr/>
          <p:nvPr/>
        </p:nvSpPr>
        <p:spPr bwMode="auto">
          <a:xfrm rot="16200000">
            <a:off x="4800905" y="2805295"/>
            <a:ext cx="325590" cy="206393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  <a:buFont typeface="Arial" panose="020B0604020202090204" pitchFamily="34" charset="0"/>
              <a:buNone/>
            </a:pPr>
            <a:endParaRPr lang="zh-CN" altLang="en-US" sz="1200" dirty="0">
              <a:solidFill>
                <a:srgbClr val="000000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  <p:sp>
        <p:nvSpPr>
          <p:cNvPr id="72" name="右箭头 73"/>
          <p:cNvSpPr/>
          <p:nvPr/>
        </p:nvSpPr>
        <p:spPr bwMode="auto">
          <a:xfrm>
            <a:off x="5603218" y="2293914"/>
            <a:ext cx="291109" cy="244596"/>
          </a:xfrm>
          <a:prstGeom prst="right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ctr" anchorCtr="0" compatLnSpc="1"/>
          <a:lstStyle/>
          <a:p>
            <a:pPr eaLnBrk="0" hangingPunct="0">
              <a:lnSpc>
                <a:spcPct val="100000"/>
              </a:lnSpc>
              <a:buClrTx/>
              <a:buFont typeface="Arial" panose="020B0604020202090204" pitchFamily="34" charset="0"/>
              <a:buNone/>
            </a:pPr>
            <a:endParaRPr lang="zh-CN" altLang="en-US" sz="1200" dirty="0">
              <a:solidFill>
                <a:srgbClr val="000000"/>
              </a:solidFill>
              <a:latin typeface="Microsoft YaHei" charset="-122"/>
              <a:ea typeface="Microsoft YaHei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标题 2"/>
          <p:cNvSpPr txBox="1"/>
          <p:nvPr/>
        </p:nvSpPr>
        <p:spPr>
          <a:xfrm>
            <a:off x="238991" y="224483"/>
            <a:ext cx="11776805" cy="720000"/>
          </a:xfrm>
          <a:prstGeom prst="rect">
            <a:avLst/>
          </a:prstGeom>
        </p:spPr>
        <p:txBody>
          <a:bodyPr lIns="90000" numCol="1" spcCol="0" anchor="t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defTabSz="914400">
              <a:tabLst>
                <a:tab pos="4118610" algn="l"/>
              </a:tabLst>
            </a:pPr>
            <a:r>
              <a:rPr lang="zh-CN" altLang="en-US" dirty="0"/>
              <a:t>围绕数据中台开展的企业数据能力和数据体系建设，是一系列解决方案的集合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294640" y="1792605"/>
            <a:ext cx="11631930" cy="3277870"/>
            <a:chOff x="441" y="2271"/>
            <a:chExt cx="18318" cy="5162"/>
          </a:xfrm>
        </p:grpSpPr>
        <p:sp>
          <p:nvSpPr>
            <p:cNvPr id="240" name="对话气泡: 矩形 239"/>
            <p:cNvSpPr/>
            <p:nvPr/>
          </p:nvSpPr>
          <p:spPr>
            <a:xfrm>
              <a:off x="441" y="2271"/>
              <a:ext cx="18318" cy="4979"/>
            </a:xfrm>
            <a:prstGeom prst="wedgeRectCallout">
              <a:avLst>
                <a:gd name="adj1" fmla="val -20107"/>
                <a:gd name="adj2" fmla="val 8243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文本框 242"/>
            <p:cNvSpPr txBox="1"/>
            <p:nvPr/>
          </p:nvSpPr>
          <p:spPr>
            <a:xfrm>
              <a:off x="775" y="2609"/>
              <a:ext cx="4293" cy="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charset="0"/>
                <a:buChar char="Ø"/>
              </a:pPr>
              <a:r>
                <a:rPr lang="zh-CN" altLang="en-US" b="1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中台建设</a:t>
              </a: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贯穿始终</a:t>
              </a:r>
              <a:endParaRPr lang="en-US" altLang="zh-CN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" name="文本框 244"/>
            <p:cNvSpPr txBox="1"/>
            <p:nvPr/>
          </p:nvSpPr>
          <p:spPr>
            <a:xfrm>
              <a:off x="5631" y="2586"/>
              <a:ext cx="42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charset="0"/>
                <a:buChar char="Ø"/>
              </a:pPr>
              <a:r>
                <a:rPr lang="zh-CN" altLang="en-US" b="1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数据模型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本质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76" y="3288"/>
              <a:ext cx="4435" cy="41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数据中台不是一个标准化的产品，是一整套策略和解决方案的集合，因此</a:t>
              </a: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中台能力的建设是一个长期过程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indent="0">
                <a:lnSpc>
                  <a:spcPct val="40000"/>
                </a:lnSpc>
                <a:buFont typeface="Arial" panose="020B0604020202090204" pitchFamily="34" charset="0"/>
                <a:buNone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indent="-285750">
                <a:lnSpc>
                  <a:spcPct val="130000"/>
                </a:lnSpc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数据中台分布式架构需要采用微服务、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DevOps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等解耦化、组件化、敏捷的迭代方式进行部署和运维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684" y="3311"/>
              <a:ext cx="3856" cy="24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lvl="0" indent="-285750" algn="l">
                <a:lnSpc>
                  <a:spcPct val="130000"/>
                </a:lnSpc>
                <a:buClrTx/>
                <a:buSzTx/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通过数据中台将数据中心化，对共性问题抽象出业务规则，同时降低模块间的耦合度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“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高内聚、低耦合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”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lvl="0" indent="0" algn="l">
                <a:lnSpc>
                  <a:spcPct val="30000"/>
                </a:lnSpc>
                <a:buClrTx/>
                <a:buSzTx/>
                <a:buFont typeface="Arial" panose="020B0604020202090204" pitchFamily="34" charset="0"/>
                <a:buNone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9867" y="2584"/>
              <a:ext cx="42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charset="0"/>
                <a:buChar char="Ø"/>
              </a:pPr>
              <a:r>
                <a:rPr lang="zh-CN" altLang="en-US" b="1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数据资产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847" y="3288"/>
              <a:ext cx="4416" cy="251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lvl="0" indent="-285750" algn="l">
                <a:lnSpc>
                  <a:spcPct val="130000"/>
                </a:lnSpc>
                <a:buClrTx/>
                <a:buSzTx/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数据资产化是将数据业务化的前提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lvl="0" indent="0" algn="l">
                <a:lnSpc>
                  <a:spcPct val="60000"/>
                </a:lnSpc>
                <a:buClrTx/>
                <a:buSzTx/>
                <a:buFont typeface="Arial" panose="020B0604020202090204" pitchFamily="34" charset="0"/>
                <a:buNone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lvl="0" indent="-285750" algn="l">
                <a:lnSpc>
                  <a:spcPct val="130000"/>
                </a:lnSpc>
                <a:buClrTx/>
                <a:buSzTx/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通过数据资产确保数据准确、合理共享、保护数据安全和隐私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288" y="2559"/>
              <a:ext cx="42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charset="0"/>
                <a:buChar char="Ø"/>
              </a:pPr>
              <a:r>
                <a:rPr lang="zh-CN" altLang="en-US" b="1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数据服务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364" y="3166"/>
              <a:ext cx="4141" cy="27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285750" lvl="0" indent="-285750" algn="l">
                <a:lnSpc>
                  <a:spcPct val="130000"/>
                </a:lnSpc>
                <a:buClrTx/>
                <a:buSzTx/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数据中台对数据进行沉淀和加工，面向业务场景建立数据应用和数据服务，使得数据可以更好地在场景中得到应用，体现数据价值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285750" lvl="0" indent="-285750" algn="l">
                <a:lnSpc>
                  <a:spcPct val="130000"/>
                </a:lnSpc>
                <a:buClrTx/>
                <a:buSzTx/>
                <a:buFont typeface="Arial" panose="020B0604020202090204" pitchFamily="34" charset="0"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3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8" name="Oval 47"/>
          <p:cNvSpPr/>
          <p:nvPr/>
        </p:nvSpPr>
        <p:spPr bwMode="ltGray">
          <a:xfrm>
            <a:off x="3120411" y="5436447"/>
            <a:ext cx="1535201" cy="1421749"/>
          </a:xfrm>
          <a:prstGeom prst="ellipse">
            <a:avLst/>
          </a:prstGeom>
          <a:solidFill>
            <a:schemeClr val="bg2"/>
          </a:solidFill>
          <a:ln w="12700">
            <a:solidFill>
              <a:srgbClr val="968C6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err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57826" y="5978437"/>
            <a:ext cx="1060349" cy="33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数据中台</a:t>
            </a:r>
            <a:endParaRPr lang="zh-CN" altLang="en-US" sz="1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406" y="5137168"/>
            <a:ext cx="10024029" cy="468233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智能数据管理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407" y="5757549"/>
            <a:ext cx="2129722" cy="58377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Oracle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6394" y="4818468"/>
            <a:ext cx="10829616" cy="169037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zh-CN" altLang="en-US" sz="1200" dirty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大数据资源池</a:t>
            </a:r>
            <a:endParaRPr kumimoji="1" lang="zh-CN" altLang="en-US" sz="120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7500" y="1698180"/>
            <a:ext cx="1498365" cy="256263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zh-CN" altLang="en-US" sz="1050" dirty="0">
                <a:solidFill>
                  <a:schemeClr val="tx1"/>
                </a:solidFill>
                <a:latin typeface="Microsoft YaHei" charset="0"/>
                <a:ea typeface="Microsoft YaHei" charset="0"/>
              </a:rPr>
              <a:t>数据清洗过滤转换</a:t>
            </a:r>
            <a:endParaRPr kumimoji="1" lang="zh-CN" altLang="en-US" sz="1050" dirty="0">
              <a:solidFill>
                <a:schemeClr val="tx1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87646" y="5757549"/>
            <a:ext cx="2021589" cy="58377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Hadoop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3419" y="1698180"/>
            <a:ext cx="1385717" cy="256263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zh-CN" altLang="en-US" sz="1050" dirty="0">
                <a:solidFill>
                  <a:schemeClr val="tx1"/>
                </a:solidFill>
                <a:latin typeface="Microsoft YaHei" charset="0"/>
                <a:ea typeface="Microsoft YaHei" charset="0"/>
              </a:rPr>
              <a:t>数据智能发现</a:t>
            </a:r>
            <a:endParaRPr kumimoji="1" lang="zh-CN" altLang="en-US" sz="1050" dirty="0">
              <a:solidFill>
                <a:schemeClr val="tx1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44767" y="3326223"/>
            <a:ext cx="1183831" cy="64326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代码自动生成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467968" y="3125449"/>
            <a:ext cx="518449" cy="51844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44767" y="2231671"/>
            <a:ext cx="1183831" cy="6298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数据模型加载</a:t>
            </a:r>
            <a:endParaRPr kumimoji="1" lang="en-US" altLang="zh-CN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95017" y="1691634"/>
            <a:ext cx="1572600" cy="257573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zh-CN" altLang="en-US" sz="1050" dirty="0">
                <a:solidFill>
                  <a:schemeClr val="tx1"/>
                </a:solidFill>
                <a:latin typeface="Microsoft YaHei" charset="0"/>
                <a:ea typeface="Microsoft YaHei" charset="0"/>
              </a:rPr>
              <a:t>数据集成任务调度运行</a:t>
            </a:r>
            <a:endParaRPr kumimoji="1" lang="zh-CN" altLang="en-US" sz="1050" dirty="0">
              <a:solidFill>
                <a:schemeClr val="tx1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261893" y="1700805"/>
            <a:ext cx="1498365" cy="255738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zh-CN" altLang="en-US" sz="1050" dirty="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rPr>
              <a:t>数据查询分析</a:t>
            </a:r>
            <a:endParaRPr kumimoji="1" lang="zh-CN" altLang="en-US" sz="1050" dirty="0">
              <a:solidFill>
                <a:schemeClr val="tx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483000" y="2231671"/>
            <a:ext cx="1075778" cy="629838"/>
          </a:xfrm>
          <a:prstGeom prst="rect">
            <a:avLst/>
          </a:prstGeom>
          <a:solidFill>
            <a:srgbClr val="3AA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Oracle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483000" y="3334404"/>
            <a:ext cx="1075778" cy="626908"/>
          </a:xfrm>
          <a:prstGeom prst="rect">
            <a:avLst/>
          </a:prstGeom>
          <a:solidFill>
            <a:srgbClr val="3AA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Mongo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6394" y="728006"/>
            <a:ext cx="10829616" cy="70918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sz="1050" dirty="0">
              <a:solidFill>
                <a:schemeClr val="tx1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20576" y="2233290"/>
            <a:ext cx="1189202" cy="626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智能</a:t>
            </a:r>
            <a:endParaRPr kumimoji="1" lang="en-US" altLang="zh-CN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Schema</a:t>
            </a:r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识别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17476" y="3334557"/>
            <a:ext cx="1189202" cy="626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智能数据源信息统计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8" name="上箭头 17"/>
          <p:cNvSpPr/>
          <p:nvPr/>
        </p:nvSpPr>
        <p:spPr>
          <a:xfrm>
            <a:off x="3838248" y="4343620"/>
            <a:ext cx="442957" cy="384887"/>
          </a:xfrm>
          <a:prstGeom prst="up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t" anchorCtr="0" compatLnSpc="1"/>
          <a:lstStyle/>
          <a:p>
            <a:pPr algn="l" eaLnBrk="0" hangingPunct="0">
              <a:lnSpc>
                <a:spcPct val="100000"/>
              </a:lnSpc>
              <a:buClrTx/>
            </a:pPr>
            <a:endParaRPr lang="zh-CN" altLang="en-US" sz="900" dirty="0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8354328" y="4343620"/>
            <a:ext cx="430683" cy="384887"/>
          </a:xfrm>
          <a:prstGeom prst="down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19" tIns="45709" rIns="91419" bIns="45709" numCol="1" spcCol="0" rtlCol="0" fromWordArt="0" anchor="t" anchorCtr="0" forceAA="0" compatLnSpc="1">
            <a:noAutofit/>
          </a:bodyPr>
          <a:lstStyle/>
          <a:p>
            <a:pPr algn="l" eaLnBrk="0" hangingPunct="0">
              <a:lnSpc>
                <a:spcPct val="100000"/>
              </a:lnSpc>
              <a:buClrTx/>
            </a:pPr>
            <a:endParaRPr lang="zh-CN" altLang="en-US" sz="900" dirty="0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50682" y="4406828"/>
            <a:ext cx="1261592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处理后数据存储</a:t>
            </a:r>
            <a:endParaRPr kumimoji="1" lang="zh-CN" altLang="en-US" sz="1200" dirty="0"/>
          </a:p>
        </p:txBody>
      </p:sp>
      <p:sp>
        <p:nvSpPr>
          <p:cNvPr id="21" name="上箭头 20"/>
          <p:cNvSpPr/>
          <p:nvPr/>
        </p:nvSpPr>
        <p:spPr>
          <a:xfrm>
            <a:off x="6080921" y="4343620"/>
            <a:ext cx="442957" cy="384887"/>
          </a:xfrm>
          <a:prstGeom prst="up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t" anchorCtr="0" compatLnSpc="1"/>
          <a:lstStyle/>
          <a:p>
            <a:pPr algn="l" eaLnBrk="0" hangingPunct="0">
              <a:lnSpc>
                <a:spcPct val="100000"/>
              </a:lnSpc>
              <a:buClrTx/>
            </a:pPr>
            <a:endParaRPr lang="zh-CN" altLang="en-US" sz="900" dirty="0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35751" y="5757549"/>
            <a:ext cx="2073520" cy="58377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 err="1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MongoDB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3" name="上箭头 22"/>
          <p:cNvSpPr/>
          <p:nvPr/>
        </p:nvSpPr>
        <p:spPr>
          <a:xfrm>
            <a:off x="10443532" y="4343620"/>
            <a:ext cx="442957" cy="384887"/>
          </a:xfrm>
          <a:prstGeom prst="upArrow">
            <a:avLst/>
          </a:prstGeom>
          <a:solidFill>
            <a:srgbClr val="E3A6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t" anchorCtr="0" compatLnSpc="1"/>
          <a:lstStyle/>
          <a:p>
            <a:pPr algn="l" eaLnBrk="0" hangingPunct="0">
              <a:lnSpc>
                <a:spcPct val="100000"/>
              </a:lnSpc>
              <a:buClrTx/>
            </a:pPr>
            <a:endParaRPr lang="zh-CN" altLang="en-US" sz="900" dirty="0"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096028" y="440682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处理结果查询</a:t>
            </a:r>
            <a:endParaRPr kumimoji="1" lang="zh-CN" altLang="en-US" sz="1200" dirty="0"/>
          </a:p>
        </p:txBody>
      </p:sp>
      <p:sp>
        <p:nvSpPr>
          <p:cNvPr id="25" name="矩形 24"/>
          <p:cNvSpPr/>
          <p:nvPr/>
        </p:nvSpPr>
        <p:spPr>
          <a:xfrm>
            <a:off x="1975931" y="948276"/>
            <a:ext cx="1800231" cy="407048"/>
          </a:xfrm>
          <a:prstGeom prst="rect">
            <a:avLst/>
          </a:prstGeom>
          <a:solidFill>
            <a:srgbClr val="DB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数据湖查询分析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84461" y="953252"/>
            <a:ext cx="1798210" cy="397099"/>
          </a:xfrm>
          <a:prstGeom prst="rect">
            <a:avLst/>
          </a:prstGeom>
          <a:solidFill>
            <a:srgbClr val="DB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可视化</a:t>
            </a:r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ETL</a:t>
            </a:r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开发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896661" y="4406828"/>
            <a:ext cx="800034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数据模型</a:t>
            </a:r>
            <a:endParaRPr kumimoji="1" lang="zh-CN" altLang="en-US" sz="1200" dirty="0"/>
          </a:p>
        </p:txBody>
      </p:sp>
      <p:sp>
        <p:nvSpPr>
          <p:cNvPr id="28" name="文本框 27"/>
          <p:cNvSpPr txBox="1"/>
          <p:nvPr/>
        </p:nvSpPr>
        <p:spPr>
          <a:xfrm>
            <a:off x="3683321" y="4406828"/>
            <a:ext cx="800034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/>
              <a:t>原始数据</a:t>
            </a:r>
            <a:endParaRPr kumimoji="1" lang="zh-CN" altLang="en-US" sz="1200" dirty="0"/>
          </a:p>
        </p:txBody>
      </p:sp>
      <p:sp>
        <p:nvSpPr>
          <p:cNvPr id="29" name="矩形 28"/>
          <p:cNvSpPr/>
          <p:nvPr/>
        </p:nvSpPr>
        <p:spPr>
          <a:xfrm>
            <a:off x="8081478" y="2231671"/>
            <a:ext cx="1183831" cy="62983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实时</a:t>
            </a:r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ETL</a:t>
            </a:r>
            <a:endParaRPr kumimoji="1" lang="en-US" altLang="zh-CN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089401" y="3332938"/>
            <a:ext cx="1183831" cy="629838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批量</a:t>
            </a:r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ETL</a:t>
            </a:r>
            <a:endParaRPr kumimoji="1" lang="en-US" altLang="zh-CN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90971" y="953252"/>
            <a:ext cx="1804936" cy="397099"/>
          </a:xfrm>
          <a:prstGeom prst="rect">
            <a:avLst/>
          </a:prstGeom>
          <a:solidFill>
            <a:srgbClr val="DB4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ETL</a:t>
            </a:r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任务运维管理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9765" y="1914245"/>
            <a:ext cx="634853" cy="634853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8235788" y="5757548"/>
            <a:ext cx="2073520" cy="58377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Elastic</a:t>
            </a:r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Search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535824" y="5757547"/>
            <a:ext cx="819610" cy="58377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……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6" name="右箭头 35"/>
          <p:cNvSpPr/>
          <p:nvPr/>
        </p:nvSpPr>
        <p:spPr>
          <a:xfrm>
            <a:off x="2939035" y="2973401"/>
            <a:ext cx="300948" cy="3040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3765">
              <a:defRPr/>
            </a:pPr>
            <a:endParaRPr lang="zh-CN" altLang="en-US" kern="0">
              <a:solidFill>
                <a:prstClr val="white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2381" y="1735994"/>
            <a:ext cx="629739" cy="412349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MySQL</a:t>
            </a:r>
            <a:endParaRPr kumimoji="1" lang="zh-CN" altLang="en-US" sz="90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74552" y="1691634"/>
            <a:ext cx="1385717" cy="256263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zh-CN" altLang="en-US" sz="1050" dirty="0">
                <a:solidFill>
                  <a:schemeClr val="tx1"/>
                </a:solidFill>
                <a:latin typeface="Microsoft YaHei" charset="0"/>
                <a:ea typeface="Microsoft YaHei" charset="0"/>
              </a:rPr>
              <a:t>数据采集</a:t>
            </a:r>
            <a:endParaRPr kumimoji="1" lang="zh-CN" altLang="en-US" sz="1050" dirty="0">
              <a:solidFill>
                <a:schemeClr val="tx1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371709" y="2226745"/>
            <a:ext cx="1189202" cy="626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实时采集</a:t>
            </a:r>
            <a:endParaRPr kumimoji="1" lang="en-US" altLang="zh-CN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68610" y="3328012"/>
            <a:ext cx="1189202" cy="626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05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批量采集</a:t>
            </a:r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1" name="右箭头 40"/>
          <p:cNvSpPr/>
          <p:nvPr/>
        </p:nvSpPr>
        <p:spPr>
          <a:xfrm>
            <a:off x="874156" y="2972954"/>
            <a:ext cx="300948" cy="3040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3765">
              <a:defRPr/>
            </a:pPr>
            <a:endParaRPr lang="zh-CN" altLang="en-US" kern="0">
              <a:solidFill>
                <a:prstClr val="white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5406" y="2421147"/>
            <a:ext cx="629739" cy="412349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Oracle</a:t>
            </a:r>
            <a:endParaRPr kumimoji="1" lang="zh-CN" altLang="en-US" sz="90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72381" y="3174002"/>
            <a:ext cx="629739" cy="412349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0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Mongo</a:t>
            </a:r>
            <a:endParaRPr kumimoji="1" lang="zh-CN" altLang="en-US" sz="90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2381" y="3855015"/>
            <a:ext cx="629739" cy="412349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90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其他</a:t>
            </a:r>
            <a:endParaRPr kumimoji="1" lang="zh-CN" altLang="en-US" sz="90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r>
              <a:rPr kumimoji="1" lang="zh-CN" altLang="en-US" sz="900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rPr>
              <a:t>数据源</a:t>
            </a:r>
            <a:endParaRPr kumimoji="1" lang="zh-CN" altLang="en-US" sz="90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45" name="标题 1"/>
          <p:cNvSpPr txBox="1"/>
          <p:nvPr/>
        </p:nvSpPr>
        <p:spPr>
          <a:xfrm>
            <a:off x="738700" y="304969"/>
            <a:ext cx="7141075" cy="455166"/>
          </a:xfrm>
          <a:prstGeom prst="rect">
            <a:avLst/>
          </a:prstGeom>
        </p:spPr>
        <p:txBody>
          <a:bodyPr/>
          <a:lstStyle>
            <a:lvl1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ClrTx/>
            </a:pPr>
            <a:r>
              <a:rPr lang="zh-CN" altLang="en-US" sz="2400" dirty="0"/>
              <a:t>数据交换共享平台</a:t>
            </a:r>
            <a:r>
              <a:rPr lang="en-US" altLang="zh-CN" sz="2400" dirty="0"/>
              <a:t>-</a:t>
            </a:r>
            <a:r>
              <a:rPr lang="zh-CN" altLang="en-US" sz="2400" dirty="0"/>
              <a:t>一站式数据交换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6448" y="1046658"/>
            <a:ext cx="10216933" cy="2265943"/>
          </a:xfrm>
          <a:prstGeom prst="rect">
            <a:avLst/>
          </a:prstGeom>
          <a:noFill/>
          <a:ln w="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共享交换平台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9944" y="2685993"/>
            <a:ext cx="9301950" cy="439457"/>
          </a:xfrm>
          <a:prstGeom prst="rect">
            <a:avLst/>
          </a:prstGeom>
          <a:solidFill>
            <a:srgbClr val="B1D2F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交换传输子系统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49440" y="1772988"/>
            <a:ext cx="1515515" cy="6261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>
                <a:solidFill>
                  <a:schemeClr val="tx1"/>
                </a:solidFill>
              </a:rPr>
              <a:t>监控管理子系统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48460" y="1308682"/>
            <a:ext cx="4134109" cy="12250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大数据平台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cxnSp>
        <p:nvCxnSpPr>
          <p:cNvPr id="6" name="直接箭头连接符 13"/>
          <p:cNvCxnSpPr/>
          <p:nvPr/>
        </p:nvCxnSpPr>
        <p:spPr>
          <a:xfrm>
            <a:off x="2742298" y="2022490"/>
            <a:ext cx="1359204" cy="71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09977" y="3464883"/>
            <a:ext cx="2795222" cy="28536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t" anchorCtr="0" compatLnSpc="1"/>
          <a:lstStyle/>
          <a:p>
            <a:pPr eaLnBrk="0" hangingPunct="0"/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19920" y="3655377"/>
            <a:ext cx="1891259" cy="12250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前置交换子系统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cxnSp>
        <p:nvCxnSpPr>
          <p:cNvPr id="9" name="直接箭头连接符 22"/>
          <p:cNvCxnSpPr/>
          <p:nvPr/>
        </p:nvCxnSpPr>
        <p:spPr>
          <a:xfrm flipH="1">
            <a:off x="2539458" y="3141214"/>
            <a:ext cx="5860" cy="5299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23"/>
          <p:cNvCxnSpPr/>
          <p:nvPr/>
        </p:nvCxnSpPr>
        <p:spPr>
          <a:xfrm>
            <a:off x="2540661" y="4726320"/>
            <a:ext cx="4362" cy="49227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591000" y="3859166"/>
            <a:ext cx="260807" cy="102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交换区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7785" y="4866107"/>
            <a:ext cx="260807" cy="102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业务区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15699" y="3480964"/>
            <a:ext cx="2795222" cy="28536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t" anchorCtr="0" compatLnSpc="1"/>
          <a:lstStyle/>
          <a:p>
            <a:pPr eaLnBrk="0" hangingPunct="0"/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55551" y="3748858"/>
            <a:ext cx="1515515" cy="6261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400" dirty="0">
                <a:solidFill>
                  <a:schemeClr val="tx1"/>
                </a:solidFill>
              </a:rPr>
              <a:t>文件交换通道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直接箭头连接符 29"/>
          <p:cNvCxnSpPr/>
          <p:nvPr/>
        </p:nvCxnSpPr>
        <p:spPr>
          <a:xfrm flipH="1">
            <a:off x="5822390" y="3151181"/>
            <a:ext cx="5860" cy="5299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标注 15"/>
          <p:cNvSpPr/>
          <p:nvPr/>
        </p:nvSpPr>
        <p:spPr>
          <a:xfrm>
            <a:off x="5265050" y="4907763"/>
            <a:ext cx="1331758" cy="731067"/>
          </a:xfrm>
          <a:prstGeom prst="wedgeRoundRectCallout">
            <a:avLst/>
          </a:prstGeom>
          <a:solidFill>
            <a:srgbClr val="FFF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文件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93178" y="5747648"/>
            <a:ext cx="1675501" cy="45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业务部门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32"/>
          <p:cNvCxnSpPr/>
          <p:nvPr/>
        </p:nvCxnSpPr>
        <p:spPr>
          <a:xfrm flipH="1">
            <a:off x="5822390" y="4391779"/>
            <a:ext cx="5860" cy="5299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972702" y="3525136"/>
            <a:ext cx="2795222" cy="28536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t" anchorCtr="0" compatLnSpc="1"/>
          <a:lstStyle/>
          <a:p>
            <a:pPr eaLnBrk="0" hangingPunct="0"/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12555" y="3793030"/>
            <a:ext cx="1515515" cy="6261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1400" dirty="0">
                <a:solidFill>
                  <a:schemeClr val="tx1"/>
                </a:solidFill>
              </a:rPr>
              <a:t>Web Service</a:t>
            </a:r>
            <a:endParaRPr lang="en-US" altLang="zh-CN" sz="1400" dirty="0">
              <a:solidFill>
                <a:schemeClr val="tx1"/>
              </a:solidFill>
            </a:endParaRPr>
          </a:p>
          <a:p>
            <a:r>
              <a:rPr lang="zh-CN" altLang="en-US" sz="1400" dirty="0">
                <a:solidFill>
                  <a:schemeClr val="tx1"/>
                </a:solidFill>
              </a:rPr>
              <a:t>服务接口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直接箭头连接符 35"/>
          <p:cNvCxnSpPr/>
          <p:nvPr/>
        </p:nvCxnSpPr>
        <p:spPr>
          <a:xfrm flipH="1">
            <a:off x="9279393" y="3195353"/>
            <a:ext cx="5860" cy="5299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550181" y="5791820"/>
            <a:ext cx="1675501" cy="45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业务部门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接箭头连接符 38"/>
          <p:cNvCxnSpPr/>
          <p:nvPr/>
        </p:nvCxnSpPr>
        <p:spPr>
          <a:xfrm flipH="1">
            <a:off x="9279393" y="4435951"/>
            <a:ext cx="5860" cy="5299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41"/>
          <p:cNvCxnSpPr/>
          <p:nvPr/>
        </p:nvCxnSpPr>
        <p:spPr>
          <a:xfrm>
            <a:off x="5807403" y="2533712"/>
            <a:ext cx="0" cy="205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42"/>
          <p:cNvCxnSpPr/>
          <p:nvPr/>
        </p:nvCxnSpPr>
        <p:spPr>
          <a:xfrm>
            <a:off x="9383775" y="2480473"/>
            <a:ext cx="0" cy="205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柱形 75"/>
          <p:cNvSpPr/>
          <p:nvPr/>
        </p:nvSpPr>
        <p:spPr>
          <a:xfrm>
            <a:off x="4101502" y="1868163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资源库库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柱形 75"/>
          <p:cNvSpPr/>
          <p:nvPr/>
        </p:nvSpPr>
        <p:spPr>
          <a:xfrm>
            <a:off x="1711856" y="1861043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归集库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柱形 75"/>
          <p:cNvSpPr/>
          <p:nvPr/>
        </p:nvSpPr>
        <p:spPr>
          <a:xfrm>
            <a:off x="2025440" y="4403426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中间交换库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柱形 75"/>
          <p:cNvSpPr/>
          <p:nvPr/>
        </p:nvSpPr>
        <p:spPr>
          <a:xfrm>
            <a:off x="2029802" y="5218599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部门汇聚库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柱形 75"/>
          <p:cNvSpPr/>
          <p:nvPr/>
        </p:nvSpPr>
        <p:spPr>
          <a:xfrm>
            <a:off x="8764172" y="4948418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部门汇聚库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柱形 75"/>
          <p:cNvSpPr/>
          <p:nvPr/>
        </p:nvSpPr>
        <p:spPr>
          <a:xfrm>
            <a:off x="5346654" y="1873461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柱形 75"/>
          <p:cNvSpPr/>
          <p:nvPr/>
        </p:nvSpPr>
        <p:spPr>
          <a:xfrm>
            <a:off x="6641584" y="1856736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1"/>
          <p:cNvSpPr txBox="1"/>
          <p:nvPr/>
        </p:nvSpPr>
        <p:spPr>
          <a:xfrm>
            <a:off x="738700" y="304969"/>
            <a:ext cx="7141075" cy="455166"/>
          </a:xfrm>
          <a:prstGeom prst="rect">
            <a:avLst/>
          </a:prstGeom>
        </p:spPr>
        <p:txBody>
          <a:bodyPr/>
          <a:lstStyle>
            <a:lvl1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ClrTx/>
            </a:pPr>
            <a:r>
              <a:rPr lang="zh-CN" altLang="en-US" sz="2400" dirty="0"/>
              <a:t>数据交换共享平台</a:t>
            </a:r>
            <a:r>
              <a:rPr lang="en-US" altLang="zh-CN" sz="2400" dirty="0"/>
              <a:t>—</a:t>
            </a:r>
            <a:r>
              <a:rPr lang="zh-CN" altLang="en-US" sz="2400" dirty="0"/>
              <a:t>跨网跨域交换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10675" y="2667278"/>
            <a:ext cx="3344854" cy="1423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4715"/>
            <a:r>
              <a:rPr lang="zh-CN" altLang="en-US" sz="24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总数据资源目录</a:t>
            </a:r>
            <a:r>
              <a:rPr lang="en-US" altLang="zh-CN" sz="24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4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中心</a:t>
            </a:r>
            <a:r>
              <a:rPr lang="en-US" altLang="zh-CN" sz="24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3" name="标题 1"/>
          <p:cNvSpPr txBox="1"/>
          <p:nvPr/>
        </p:nvSpPr>
        <p:spPr>
          <a:xfrm>
            <a:off x="738701" y="304969"/>
            <a:ext cx="6031025" cy="4246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1040765" eaLnBrk="0" hangingPunct="0">
              <a:buClrTx/>
              <a:defRPr sz="2400">
                <a:latin typeface="微软雅黑" panose="020B0503020204020204" pitchFamily="34" charset="-122"/>
                <a:cs typeface="+mj-cs"/>
              </a:defRPr>
            </a:lvl1pPr>
            <a:lvl2pPr defTabSz="1040765" eaLnBrk="0" hangingPunct="0"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1040765" eaLnBrk="0" hangingPunct="0"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1040765" eaLnBrk="0" hangingPunct="0"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1040765" eaLnBrk="0" hangingPunct="0"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/>
              <a:t>数据交换共享平台</a:t>
            </a:r>
            <a:r>
              <a:rPr lang="en-US" altLang="zh-CN" dirty="0"/>
              <a:t>——</a:t>
            </a:r>
            <a:r>
              <a:rPr lang="zh-CN" altLang="en-US" dirty="0"/>
              <a:t>分布式资源目录管理</a:t>
            </a:r>
            <a:endParaRPr lang="zh-CN" altLang="en-US" dirty="0"/>
          </a:p>
        </p:txBody>
      </p:sp>
      <p:sp>
        <p:nvSpPr>
          <p:cNvPr id="115" name="矩形 114"/>
          <p:cNvSpPr/>
          <p:nvPr/>
        </p:nvSpPr>
        <p:spPr>
          <a:xfrm>
            <a:off x="214066" y="2073221"/>
            <a:ext cx="2335146" cy="72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4715"/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分数据资源目录（部门</a:t>
            </a:r>
            <a:r>
              <a:rPr lang="en-US" altLang="zh-CN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2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9123896" y="2073221"/>
            <a:ext cx="2335146" cy="72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4715"/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分数据资源目录（部门</a:t>
            </a:r>
            <a:r>
              <a:rPr lang="en-US" altLang="zh-CN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2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214064" y="3187439"/>
            <a:ext cx="2335146" cy="72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4715"/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分数据资源目录（部门</a:t>
            </a:r>
            <a:r>
              <a:rPr lang="en-US" altLang="zh-CN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2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9123896" y="3187439"/>
            <a:ext cx="2335146" cy="72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4715"/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分数据资源目录（部门</a:t>
            </a:r>
            <a:r>
              <a:rPr lang="en-US" altLang="zh-CN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2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214063" y="4316434"/>
            <a:ext cx="2335146" cy="72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4715"/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分数据资源目录（部门</a:t>
            </a:r>
            <a:r>
              <a:rPr lang="en-US" altLang="zh-CN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2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9123896" y="4316434"/>
            <a:ext cx="2335146" cy="72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4715"/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分数据资源目录（部门</a:t>
            </a:r>
            <a:r>
              <a:rPr lang="en-US" altLang="zh-CN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2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14063" y="5430652"/>
            <a:ext cx="2335146" cy="72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4715"/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分数据资源目录（部门</a:t>
            </a:r>
            <a:r>
              <a:rPr lang="en-US" altLang="zh-CN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2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4613635" y="1101785"/>
            <a:ext cx="2335146" cy="72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4715"/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分数据资源目录（部门</a:t>
            </a:r>
            <a:r>
              <a:rPr lang="en-US" altLang="zh-CN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2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2128395" y="1106742"/>
            <a:ext cx="2335146" cy="72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4715"/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分数据资源目录（部门</a:t>
            </a:r>
            <a:r>
              <a:rPr lang="en-US" altLang="zh-CN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</a:t>
            </a:r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2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7098875" y="1101785"/>
            <a:ext cx="2335146" cy="7284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4715"/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分数据资源目录（部门</a:t>
            </a:r>
            <a:r>
              <a:rPr lang="en-US" altLang="zh-CN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sz="12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2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31" name="肘形连接符 230"/>
          <p:cNvCxnSpPr>
            <a:stCxn id="4" idx="3"/>
            <a:endCxn id="116" idx="1"/>
          </p:cNvCxnSpPr>
          <p:nvPr/>
        </p:nvCxnSpPr>
        <p:spPr>
          <a:xfrm flipV="1">
            <a:off x="7455529" y="2437457"/>
            <a:ext cx="1668366" cy="9414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肘形连接符 233"/>
          <p:cNvCxnSpPr>
            <a:stCxn id="4" idx="3"/>
            <a:endCxn id="118" idx="1"/>
          </p:cNvCxnSpPr>
          <p:nvPr/>
        </p:nvCxnSpPr>
        <p:spPr>
          <a:xfrm>
            <a:off x="7455529" y="3378887"/>
            <a:ext cx="1668366" cy="1727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肘形连接符 236"/>
          <p:cNvCxnSpPr>
            <a:stCxn id="4" idx="3"/>
            <a:endCxn id="120" idx="1"/>
          </p:cNvCxnSpPr>
          <p:nvPr/>
        </p:nvCxnSpPr>
        <p:spPr>
          <a:xfrm>
            <a:off x="7455529" y="3378886"/>
            <a:ext cx="1668366" cy="13017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肘形连接符 239"/>
          <p:cNvCxnSpPr>
            <a:stCxn id="4" idx="1"/>
            <a:endCxn id="96" idx="3"/>
          </p:cNvCxnSpPr>
          <p:nvPr/>
        </p:nvCxnSpPr>
        <p:spPr>
          <a:xfrm rot="10800000" flipV="1">
            <a:off x="2549209" y="3378886"/>
            <a:ext cx="1561467" cy="24160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肘形连接符 242"/>
          <p:cNvCxnSpPr>
            <a:stCxn id="4" idx="1"/>
            <a:endCxn id="119" idx="3"/>
          </p:cNvCxnSpPr>
          <p:nvPr/>
        </p:nvCxnSpPr>
        <p:spPr>
          <a:xfrm rot="10800000" flipV="1">
            <a:off x="2549209" y="3378886"/>
            <a:ext cx="1561467" cy="13017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肘形连接符 248"/>
          <p:cNvCxnSpPr>
            <a:stCxn id="4" idx="1"/>
            <a:endCxn id="115" idx="3"/>
          </p:cNvCxnSpPr>
          <p:nvPr/>
        </p:nvCxnSpPr>
        <p:spPr>
          <a:xfrm rot="10800000">
            <a:off x="2549213" y="2437457"/>
            <a:ext cx="1561464" cy="9414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肘形连接符 251"/>
          <p:cNvCxnSpPr>
            <a:stCxn id="4" idx="1"/>
            <a:endCxn id="117" idx="3"/>
          </p:cNvCxnSpPr>
          <p:nvPr/>
        </p:nvCxnSpPr>
        <p:spPr>
          <a:xfrm rot="10800000" flipV="1">
            <a:off x="2549211" y="3378887"/>
            <a:ext cx="1561466" cy="17278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肘形连接符 254"/>
          <p:cNvCxnSpPr>
            <a:stCxn id="110" idx="2"/>
            <a:endCxn id="4" idx="0"/>
          </p:cNvCxnSpPr>
          <p:nvPr/>
        </p:nvCxnSpPr>
        <p:spPr>
          <a:xfrm rot="16200000" flipH="1">
            <a:off x="4123504" y="1007678"/>
            <a:ext cx="832064" cy="24871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肘形连接符 257"/>
          <p:cNvCxnSpPr>
            <a:stCxn id="97" idx="2"/>
            <a:endCxn id="4" idx="0"/>
          </p:cNvCxnSpPr>
          <p:nvPr/>
        </p:nvCxnSpPr>
        <p:spPr>
          <a:xfrm rot="16200000" flipH="1">
            <a:off x="5363645" y="2247819"/>
            <a:ext cx="837021" cy="18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肘形连接符 260"/>
          <p:cNvCxnSpPr>
            <a:stCxn id="111" idx="2"/>
            <a:endCxn id="4" idx="0"/>
          </p:cNvCxnSpPr>
          <p:nvPr/>
        </p:nvCxnSpPr>
        <p:spPr>
          <a:xfrm rot="5400000">
            <a:off x="6606266" y="1007094"/>
            <a:ext cx="837021" cy="24833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560489" y="3022616"/>
            <a:ext cx="3189195" cy="1330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078759" y="3582229"/>
            <a:ext cx="2222395" cy="70424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92923" y="3729988"/>
            <a:ext cx="2235992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cs typeface="+mn-ea"/>
                <a:sym typeface="+mn-lt"/>
              </a:rPr>
              <a:t>交换共享中心节点集群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952836" y="5082390"/>
            <a:ext cx="2391896" cy="1197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38505" y="6372578"/>
            <a:ext cx="2543881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下属单位</a:t>
            </a:r>
            <a:r>
              <a:rPr lang="en-US" altLang="zh-CN" sz="1600" dirty="0">
                <a:cs typeface="+mn-ea"/>
                <a:sym typeface="+mn-lt"/>
              </a:rPr>
              <a:t>B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443352" y="2649246"/>
            <a:ext cx="1473139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加密传输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压缩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59279" y="5755726"/>
            <a:ext cx="184688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271140" y="3137993"/>
            <a:ext cx="1684211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数据共享平台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644057" y="5481502"/>
            <a:ext cx="184688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4952220" y="5068657"/>
            <a:ext cx="2391896" cy="1197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831340" y="6399029"/>
            <a:ext cx="2633654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下属单位</a:t>
            </a:r>
            <a:r>
              <a:rPr lang="en-US" altLang="zh-CN" sz="1600" dirty="0">
                <a:cs typeface="+mn-ea"/>
                <a:sym typeface="+mn-lt"/>
              </a:rPr>
              <a:t>C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5271139" y="5201694"/>
            <a:ext cx="1754057" cy="400594"/>
          </a:xfrm>
          <a:prstGeom prst="rect">
            <a:avLst/>
          </a:prstGeom>
          <a:solidFill>
            <a:srgbClr val="558E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447196" y="5294547"/>
            <a:ext cx="1439533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交换代理端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58664" y="5741994"/>
            <a:ext cx="184688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643439" y="5467769"/>
            <a:ext cx="184688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7932575" y="5068657"/>
            <a:ext cx="2391896" cy="1197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708610" y="6372578"/>
            <a:ext cx="2802234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下属单位</a:t>
            </a:r>
            <a:r>
              <a:rPr lang="en-US" altLang="zh-CN" sz="1600" dirty="0">
                <a:cs typeface="+mn-ea"/>
                <a:sym typeface="+mn-lt"/>
              </a:rPr>
              <a:t>D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239019" y="5741994"/>
            <a:ext cx="184688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613963" y="5467769"/>
            <a:ext cx="225287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4957950" y="1213957"/>
            <a:ext cx="2391896" cy="13276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799222" y="828803"/>
            <a:ext cx="2568702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 下属单位</a:t>
            </a:r>
            <a:r>
              <a:rPr lang="en-US" altLang="zh-CN" sz="1600" dirty="0">
                <a:cs typeface="+mn-ea"/>
                <a:sym typeface="+mn-lt"/>
              </a:rPr>
              <a:t>A</a:t>
            </a:r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176" name="直接箭头连接符 175"/>
          <p:cNvCxnSpPr>
            <a:stCxn id="93" idx="0"/>
            <a:endCxn id="169" idx="2"/>
          </p:cNvCxnSpPr>
          <p:nvPr/>
        </p:nvCxnSpPr>
        <p:spPr>
          <a:xfrm flipH="1" flipV="1">
            <a:off x="6153898" y="2541634"/>
            <a:ext cx="1189" cy="48098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标题 1"/>
          <p:cNvSpPr txBox="1"/>
          <p:nvPr/>
        </p:nvSpPr>
        <p:spPr>
          <a:xfrm>
            <a:off x="738700" y="304969"/>
            <a:ext cx="7141075" cy="455166"/>
          </a:xfrm>
          <a:prstGeom prst="rect">
            <a:avLst/>
          </a:prstGeom>
        </p:spPr>
        <p:txBody>
          <a:bodyPr/>
          <a:lstStyle>
            <a:lvl1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ClrTx/>
            </a:pPr>
            <a:r>
              <a:rPr lang="zh-CN" altLang="en-US" sz="2400" dirty="0"/>
              <a:t>数据交换共享平台</a:t>
            </a:r>
            <a:r>
              <a:rPr lang="en-US" altLang="zh-CN" sz="2400" dirty="0"/>
              <a:t>-</a:t>
            </a:r>
            <a:r>
              <a:rPr lang="zh-CN" altLang="en-US" sz="2400" dirty="0"/>
              <a:t>跨网跨域交换</a:t>
            </a:r>
            <a:endParaRPr lang="zh-CN" altLang="en-US" sz="2400" dirty="0"/>
          </a:p>
        </p:txBody>
      </p:sp>
      <p:sp>
        <p:nvSpPr>
          <p:cNvPr id="54" name="矩形 53"/>
          <p:cNvSpPr/>
          <p:nvPr/>
        </p:nvSpPr>
        <p:spPr>
          <a:xfrm>
            <a:off x="2228139" y="5197571"/>
            <a:ext cx="1754057" cy="425232"/>
          </a:xfrm>
          <a:prstGeom prst="rect">
            <a:avLst/>
          </a:prstGeom>
          <a:solidFill>
            <a:srgbClr val="558E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5" name="TextBox 136"/>
          <p:cNvSpPr txBox="1"/>
          <p:nvPr/>
        </p:nvSpPr>
        <p:spPr>
          <a:xfrm>
            <a:off x="2404195" y="5290425"/>
            <a:ext cx="1439533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交换代理端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6" name="TextBox 139"/>
          <p:cNvSpPr txBox="1"/>
          <p:nvPr/>
        </p:nvSpPr>
        <p:spPr>
          <a:xfrm>
            <a:off x="2600439" y="5463647"/>
            <a:ext cx="184688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232700" y="5197572"/>
            <a:ext cx="1754057" cy="418987"/>
          </a:xfrm>
          <a:prstGeom prst="rect">
            <a:avLst/>
          </a:prstGeom>
          <a:solidFill>
            <a:srgbClr val="558E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8" name="TextBox 136"/>
          <p:cNvSpPr txBox="1"/>
          <p:nvPr/>
        </p:nvSpPr>
        <p:spPr>
          <a:xfrm>
            <a:off x="8408757" y="5290425"/>
            <a:ext cx="1439533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交换代理端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59" name="TextBox 139"/>
          <p:cNvSpPr txBox="1"/>
          <p:nvPr/>
        </p:nvSpPr>
        <p:spPr>
          <a:xfrm>
            <a:off x="8605000" y="5463647"/>
            <a:ext cx="184688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60" name="直接箭头连接符 191"/>
          <p:cNvCxnSpPr>
            <a:stCxn id="83" idx="0"/>
            <a:endCxn id="54" idx="2"/>
          </p:cNvCxnSpPr>
          <p:nvPr/>
        </p:nvCxnSpPr>
        <p:spPr>
          <a:xfrm flipV="1">
            <a:off x="3105167" y="5622803"/>
            <a:ext cx="1" cy="249636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191"/>
          <p:cNvCxnSpPr>
            <a:stCxn id="84" idx="0"/>
            <a:endCxn id="136" idx="2"/>
          </p:cNvCxnSpPr>
          <p:nvPr/>
        </p:nvCxnSpPr>
        <p:spPr>
          <a:xfrm flipH="1" flipV="1">
            <a:off x="6148168" y="5602288"/>
            <a:ext cx="6614" cy="252977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箭头连接符 191"/>
          <p:cNvCxnSpPr>
            <a:stCxn id="85" idx="0"/>
            <a:endCxn id="57" idx="2"/>
          </p:cNvCxnSpPr>
          <p:nvPr/>
        </p:nvCxnSpPr>
        <p:spPr>
          <a:xfrm flipV="1">
            <a:off x="9105623" y="5616559"/>
            <a:ext cx="4105" cy="224436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22"/>
          <p:cNvSpPr txBox="1"/>
          <p:nvPr/>
        </p:nvSpPr>
        <p:spPr>
          <a:xfrm>
            <a:off x="6356865" y="1905861"/>
            <a:ext cx="184688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3" name="TextBox 132"/>
          <p:cNvSpPr txBox="1"/>
          <p:nvPr/>
        </p:nvSpPr>
        <p:spPr>
          <a:xfrm>
            <a:off x="5741643" y="1631637"/>
            <a:ext cx="184688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325725" y="1347707"/>
            <a:ext cx="1754057" cy="402025"/>
          </a:xfrm>
          <a:prstGeom prst="rect">
            <a:avLst/>
          </a:prstGeom>
          <a:solidFill>
            <a:srgbClr val="558E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5" name="TextBox 136"/>
          <p:cNvSpPr txBox="1"/>
          <p:nvPr/>
        </p:nvSpPr>
        <p:spPr>
          <a:xfrm>
            <a:off x="5501781" y="1440560"/>
            <a:ext cx="1439533" cy="33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交换代理端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76" name="TextBox 139"/>
          <p:cNvSpPr txBox="1"/>
          <p:nvPr/>
        </p:nvSpPr>
        <p:spPr>
          <a:xfrm>
            <a:off x="5698025" y="1613782"/>
            <a:ext cx="184688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77" name="直接箭头连接符 191"/>
          <p:cNvCxnSpPr>
            <a:stCxn id="81" idx="0"/>
            <a:endCxn id="74" idx="2"/>
          </p:cNvCxnSpPr>
          <p:nvPr/>
        </p:nvCxnSpPr>
        <p:spPr>
          <a:xfrm flipV="1">
            <a:off x="6198432" y="1749732"/>
            <a:ext cx="4322" cy="241501"/>
          </a:xfrm>
          <a:prstGeom prst="straightConnector1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5321403" y="1991233"/>
            <a:ext cx="1754057" cy="340295"/>
          </a:xfrm>
          <a:prstGeom prst="rect">
            <a:avLst/>
          </a:prstGeom>
          <a:solidFill>
            <a:srgbClr val="558E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+mn-lt"/>
              </a:rPr>
              <a:t>中间数据仓库</a:t>
            </a:r>
            <a:endParaRPr lang="zh-CN" altLang="en-US" sz="1600" dirty="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228138" y="5872440"/>
            <a:ext cx="1754057" cy="340295"/>
          </a:xfrm>
          <a:prstGeom prst="rect">
            <a:avLst/>
          </a:prstGeom>
          <a:solidFill>
            <a:srgbClr val="558E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+mn-lt"/>
              </a:rPr>
              <a:t>中间数据仓库</a:t>
            </a:r>
            <a:endParaRPr lang="zh-CN" altLang="en-US" sz="1600" dirty="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277754" y="5855265"/>
            <a:ext cx="1754057" cy="340295"/>
          </a:xfrm>
          <a:prstGeom prst="rect">
            <a:avLst/>
          </a:prstGeom>
          <a:solidFill>
            <a:srgbClr val="558E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+mn-lt"/>
              </a:rPr>
              <a:t>中间数据仓库</a:t>
            </a:r>
            <a:endParaRPr lang="zh-CN" altLang="en-US" sz="1600" dirty="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228595" y="5840995"/>
            <a:ext cx="1754057" cy="340295"/>
          </a:xfrm>
          <a:prstGeom prst="rect">
            <a:avLst/>
          </a:prstGeom>
          <a:solidFill>
            <a:srgbClr val="558ED5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+mn-lt"/>
              </a:rPr>
              <a:t>中间数据仓库</a:t>
            </a:r>
            <a:endParaRPr lang="zh-CN" altLang="en-US" sz="1600" dirty="0">
              <a:solidFill>
                <a:schemeClr val="bg1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4" name="TextBox 118"/>
          <p:cNvSpPr txBox="1"/>
          <p:nvPr/>
        </p:nvSpPr>
        <p:spPr>
          <a:xfrm>
            <a:off x="3211980" y="4646231"/>
            <a:ext cx="1473139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加密传输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压缩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8" name="TextBox 118"/>
          <p:cNvSpPr txBox="1"/>
          <p:nvPr/>
        </p:nvSpPr>
        <p:spPr>
          <a:xfrm>
            <a:off x="6218782" y="4642102"/>
            <a:ext cx="1473139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加密传输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压缩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99" name="TextBox 118"/>
          <p:cNvSpPr txBox="1"/>
          <p:nvPr/>
        </p:nvSpPr>
        <p:spPr>
          <a:xfrm>
            <a:off x="9249980" y="4647572"/>
            <a:ext cx="1473139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加密传输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压缩</a:t>
            </a:r>
            <a:endParaRPr lang="zh-CN" altLang="en-US" sz="1600" dirty="0">
              <a:cs typeface="+mn-ea"/>
              <a:sym typeface="+mn-lt"/>
            </a:endParaRPr>
          </a:p>
        </p:txBody>
      </p:sp>
      <p:cxnSp>
        <p:nvCxnSpPr>
          <p:cNvPr id="25" name="肘形连接符 24"/>
          <p:cNvCxnSpPr>
            <a:stCxn id="93" idx="1"/>
            <a:endCxn id="104" idx="0"/>
          </p:cNvCxnSpPr>
          <p:nvPr/>
        </p:nvCxnSpPr>
        <p:spPr>
          <a:xfrm rot="10800000" flipV="1">
            <a:off x="3148786" y="3687802"/>
            <a:ext cx="1411704" cy="139458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肘形连接符 112"/>
          <p:cNvCxnSpPr>
            <a:stCxn id="93" idx="2"/>
            <a:endCxn id="134" idx="0"/>
          </p:cNvCxnSpPr>
          <p:nvPr/>
        </p:nvCxnSpPr>
        <p:spPr>
          <a:xfrm rot="5400000">
            <a:off x="5793793" y="4707363"/>
            <a:ext cx="715668" cy="691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肘形连接符 113"/>
          <p:cNvCxnSpPr>
            <a:stCxn id="93" idx="3"/>
            <a:endCxn id="141" idx="0"/>
          </p:cNvCxnSpPr>
          <p:nvPr/>
        </p:nvCxnSpPr>
        <p:spPr>
          <a:xfrm>
            <a:off x="7749684" y="3687802"/>
            <a:ext cx="1378840" cy="1380854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/>
          <p:cNvSpPr txBox="1"/>
          <p:nvPr/>
        </p:nvSpPr>
        <p:spPr>
          <a:xfrm>
            <a:off x="550041" y="203466"/>
            <a:ext cx="8962546" cy="4246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1040765" eaLnBrk="0" hangingPunct="0">
              <a:buClrTx/>
              <a:defRPr sz="2400">
                <a:latin typeface="微软雅黑" panose="020B0503020204020204" pitchFamily="34" charset="-122"/>
                <a:cs typeface="+mj-cs"/>
              </a:defRPr>
            </a:lvl1pPr>
            <a:lvl2pPr defTabSz="1040765" eaLnBrk="0" hangingPunct="0"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defTabSz="1040765" eaLnBrk="0" hangingPunct="0"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defTabSz="1040765" eaLnBrk="0" hangingPunct="0"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defTabSz="1040765" eaLnBrk="0" hangingPunct="0"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dirty="0">
                <a:sym typeface="+mn-lt"/>
              </a:rPr>
              <a:t>数据安全交换共享业务架构示意图</a:t>
            </a:r>
            <a:endParaRPr lang="zh-CN" altLang="en-US" dirty="0"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854" y="1035869"/>
            <a:ext cx="634858" cy="672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516" y="920646"/>
            <a:ext cx="733206" cy="952484"/>
          </a:xfrm>
          <a:prstGeom prst="rect">
            <a:avLst/>
          </a:prstGeom>
        </p:spPr>
      </p:pic>
      <p:sp>
        <p:nvSpPr>
          <p:cNvPr id="262" name="云形标注 261"/>
          <p:cNvSpPr/>
          <p:nvPr/>
        </p:nvSpPr>
        <p:spPr>
          <a:xfrm>
            <a:off x="4538489" y="2679354"/>
            <a:ext cx="1899290" cy="8376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外网</a:t>
            </a:r>
            <a:r>
              <a:rPr lang="en-US" altLang="zh-CN" dirty="0">
                <a:solidFill>
                  <a:schemeClr val="bg1"/>
                </a:solidFill>
              </a:rPr>
              <a:t>/</a:t>
            </a:r>
            <a:r>
              <a:rPr lang="zh-CN" altLang="en-US" dirty="0">
                <a:solidFill>
                  <a:schemeClr val="bg1"/>
                </a:solidFill>
              </a:rPr>
              <a:t>专网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63" name="图片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412" y="3560326"/>
            <a:ext cx="308946" cy="5190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046" y="2016402"/>
            <a:ext cx="1115967" cy="6629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438" y="2679355"/>
            <a:ext cx="923762" cy="419026"/>
          </a:xfrm>
          <a:prstGeom prst="rect">
            <a:avLst/>
          </a:prstGeom>
        </p:spPr>
      </p:pic>
      <p:pic>
        <p:nvPicPr>
          <p:cNvPr id="264" name="图片 2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850" y="2714730"/>
            <a:ext cx="645812" cy="383650"/>
          </a:xfrm>
          <a:prstGeom prst="rect">
            <a:avLst/>
          </a:prstGeom>
        </p:spPr>
      </p:pic>
      <p:pic>
        <p:nvPicPr>
          <p:cNvPr id="266" name="图片 2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899" y="4077746"/>
            <a:ext cx="645812" cy="383650"/>
          </a:xfrm>
          <a:prstGeom prst="rect">
            <a:avLst/>
          </a:prstGeom>
        </p:spPr>
      </p:pic>
      <p:pic>
        <p:nvPicPr>
          <p:cNvPr id="267" name="图片 2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872" y="4105948"/>
            <a:ext cx="645812" cy="383650"/>
          </a:xfrm>
          <a:prstGeom prst="rect">
            <a:avLst/>
          </a:prstGeom>
        </p:spPr>
      </p:pic>
      <p:pic>
        <p:nvPicPr>
          <p:cNvPr id="268" name="图片 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751" y="3978922"/>
            <a:ext cx="645812" cy="383650"/>
          </a:xfrm>
          <a:prstGeom prst="rect">
            <a:avLst/>
          </a:prstGeom>
        </p:spPr>
      </p:pic>
      <p:pic>
        <p:nvPicPr>
          <p:cNvPr id="270" name="图片 2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656" y="5406213"/>
            <a:ext cx="278208" cy="467390"/>
          </a:xfrm>
          <a:prstGeom prst="rect">
            <a:avLst/>
          </a:prstGeom>
        </p:spPr>
      </p:pic>
      <p:pic>
        <p:nvPicPr>
          <p:cNvPr id="271" name="图片 2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722" y="4849858"/>
            <a:ext cx="923762" cy="419026"/>
          </a:xfrm>
          <a:prstGeom prst="rect">
            <a:avLst/>
          </a:prstGeom>
        </p:spPr>
      </p:pic>
      <p:pic>
        <p:nvPicPr>
          <p:cNvPr id="272" name="图片 2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810" y="4849858"/>
            <a:ext cx="923762" cy="419026"/>
          </a:xfrm>
          <a:prstGeom prst="rect">
            <a:avLst/>
          </a:prstGeom>
        </p:spPr>
      </p:pic>
      <p:pic>
        <p:nvPicPr>
          <p:cNvPr id="273" name="图片 2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551" y="4729926"/>
            <a:ext cx="923762" cy="419026"/>
          </a:xfrm>
          <a:prstGeom prst="rect">
            <a:avLst/>
          </a:prstGeom>
        </p:spPr>
      </p:pic>
      <p:pic>
        <p:nvPicPr>
          <p:cNvPr id="274" name="图片 2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12" y="5592230"/>
            <a:ext cx="308946" cy="519031"/>
          </a:xfrm>
          <a:prstGeom prst="rect">
            <a:avLst/>
          </a:prstGeom>
        </p:spPr>
      </p:pic>
      <p:pic>
        <p:nvPicPr>
          <p:cNvPr id="276" name="图片 2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011" y="5520394"/>
            <a:ext cx="308946" cy="5190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5523" y="1035869"/>
            <a:ext cx="393612" cy="799923"/>
          </a:xfrm>
          <a:prstGeom prst="rect">
            <a:avLst/>
          </a:prstGeom>
        </p:spPr>
      </p:pic>
      <p:pic>
        <p:nvPicPr>
          <p:cNvPr id="279" name="图片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523" y="2195857"/>
            <a:ext cx="415110" cy="697385"/>
          </a:xfrm>
          <a:prstGeom prst="rect">
            <a:avLst/>
          </a:prstGeom>
        </p:spPr>
      </p:pic>
      <p:cxnSp>
        <p:nvCxnSpPr>
          <p:cNvPr id="12" name="直接连接符 11"/>
          <p:cNvCxnSpPr>
            <a:stCxn id="3" idx="3"/>
            <a:endCxn id="4" idx="1"/>
          </p:cNvCxnSpPr>
          <p:nvPr/>
        </p:nvCxnSpPr>
        <p:spPr>
          <a:xfrm>
            <a:off x="1453712" y="1372345"/>
            <a:ext cx="2052804" cy="245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stCxn id="4" idx="3"/>
            <a:endCxn id="6" idx="0"/>
          </p:cNvCxnSpPr>
          <p:nvPr/>
        </p:nvCxnSpPr>
        <p:spPr>
          <a:xfrm>
            <a:off x="4239723" y="1396890"/>
            <a:ext cx="3150307" cy="61951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0" name="肘形连接符 279"/>
          <p:cNvCxnSpPr/>
          <p:nvPr/>
        </p:nvCxnSpPr>
        <p:spPr>
          <a:xfrm rot="5400000" flipH="1" flipV="1">
            <a:off x="8482471" y="932838"/>
            <a:ext cx="237425" cy="1929703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1184" y="1283787"/>
            <a:ext cx="978448" cy="990379"/>
          </a:xfrm>
          <a:prstGeom prst="rect">
            <a:avLst/>
          </a:prstGeom>
        </p:spPr>
      </p:pic>
      <p:cxnSp>
        <p:nvCxnSpPr>
          <p:cNvPr id="24" name="肘形连接符 23"/>
          <p:cNvCxnSpPr>
            <a:stCxn id="262" idx="0"/>
            <a:endCxn id="264" idx="3"/>
          </p:cNvCxnSpPr>
          <p:nvPr/>
        </p:nvCxnSpPr>
        <p:spPr>
          <a:xfrm rot="10800000">
            <a:off x="3649664" y="2906557"/>
            <a:ext cx="894718" cy="191644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stCxn id="264" idx="0"/>
            <a:endCxn id="7" idx="0"/>
          </p:cNvCxnSpPr>
          <p:nvPr/>
        </p:nvCxnSpPr>
        <p:spPr>
          <a:xfrm rot="16200000" flipV="1">
            <a:off x="2616352" y="2004324"/>
            <a:ext cx="35375" cy="1385436"/>
          </a:xfrm>
          <a:prstGeom prst="bentConnector3">
            <a:avLst>
              <a:gd name="adj1" fmla="val 96130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28"/>
          <p:cNvCxnSpPr>
            <a:endCxn id="266" idx="0"/>
          </p:cNvCxnSpPr>
          <p:nvPr/>
        </p:nvCxnSpPr>
        <p:spPr>
          <a:xfrm rot="5400000">
            <a:off x="4266393" y="3458324"/>
            <a:ext cx="710836" cy="528011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>
            <a:endCxn id="267" idx="0"/>
          </p:cNvCxnSpPr>
          <p:nvPr/>
        </p:nvCxnSpPr>
        <p:spPr>
          <a:xfrm rot="16200000" flipH="1">
            <a:off x="5792408" y="3460577"/>
            <a:ext cx="671472" cy="619270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endCxn id="268" idx="0"/>
          </p:cNvCxnSpPr>
          <p:nvPr/>
        </p:nvCxnSpPr>
        <p:spPr>
          <a:xfrm>
            <a:off x="6187043" y="3224309"/>
            <a:ext cx="2653614" cy="754613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>
            <a:endCxn id="273" idx="0"/>
          </p:cNvCxnSpPr>
          <p:nvPr/>
        </p:nvCxnSpPr>
        <p:spPr>
          <a:xfrm rot="5400000">
            <a:off x="3877996" y="4511831"/>
            <a:ext cx="268530" cy="167659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/>
          <p:nvPr/>
        </p:nvCxnSpPr>
        <p:spPr>
          <a:xfrm rot="5400000">
            <a:off x="6226992" y="4670097"/>
            <a:ext cx="360259" cy="73087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268" idx="2"/>
            <a:endCxn id="271" idx="0"/>
          </p:cNvCxnSpPr>
          <p:nvPr/>
        </p:nvCxnSpPr>
        <p:spPr>
          <a:xfrm rot="16200000" flipH="1">
            <a:off x="9038488" y="4164740"/>
            <a:ext cx="487285" cy="882948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肘形连接符 44"/>
          <p:cNvCxnSpPr>
            <a:stCxn id="6" idx="1"/>
            <a:endCxn id="262" idx="3"/>
          </p:cNvCxnSpPr>
          <p:nvPr/>
        </p:nvCxnSpPr>
        <p:spPr>
          <a:xfrm rot="10800000" flipV="1">
            <a:off x="5488135" y="2347878"/>
            <a:ext cx="1343913" cy="379371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1337713" y="2981737"/>
            <a:ext cx="337938" cy="5353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113665" y="3083340"/>
            <a:ext cx="164167" cy="4337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3406949" y="5069692"/>
            <a:ext cx="260901" cy="3710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/>
          <p:nvPr/>
        </p:nvCxnSpPr>
        <p:spPr>
          <a:xfrm>
            <a:off x="4159650" y="5057075"/>
            <a:ext cx="139105" cy="38108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4" name="直接连接符 283"/>
          <p:cNvCxnSpPr/>
          <p:nvPr/>
        </p:nvCxnSpPr>
        <p:spPr>
          <a:xfrm flipH="1">
            <a:off x="5958609" y="5200783"/>
            <a:ext cx="201481" cy="4108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6" name="直接连接符 285"/>
          <p:cNvCxnSpPr>
            <a:endCxn id="274" idx="0"/>
          </p:cNvCxnSpPr>
          <p:nvPr/>
        </p:nvCxnSpPr>
        <p:spPr>
          <a:xfrm>
            <a:off x="6585671" y="5159777"/>
            <a:ext cx="317915" cy="4324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stCxn id="21" idx="3"/>
            <a:endCxn id="279" idx="1"/>
          </p:cNvCxnSpPr>
          <p:nvPr/>
        </p:nvCxnSpPr>
        <p:spPr>
          <a:xfrm>
            <a:off x="9579632" y="1778977"/>
            <a:ext cx="715891" cy="7655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1" name="直接连接符 290"/>
          <p:cNvCxnSpPr>
            <a:stCxn id="21" idx="3"/>
            <a:endCxn id="9" idx="1"/>
          </p:cNvCxnSpPr>
          <p:nvPr/>
        </p:nvCxnSpPr>
        <p:spPr>
          <a:xfrm flipV="1">
            <a:off x="9579632" y="1435831"/>
            <a:ext cx="715891" cy="3431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3" name="直接连接符 292"/>
          <p:cNvCxnSpPr>
            <a:stCxn id="271" idx="2"/>
          </p:cNvCxnSpPr>
          <p:nvPr/>
        </p:nvCxnSpPr>
        <p:spPr>
          <a:xfrm flipH="1">
            <a:off x="9515532" y="5268883"/>
            <a:ext cx="208073" cy="1649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endCxn id="276" idx="0"/>
          </p:cNvCxnSpPr>
          <p:nvPr/>
        </p:nvCxnSpPr>
        <p:spPr>
          <a:xfrm>
            <a:off x="9937577" y="5189021"/>
            <a:ext cx="247909" cy="3313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6" name="文本框 295"/>
          <p:cNvSpPr txBox="1"/>
          <p:nvPr/>
        </p:nvSpPr>
        <p:spPr>
          <a:xfrm>
            <a:off x="756643" y="1734373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互联网</a:t>
            </a:r>
            <a:endParaRPr lang="zh-CN" altLang="en-US" sz="1600" dirty="0"/>
          </a:p>
        </p:txBody>
      </p:sp>
      <p:sp>
        <p:nvSpPr>
          <p:cNvPr id="299" name="文本框 298"/>
          <p:cNvSpPr txBox="1"/>
          <p:nvPr/>
        </p:nvSpPr>
        <p:spPr>
          <a:xfrm>
            <a:off x="3388271" y="1812739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防火墙</a:t>
            </a:r>
            <a:endParaRPr lang="zh-CN" altLang="en-US" sz="1600" dirty="0"/>
          </a:p>
        </p:txBody>
      </p:sp>
      <p:sp>
        <p:nvSpPr>
          <p:cNvPr id="300" name="文本框 299"/>
          <p:cNvSpPr txBox="1"/>
          <p:nvPr/>
        </p:nvSpPr>
        <p:spPr>
          <a:xfrm>
            <a:off x="7003974" y="2662744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路由器</a:t>
            </a:r>
            <a:endParaRPr lang="zh-CN" altLang="en-US" sz="1600" dirty="0"/>
          </a:p>
        </p:txBody>
      </p:sp>
      <p:sp>
        <p:nvSpPr>
          <p:cNvPr id="301" name="文本框 300"/>
          <p:cNvSpPr txBox="1"/>
          <p:nvPr/>
        </p:nvSpPr>
        <p:spPr>
          <a:xfrm>
            <a:off x="4249734" y="4411062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路由器</a:t>
            </a:r>
            <a:endParaRPr lang="zh-CN" altLang="en-US" sz="1600" dirty="0"/>
          </a:p>
        </p:txBody>
      </p:sp>
      <p:sp>
        <p:nvSpPr>
          <p:cNvPr id="302" name="文本框 301"/>
          <p:cNvSpPr txBox="1"/>
          <p:nvPr/>
        </p:nvSpPr>
        <p:spPr>
          <a:xfrm>
            <a:off x="6539190" y="4457715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路由器</a:t>
            </a:r>
            <a:endParaRPr lang="zh-CN" altLang="en-US" sz="1600" dirty="0"/>
          </a:p>
        </p:txBody>
      </p:sp>
      <p:sp>
        <p:nvSpPr>
          <p:cNvPr id="303" name="文本框 302"/>
          <p:cNvSpPr txBox="1"/>
          <p:nvPr/>
        </p:nvSpPr>
        <p:spPr>
          <a:xfrm>
            <a:off x="2917801" y="3056917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路由器</a:t>
            </a:r>
            <a:endParaRPr lang="zh-CN" altLang="en-US" sz="1600" dirty="0"/>
          </a:p>
        </p:txBody>
      </p:sp>
      <p:sp>
        <p:nvSpPr>
          <p:cNvPr id="304" name="文本框 303"/>
          <p:cNvSpPr txBox="1"/>
          <p:nvPr/>
        </p:nvSpPr>
        <p:spPr>
          <a:xfrm>
            <a:off x="8933483" y="4285360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路由器</a:t>
            </a:r>
            <a:endParaRPr lang="zh-CN" altLang="en-US" sz="1600" dirty="0"/>
          </a:p>
        </p:txBody>
      </p:sp>
      <p:sp>
        <p:nvSpPr>
          <p:cNvPr id="305" name="文本框 304"/>
          <p:cNvSpPr txBox="1"/>
          <p:nvPr/>
        </p:nvSpPr>
        <p:spPr>
          <a:xfrm>
            <a:off x="8631955" y="2232568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交换机</a:t>
            </a:r>
            <a:endParaRPr lang="zh-CN" altLang="en-US" sz="1600" dirty="0"/>
          </a:p>
        </p:txBody>
      </p:sp>
      <p:sp>
        <p:nvSpPr>
          <p:cNvPr id="306" name="文本框 305"/>
          <p:cNvSpPr txBox="1"/>
          <p:nvPr/>
        </p:nvSpPr>
        <p:spPr>
          <a:xfrm>
            <a:off x="710434" y="2679352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交换机</a:t>
            </a:r>
            <a:endParaRPr lang="zh-CN" altLang="en-US" sz="1600" dirty="0"/>
          </a:p>
        </p:txBody>
      </p:sp>
      <p:sp>
        <p:nvSpPr>
          <p:cNvPr id="307" name="文本框 306"/>
          <p:cNvSpPr txBox="1"/>
          <p:nvPr/>
        </p:nvSpPr>
        <p:spPr>
          <a:xfrm>
            <a:off x="8524901" y="4797560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交换机</a:t>
            </a:r>
            <a:endParaRPr lang="zh-CN" altLang="en-US" sz="160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5116795" y="4840653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交换机</a:t>
            </a:r>
            <a:endParaRPr lang="zh-CN" altLang="en-US" sz="160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2601427" y="4804735"/>
            <a:ext cx="80003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交换机</a:t>
            </a:r>
            <a:endParaRPr lang="zh-CN" altLang="en-US" sz="1600" dirty="0"/>
          </a:p>
        </p:txBody>
      </p:sp>
      <p:sp>
        <p:nvSpPr>
          <p:cNvPr id="311" name="文本框 310"/>
          <p:cNvSpPr txBox="1"/>
          <p:nvPr/>
        </p:nvSpPr>
        <p:spPr>
          <a:xfrm>
            <a:off x="549113" y="4193754"/>
            <a:ext cx="934655" cy="543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5" dirty="0">
                <a:cs typeface="+mn-ea"/>
                <a:sym typeface="+mn-lt"/>
              </a:rPr>
              <a:t>数据共享</a:t>
            </a:r>
            <a:endParaRPr lang="en-US" altLang="zh-CN" sz="1465" dirty="0">
              <a:cs typeface="+mn-ea"/>
              <a:sym typeface="+mn-lt"/>
            </a:endParaRPr>
          </a:p>
          <a:p>
            <a:r>
              <a:rPr lang="zh-CN" altLang="en-US" sz="1465" dirty="0">
                <a:cs typeface="+mn-ea"/>
                <a:sym typeface="+mn-lt"/>
              </a:rPr>
              <a:t>交换代理</a:t>
            </a:r>
            <a:endParaRPr lang="zh-CN" altLang="en-US" sz="1465" dirty="0"/>
          </a:p>
        </p:txBody>
      </p:sp>
      <p:sp>
        <p:nvSpPr>
          <p:cNvPr id="313" name="文本框 312"/>
          <p:cNvSpPr txBox="1"/>
          <p:nvPr/>
        </p:nvSpPr>
        <p:spPr>
          <a:xfrm>
            <a:off x="7969407" y="5488718"/>
            <a:ext cx="1079321" cy="76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dirty="0">
                <a:cs typeface="+mn-ea"/>
                <a:sym typeface="+mn-lt"/>
              </a:rPr>
              <a:t>数据共享交换代理</a:t>
            </a:r>
            <a:endParaRPr lang="zh-CN" altLang="en-US" sz="1465" dirty="0"/>
          </a:p>
          <a:p>
            <a:endParaRPr lang="zh-CN" altLang="en-US" sz="1465" dirty="0"/>
          </a:p>
        </p:txBody>
      </p:sp>
      <p:sp>
        <p:nvSpPr>
          <p:cNvPr id="314" name="文本框 313"/>
          <p:cNvSpPr txBox="1"/>
          <p:nvPr/>
        </p:nvSpPr>
        <p:spPr>
          <a:xfrm>
            <a:off x="5243104" y="6012792"/>
            <a:ext cx="1006655" cy="54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dirty="0">
                <a:cs typeface="+mn-ea"/>
                <a:sym typeface="+mn-lt"/>
              </a:rPr>
              <a:t>数据共享交换代理</a:t>
            </a:r>
            <a:endParaRPr lang="zh-CN" altLang="en-US" sz="1465" dirty="0"/>
          </a:p>
        </p:txBody>
      </p:sp>
      <p:sp>
        <p:nvSpPr>
          <p:cNvPr id="315" name="文本框 314"/>
          <p:cNvSpPr txBox="1"/>
          <p:nvPr/>
        </p:nvSpPr>
        <p:spPr>
          <a:xfrm>
            <a:off x="1763997" y="5488718"/>
            <a:ext cx="1220212" cy="54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dirty="0">
                <a:cs typeface="+mn-ea"/>
                <a:sym typeface="+mn-lt"/>
              </a:rPr>
              <a:t>数据共享交换代理</a:t>
            </a:r>
            <a:endParaRPr lang="zh-CN" altLang="en-US" sz="1465" dirty="0"/>
          </a:p>
        </p:txBody>
      </p:sp>
      <p:sp>
        <p:nvSpPr>
          <p:cNvPr id="316" name="文本框 315"/>
          <p:cNvSpPr txBox="1"/>
          <p:nvPr/>
        </p:nvSpPr>
        <p:spPr>
          <a:xfrm>
            <a:off x="10281749" y="5592230"/>
            <a:ext cx="1309671" cy="543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5" dirty="0"/>
              <a:t>单位 </a:t>
            </a:r>
            <a:r>
              <a:rPr lang="en-US" altLang="zh-CN" sz="1465" dirty="0"/>
              <a:t>D</a:t>
            </a:r>
            <a:endParaRPr lang="zh-CN" altLang="en-US" sz="1465" dirty="0"/>
          </a:p>
          <a:p>
            <a:r>
              <a:rPr lang="zh-CN" altLang="en-US" sz="1465" dirty="0">
                <a:cs typeface="+mn-ea"/>
                <a:sym typeface="+mn-lt"/>
              </a:rPr>
              <a:t>中间数据仓库</a:t>
            </a:r>
            <a:endParaRPr lang="zh-CN" altLang="en-US" sz="1465" dirty="0">
              <a:cs typeface="+mn-ea"/>
              <a:sym typeface="+mn-lt"/>
            </a:endParaRPr>
          </a:p>
        </p:txBody>
      </p:sp>
      <p:sp>
        <p:nvSpPr>
          <p:cNvPr id="317" name="文本框 316"/>
          <p:cNvSpPr txBox="1"/>
          <p:nvPr/>
        </p:nvSpPr>
        <p:spPr>
          <a:xfrm>
            <a:off x="6443666" y="6012793"/>
            <a:ext cx="1499892" cy="54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dirty="0"/>
              <a:t>单位 </a:t>
            </a:r>
            <a:r>
              <a:rPr lang="en-US" altLang="zh-CN" sz="1465" dirty="0"/>
              <a:t>C</a:t>
            </a:r>
            <a:endParaRPr lang="zh-CN" altLang="en-US" sz="1465" dirty="0"/>
          </a:p>
          <a:p>
            <a:r>
              <a:rPr lang="zh-CN" altLang="en-US" sz="1465" dirty="0">
                <a:cs typeface="+mn-ea"/>
                <a:sym typeface="+mn-lt"/>
              </a:rPr>
              <a:t>中间数据仓库</a:t>
            </a:r>
            <a:endParaRPr lang="zh-CN" altLang="en-US" sz="1465" dirty="0">
              <a:cs typeface="+mn-ea"/>
              <a:sym typeface="+mn-lt"/>
            </a:endParaRPr>
          </a:p>
        </p:txBody>
      </p:sp>
      <p:sp>
        <p:nvSpPr>
          <p:cNvPr id="318" name="文本框 317"/>
          <p:cNvSpPr txBox="1"/>
          <p:nvPr/>
        </p:nvSpPr>
        <p:spPr>
          <a:xfrm>
            <a:off x="3595702" y="5922649"/>
            <a:ext cx="1309671" cy="5437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5" dirty="0"/>
              <a:t>部门</a:t>
            </a:r>
            <a:r>
              <a:rPr lang="en-US" altLang="zh-CN" sz="1465" dirty="0"/>
              <a:t>B</a:t>
            </a:r>
            <a:endParaRPr lang="zh-CN" altLang="en-US" sz="1465" dirty="0"/>
          </a:p>
          <a:p>
            <a:r>
              <a:rPr lang="zh-CN" altLang="en-US" sz="1465" dirty="0">
                <a:cs typeface="+mn-ea"/>
                <a:sym typeface="+mn-lt"/>
              </a:rPr>
              <a:t>中间数据仓库</a:t>
            </a:r>
            <a:endParaRPr lang="zh-CN" altLang="en-US" sz="1465" dirty="0">
              <a:cs typeface="+mn-ea"/>
              <a:sym typeface="+mn-lt"/>
            </a:endParaRPr>
          </a:p>
        </p:txBody>
      </p:sp>
      <p:sp>
        <p:nvSpPr>
          <p:cNvPr id="319" name="文本框 318"/>
          <p:cNvSpPr txBox="1"/>
          <p:nvPr/>
        </p:nvSpPr>
        <p:spPr>
          <a:xfrm>
            <a:off x="9868799" y="1797817"/>
            <a:ext cx="2059702" cy="318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5" dirty="0"/>
              <a:t>中心节点现有业务系统</a:t>
            </a:r>
            <a:endParaRPr lang="zh-CN" altLang="en-US" sz="1465" dirty="0"/>
          </a:p>
        </p:txBody>
      </p:sp>
      <p:sp>
        <p:nvSpPr>
          <p:cNvPr id="320" name="文本框 319"/>
          <p:cNvSpPr txBox="1"/>
          <p:nvPr/>
        </p:nvSpPr>
        <p:spPr>
          <a:xfrm>
            <a:off x="9680788" y="3018222"/>
            <a:ext cx="2059702" cy="318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5" dirty="0"/>
              <a:t>交换共享中心节点集群</a:t>
            </a:r>
            <a:endParaRPr lang="zh-CN" altLang="en-US" sz="1465" dirty="0"/>
          </a:p>
        </p:txBody>
      </p:sp>
      <p:sp>
        <p:nvSpPr>
          <p:cNvPr id="70" name="文本框 69"/>
          <p:cNvSpPr txBox="1"/>
          <p:nvPr/>
        </p:nvSpPr>
        <p:spPr>
          <a:xfrm>
            <a:off x="1763996" y="4064720"/>
            <a:ext cx="1613266" cy="54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dirty="0">
                <a:cs typeface="+mn-ea"/>
                <a:sym typeface="+mn-lt"/>
              </a:rPr>
              <a:t>部门</a:t>
            </a:r>
            <a:r>
              <a:rPr lang="en-US" altLang="zh-CN" sz="1465" dirty="0">
                <a:cs typeface="+mn-ea"/>
                <a:sym typeface="+mn-lt"/>
              </a:rPr>
              <a:t>A</a:t>
            </a:r>
            <a:endParaRPr lang="en-US" altLang="zh-CN" sz="1465" dirty="0">
              <a:cs typeface="+mn-ea"/>
              <a:sym typeface="+mn-lt"/>
            </a:endParaRPr>
          </a:p>
          <a:p>
            <a:r>
              <a:rPr lang="zh-CN" altLang="en-US" sz="1465" dirty="0">
                <a:cs typeface="+mn-ea"/>
                <a:sym typeface="+mn-lt"/>
              </a:rPr>
              <a:t>中间数据仓库</a:t>
            </a:r>
            <a:endParaRPr lang="zh-CN" altLang="en-US" sz="1465" dirty="0">
              <a:cs typeface="+mn-ea"/>
              <a:sym typeface="+mn-lt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49" y="3504672"/>
            <a:ext cx="415110" cy="697385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054" y="5228434"/>
            <a:ext cx="415110" cy="69738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243" y="5374437"/>
            <a:ext cx="415110" cy="69738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575" y="5316213"/>
            <a:ext cx="415110" cy="69738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6448" y="1046658"/>
            <a:ext cx="10216933" cy="2265943"/>
          </a:xfrm>
          <a:prstGeom prst="rect">
            <a:avLst/>
          </a:prstGeom>
          <a:noFill/>
          <a:ln w="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共享交换平台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9944" y="2685993"/>
            <a:ext cx="9301950" cy="439457"/>
          </a:xfrm>
          <a:prstGeom prst="rect">
            <a:avLst/>
          </a:prstGeom>
          <a:solidFill>
            <a:srgbClr val="B1D2F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dirty="0">
                <a:solidFill>
                  <a:schemeClr val="tx1"/>
                </a:solidFill>
              </a:rPr>
              <a:t>交换传输子系统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549440" y="1772988"/>
            <a:ext cx="1515515" cy="6261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dirty="0">
                <a:solidFill>
                  <a:schemeClr val="tx1"/>
                </a:solidFill>
              </a:rPr>
              <a:t>监控管理子系统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48460" y="1308682"/>
            <a:ext cx="4134109" cy="12250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大数据平台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cxnSp>
        <p:nvCxnSpPr>
          <p:cNvPr id="6" name="直接箭头连接符 13"/>
          <p:cNvCxnSpPr/>
          <p:nvPr/>
        </p:nvCxnSpPr>
        <p:spPr>
          <a:xfrm>
            <a:off x="2742298" y="2022490"/>
            <a:ext cx="1359204" cy="71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209977" y="3464883"/>
            <a:ext cx="2795222" cy="28536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t" anchorCtr="0" compatLnSpc="1"/>
          <a:lstStyle/>
          <a:p>
            <a:pPr eaLnBrk="0" hangingPunct="0"/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19920" y="3655377"/>
            <a:ext cx="1891259" cy="12250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前置交换子系统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  <p:cxnSp>
        <p:nvCxnSpPr>
          <p:cNvPr id="9" name="直接箭头连接符 22"/>
          <p:cNvCxnSpPr/>
          <p:nvPr/>
        </p:nvCxnSpPr>
        <p:spPr>
          <a:xfrm flipH="1">
            <a:off x="2539458" y="3141214"/>
            <a:ext cx="5860" cy="5299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23"/>
          <p:cNvCxnSpPr/>
          <p:nvPr/>
        </p:nvCxnSpPr>
        <p:spPr>
          <a:xfrm>
            <a:off x="2540661" y="4726320"/>
            <a:ext cx="4362" cy="49227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591000" y="3859166"/>
            <a:ext cx="260807" cy="102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交换区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7785" y="4866107"/>
            <a:ext cx="260807" cy="102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业务区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15699" y="3480964"/>
            <a:ext cx="2795222" cy="28536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t" anchorCtr="0" compatLnSpc="1"/>
          <a:lstStyle/>
          <a:p>
            <a:pPr eaLnBrk="0" hangingPunct="0"/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55551" y="3748858"/>
            <a:ext cx="1515515" cy="6261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400" dirty="0">
                <a:solidFill>
                  <a:schemeClr val="tx1"/>
                </a:solidFill>
              </a:rPr>
              <a:t>文件交换通道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直接箭头连接符 29"/>
          <p:cNvCxnSpPr/>
          <p:nvPr/>
        </p:nvCxnSpPr>
        <p:spPr>
          <a:xfrm flipH="1">
            <a:off x="5822390" y="3151181"/>
            <a:ext cx="5860" cy="5299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标注 15"/>
          <p:cNvSpPr/>
          <p:nvPr/>
        </p:nvSpPr>
        <p:spPr>
          <a:xfrm>
            <a:off x="5265050" y="4907763"/>
            <a:ext cx="1331758" cy="731067"/>
          </a:xfrm>
          <a:prstGeom prst="wedgeRoundRectCallout">
            <a:avLst/>
          </a:prstGeom>
          <a:solidFill>
            <a:srgbClr val="FFF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文件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93178" y="5747648"/>
            <a:ext cx="1675501" cy="45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业务部门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32"/>
          <p:cNvCxnSpPr/>
          <p:nvPr/>
        </p:nvCxnSpPr>
        <p:spPr>
          <a:xfrm flipH="1">
            <a:off x="5822390" y="4391779"/>
            <a:ext cx="5860" cy="5299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972702" y="3525136"/>
            <a:ext cx="2795222" cy="28536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19" tIns="45709" rIns="91419" bIns="45709" numCol="1" rtlCol="0" anchor="t" anchorCtr="0" compatLnSpc="1"/>
          <a:lstStyle/>
          <a:p>
            <a:pPr eaLnBrk="0" hangingPunct="0"/>
            <a:endParaRPr lang="zh-CN" altLang="en-US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12555" y="3793030"/>
            <a:ext cx="1515515" cy="6261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1400" dirty="0">
                <a:solidFill>
                  <a:schemeClr val="tx1"/>
                </a:solidFill>
              </a:rPr>
              <a:t>Web Service</a:t>
            </a:r>
            <a:endParaRPr lang="en-US" altLang="zh-CN" sz="1400" dirty="0">
              <a:solidFill>
                <a:schemeClr val="tx1"/>
              </a:solidFill>
            </a:endParaRPr>
          </a:p>
          <a:p>
            <a:r>
              <a:rPr lang="zh-CN" altLang="en-US" sz="1400" dirty="0">
                <a:solidFill>
                  <a:schemeClr val="tx1"/>
                </a:solidFill>
              </a:rPr>
              <a:t>服务接口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直接箭头连接符 35"/>
          <p:cNvCxnSpPr/>
          <p:nvPr/>
        </p:nvCxnSpPr>
        <p:spPr>
          <a:xfrm flipH="1">
            <a:off x="9279393" y="3195353"/>
            <a:ext cx="5860" cy="5299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550181" y="5791820"/>
            <a:ext cx="1675501" cy="454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业务部门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3" name="直接箭头连接符 38"/>
          <p:cNvCxnSpPr/>
          <p:nvPr/>
        </p:nvCxnSpPr>
        <p:spPr>
          <a:xfrm flipH="1">
            <a:off x="9279393" y="4435951"/>
            <a:ext cx="5860" cy="5299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41"/>
          <p:cNvCxnSpPr/>
          <p:nvPr/>
        </p:nvCxnSpPr>
        <p:spPr>
          <a:xfrm>
            <a:off x="5807403" y="2533712"/>
            <a:ext cx="0" cy="205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42"/>
          <p:cNvCxnSpPr/>
          <p:nvPr/>
        </p:nvCxnSpPr>
        <p:spPr>
          <a:xfrm>
            <a:off x="9383775" y="2480473"/>
            <a:ext cx="0" cy="205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柱形 75"/>
          <p:cNvSpPr/>
          <p:nvPr/>
        </p:nvSpPr>
        <p:spPr>
          <a:xfrm>
            <a:off x="4101502" y="1868163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资源库库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柱形 75"/>
          <p:cNvSpPr/>
          <p:nvPr/>
        </p:nvSpPr>
        <p:spPr>
          <a:xfrm>
            <a:off x="1711856" y="1861043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归集库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柱形 75"/>
          <p:cNvSpPr/>
          <p:nvPr/>
        </p:nvSpPr>
        <p:spPr>
          <a:xfrm>
            <a:off x="2025440" y="4403426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中间交换库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柱形 75"/>
          <p:cNvSpPr/>
          <p:nvPr/>
        </p:nvSpPr>
        <p:spPr>
          <a:xfrm>
            <a:off x="2029802" y="5218599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部门汇聚库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柱形 75"/>
          <p:cNvSpPr/>
          <p:nvPr/>
        </p:nvSpPr>
        <p:spPr>
          <a:xfrm>
            <a:off x="8764172" y="4948418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部门汇聚库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柱形 75"/>
          <p:cNvSpPr/>
          <p:nvPr/>
        </p:nvSpPr>
        <p:spPr>
          <a:xfrm>
            <a:off x="5346654" y="1873461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主题库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柱形 75"/>
          <p:cNvSpPr/>
          <p:nvPr/>
        </p:nvSpPr>
        <p:spPr>
          <a:xfrm>
            <a:off x="6641584" y="1856736"/>
            <a:ext cx="1030442" cy="322894"/>
          </a:xfrm>
          <a:prstGeom prst="can">
            <a:avLst/>
          </a:prstGeom>
          <a:solidFill>
            <a:srgbClr val="0088EE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专题库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标题 1"/>
          <p:cNvSpPr txBox="1"/>
          <p:nvPr/>
        </p:nvSpPr>
        <p:spPr>
          <a:xfrm>
            <a:off x="738700" y="304969"/>
            <a:ext cx="7141075" cy="455166"/>
          </a:xfrm>
          <a:prstGeom prst="rect">
            <a:avLst/>
          </a:prstGeom>
        </p:spPr>
        <p:txBody>
          <a:bodyPr/>
          <a:lstStyle>
            <a:lvl1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ClrTx/>
            </a:pPr>
            <a:r>
              <a:rPr lang="zh-CN" altLang="en-US" sz="2400" dirty="0"/>
              <a:t>数据交换共享平台</a:t>
            </a:r>
            <a:r>
              <a:rPr lang="en-US" altLang="zh-CN" sz="2400" dirty="0"/>
              <a:t>-</a:t>
            </a:r>
            <a:r>
              <a:rPr lang="zh-CN" altLang="en-US" sz="2400" dirty="0"/>
              <a:t>目录订阅和跨域交换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53974" y="1599916"/>
            <a:ext cx="1920470" cy="987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5350"/>
            <a:r>
              <a:rPr lang="zh-CN" altLang="en-US" sz="14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icrosoft YaHei" charset="0"/>
                <a:ea typeface="Microsoft YaHei" charset="0"/>
                <a:cs typeface="Microsoft YaHei" charset="0"/>
              </a:rPr>
              <a:t>数据交换共享平台</a:t>
            </a:r>
            <a:endParaRPr lang="zh-CN" altLang="en-US" sz="1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96107" y="1599915"/>
            <a:ext cx="1920470" cy="987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5350"/>
            <a:r>
              <a:rPr lang="zh-CN" altLang="en-US" sz="14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icrosoft YaHei" charset="0"/>
                <a:ea typeface="Microsoft YaHei" charset="0"/>
                <a:cs typeface="Microsoft YaHei" charset="0"/>
              </a:rPr>
              <a:t>注册中心</a:t>
            </a:r>
            <a:endParaRPr lang="zh-CN" altLang="en-US" sz="1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39811" y="1599914"/>
            <a:ext cx="1920470" cy="9879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5350"/>
            <a:r>
              <a:rPr lang="zh-CN" altLang="en-US" sz="14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icrosoft YaHei" charset="0"/>
                <a:ea typeface="Microsoft YaHei" charset="0"/>
                <a:cs typeface="Microsoft YaHei" charset="0"/>
              </a:rPr>
              <a:t>外部系统</a:t>
            </a:r>
            <a:endParaRPr lang="zh-CN" altLang="en-US" sz="1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900652" y="3730436"/>
            <a:ext cx="2248243" cy="203357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5350"/>
            <a:r>
              <a:rPr lang="zh-CN" altLang="en-US" sz="14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icrosoft YaHei" charset="0"/>
                <a:ea typeface="Microsoft YaHei" charset="0"/>
                <a:cs typeface="Microsoft YaHei" charset="0"/>
              </a:rPr>
              <a:t>数据交换共享平台</a:t>
            </a:r>
            <a:endParaRPr lang="zh-CN" altLang="en-US" sz="1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9970" y="3710816"/>
            <a:ext cx="1329554" cy="20312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ctr" anchorCtr="0" forceAA="0" compatLnSpc="1">
            <a:noAutofit/>
          </a:bodyPr>
          <a:lstStyle/>
          <a:p>
            <a:pPr defTabSz="895350"/>
            <a:r>
              <a:rPr lang="zh-CN" altLang="en-US" sz="14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icrosoft YaHei" charset="0"/>
                <a:ea typeface="Microsoft YaHei" charset="0"/>
                <a:cs typeface="Microsoft YaHei" charset="0"/>
              </a:rPr>
              <a:t>跨网传输</a:t>
            </a:r>
            <a:endParaRPr lang="zh-CN" altLang="en-US" sz="14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378250" y="3730435"/>
            <a:ext cx="1606548" cy="42472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t" anchorCtr="0" forceAA="0" compatLnSpc="1">
            <a:noAutofit/>
          </a:bodyPr>
          <a:lstStyle/>
          <a:p>
            <a:pPr defTabSz="895350"/>
            <a:r>
              <a:rPr lang="zh-CN" altLang="en-US" sz="117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icrosoft YaHei" charset="0"/>
                <a:ea typeface="Microsoft YaHei" charset="0"/>
                <a:cs typeface="Microsoft YaHei" charset="0"/>
              </a:rPr>
              <a:t>交换信息系统</a:t>
            </a:r>
            <a:endParaRPr lang="zh-CN" altLang="en-US" sz="117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78249" y="4493315"/>
            <a:ext cx="1606548" cy="4662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t" anchorCtr="0" forceAA="0" compatLnSpc="1">
            <a:noAutofit/>
          </a:bodyPr>
          <a:lstStyle/>
          <a:p>
            <a:pPr defTabSz="895350"/>
            <a:r>
              <a:rPr lang="zh-CN" altLang="en-US" sz="117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icrosoft YaHei" charset="0"/>
                <a:ea typeface="Microsoft YaHei" charset="0"/>
                <a:cs typeface="Microsoft YaHei" charset="0"/>
              </a:rPr>
              <a:t>其他信息系统</a:t>
            </a:r>
            <a:endParaRPr lang="zh-CN" altLang="en-US" sz="117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378251" y="5297743"/>
            <a:ext cx="1606548" cy="46626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t" anchorCtr="0" forceAA="0" compatLnSpc="1">
            <a:noAutofit/>
          </a:bodyPr>
          <a:lstStyle/>
          <a:p>
            <a:pPr defTabSz="895350"/>
            <a:r>
              <a:rPr lang="zh-CN" altLang="en-US" sz="117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icrosoft YaHei" charset="0"/>
                <a:ea typeface="Microsoft YaHei" charset="0"/>
                <a:cs typeface="Microsoft YaHei" charset="0"/>
              </a:rPr>
              <a:t>跨网传输</a:t>
            </a:r>
            <a:endParaRPr lang="zh-CN" altLang="en-US" sz="117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096331" y="2587847"/>
            <a:ext cx="20772" cy="114489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9" idx="3"/>
          </p:cNvCxnSpPr>
          <p:nvPr/>
        </p:nvCxnSpPr>
        <p:spPr>
          <a:xfrm>
            <a:off x="2984798" y="3942795"/>
            <a:ext cx="1915854" cy="23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10" idx="3"/>
            <a:endCxn id="7" idx="1"/>
          </p:cNvCxnSpPr>
          <p:nvPr/>
        </p:nvCxnSpPr>
        <p:spPr>
          <a:xfrm>
            <a:off x="2984796" y="4726448"/>
            <a:ext cx="1915855" cy="207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11" idx="3"/>
          </p:cNvCxnSpPr>
          <p:nvPr/>
        </p:nvCxnSpPr>
        <p:spPr>
          <a:xfrm flipV="1">
            <a:off x="2984798" y="5508947"/>
            <a:ext cx="1915853" cy="219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endCxn id="7" idx="3"/>
          </p:cNvCxnSpPr>
          <p:nvPr/>
        </p:nvCxnSpPr>
        <p:spPr>
          <a:xfrm flipH="1">
            <a:off x="7148895" y="4726448"/>
            <a:ext cx="1251075" cy="207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肘形连接符 75"/>
          <p:cNvCxnSpPr/>
          <p:nvPr/>
        </p:nvCxnSpPr>
        <p:spPr>
          <a:xfrm rot="16200000" flipH="1">
            <a:off x="4124215" y="2622472"/>
            <a:ext cx="1234338" cy="112181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肘形连接符 93"/>
          <p:cNvCxnSpPr/>
          <p:nvPr/>
        </p:nvCxnSpPr>
        <p:spPr>
          <a:xfrm rot="5400000">
            <a:off x="6753746" y="2636757"/>
            <a:ext cx="1164231" cy="106641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/>
          <p:cNvSpPr/>
          <p:nvPr/>
        </p:nvSpPr>
        <p:spPr>
          <a:xfrm>
            <a:off x="3926581" y="2789974"/>
            <a:ext cx="526282" cy="212359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321849" y="3002333"/>
            <a:ext cx="902602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级联接口</a:t>
            </a:r>
            <a:endParaRPr lang="zh-CN" altLang="en-US" sz="1400" dirty="0"/>
          </a:p>
        </p:txBody>
      </p:sp>
      <p:sp>
        <p:nvSpPr>
          <p:cNvPr id="103" name="文本框 102"/>
          <p:cNvSpPr txBox="1"/>
          <p:nvPr/>
        </p:nvSpPr>
        <p:spPr>
          <a:xfrm>
            <a:off x="6125915" y="2560393"/>
            <a:ext cx="1670263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服务注册</a:t>
            </a:r>
            <a:r>
              <a:rPr lang="en-US" altLang="zh-CN" sz="1400" dirty="0"/>
              <a:t>/</a:t>
            </a:r>
            <a:r>
              <a:rPr lang="zh-CN" altLang="en-US" sz="1400" dirty="0"/>
              <a:t>发现接口</a:t>
            </a:r>
            <a:endParaRPr lang="zh-CN" altLang="en-US" sz="1400" dirty="0"/>
          </a:p>
        </p:txBody>
      </p:sp>
      <p:sp>
        <p:nvSpPr>
          <p:cNvPr id="104" name="文本框 103"/>
          <p:cNvSpPr txBox="1"/>
          <p:nvPr/>
        </p:nvSpPr>
        <p:spPr>
          <a:xfrm>
            <a:off x="7437423" y="3236527"/>
            <a:ext cx="1261592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数据采集接口</a:t>
            </a:r>
            <a:endParaRPr lang="zh-CN" altLang="en-US" sz="1400" dirty="0"/>
          </a:p>
        </p:txBody>
      </p:sp>
      <p:sp>
        <p:nvSpPr>
          <p:cNvPr id="105" name="椭圆 104"/>
          <p:cNvSpPr/>
          <p:nvPr/>
        </p:nvSpPr>
        <p:spPr>
          <a:xfrm>
            <a:off x="3499535" y="3724483"/>
            <a:ext cx="171966" cy="44775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4125076" y="4460421"/>
            <a:ext cx="244673" cy="126117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文本框 107"/>
          <p:cNvSpPr txBox="1"/>
          <p:nvPr/>
        </p:nvSpPr>
        <p:spPr>
          <a:xfrm>
            <a:off x="3564173" y="5742081"/>
            <a:ext cx="1261592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数据服务接口</a:t>
            </a:r>
            <a:endParaRPr lang="zh-CN" altLang="en-US" sz="1400" dirty="0"/>
          </a:p>
        </p:txBody>
      </p:sp>
      <p:sp>
        <p:nvSpPr>
          <p:cNvPr id="109" name="文本框 108"/>
          <p:cNvSpPr txBox="1"/>
          <p:nvPr/>
        </p:nvSpPr>
        <p:spPr>
          <a:xfrm>
            <a:off x="7143717" y="5721592"/>
            <a:ext cx="1261592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数据服务接口</a:t>
            </a:r>
            <a:endParaRPr lang="zh-CN" altLang="en-US" sz="1400" dirty="0"/>
          </a:p>
        </p:txBody>
      </p:sp>
      <p:sp>
        <p:nvSpPr>
          <p:cNvPr id="110" name="文本框 109"/>
          <p:cNvSpPr txBox="1"/>
          <p:nvPr/>
        </p:nvSpPr>
        <p:spPr>
          <a:xfrm>
            <a:off x="3674404" y="3620084"/>
            <a:ext cx="1261592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/>
              <a:t>数据采集接口</a:t>
            </a:r>
            <a:endParaRPr lang="zh-CN" altLang="en-US" sz="1400" dirty="0"/>
          </a:p>
        </p:txBody>
      </p:sp>
      <p:sp>
        <p:nvSpPr>
          <p:cNvPr id="30" name="椭圆 29"/>
          <p:cNvSpPr/>
          <p:nvPr/>
        </p:nvSpPr>
        <p:spPr>
          <a:xfrm>
            <a:off x="5839602" y="2789975"/>
            <a:ext cx="526282" cy="212359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224003" y="2945734"/>
            <a:ext cx="171966" cy="44775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7647236" y="4537099"/>
            <a:ext cx="171966" cy="44775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标题 1"/>
          <p:cNvSpPr txBox="1"/>
          <p:nvPr/>
        </p:nvSpPr>
        <p:spPr>
          <a:xfrm>
            <a:off x="738700" y="304969"/>
            <a:ext cx="7141075" cy="455166"/>
          </a:xfrm>
          <a:prstGeom prst="rect">
            <a:avLst/>
          </a:prstGeom>
        </p:spPr>
        <p:txBody>
          <a:bodyPr/>
          <a:lstStyle>
            <a:lvl1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ClrTx/>
            </a:pPr>
            <a:r>
              <a:rPr lang="zh-CN" altLang="en-US" sz="2400" dirty="0"/>
              <a:t>数据交换共享平台</a:t>
            </a:r>
            <a:r>
              <a:rPr lang="en-US" altLang="zh-CN" sz="2400" dirty="0"/>
              <a:t>-</a:t>
            </a:r>
            <a:r>
              <a:rPr lang="zh-CN" altLang="en-US" sz="2400" dirty="0"/>
              <a:t>整体架构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5"/>
          <p:cNvSpPr/>
          <p:nvPr/>
        </p:nvSpPr>
        <p:spPr bwMode="auto">
          <a:xfrm flipH="1">
            <a:off x="1565213" y="1663950"/>
            <a:ext cx="1106549" cy="634853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366" tIns="45684" rIns="91366" bIns="45684" numCol="1" anchor="t" anchorCtr="0" compatLnSpc="1"/>
          <a:lstStyle/>
          <a:p>
            <a:pPr defTabSz="913130">
              <a:defRPr/>
            </a:pPr>
            <a:endParaRPr lang="en-US" sz="1570" kern="0" dirty="0">
              <a:solidFill>
                <a:srgbClr val="000000"/>
              </a:solidFill>
              <a:latin typeface="Segoe UI" panose="020B0502040204020203"/>
            </a:endParaRPr>
          </a:p>
          <a:p>
            <a:pPr defTabSz="913130">
              <a:defRPr/>
            </a:pPr>
            <a:r>
              <a:rPr lang="en-US" sz="1570" kern="0" dirty="0">
                <a:latin typeface="Segoe UI" panose="020B0502040204020203"/>
              </a:rPr>
              <a:t>     VPN</a:t>
            </a:r>
            <a:endParaRPr lang="en-US" sz="1570" kern="0" dirty="0">
              <a:latin typeface="Segoe UI" panose="020B0502040204020203"/>
            </a:endParaRPr>
          </a:p>
          <a:p>
            <a:pPr defTabSz="913130">
              <a:defRPr/>
            </a:pPr>
            <a:endParaRPr lang="en-US" sz="1570" kern="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39798" y="1333826"/>
            <a:ext cx="800034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内部专网</a:t>
            </a:r>
            <a:endParaRPr lang="zh-CN" altLang="en-US" sz="12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eeform 95"/>
          <p:cNvSpPr/>
          <p:nvPr/>
        </p:nvSpPr>
        <p:spPr bwMode="auto">
          <a:xfrm flipH="1">
            <a:off x="3468503" y="1672203"/>
            <a:ext cx="1106549" cy="634853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366" tIns="45684" rIns="91366" bIns="45684" numCol="1" anchor="t" anchorCtr="0" compatLnSpc="1"/>
          <a:lstStyle/>
          <a:p>
            <a:pPr defTabSz="913130"/>
            <a:endParaRPr lang="en-US" sz="1570" kern="0" dirty="0">
              <a:solidFill>
                <a:srgbClr val="000000"/>
              </a:solidFill>
              <a:latin typeface="Segoe UI" panose="020B0502040204020203"/>
            </a:endParaRPr>
          </a:p>
          <a:p>
            <a:pPr defTabSz="913130"/>
            <a:r>
              <a:rPr lang="en-US" sz="1570" kern="0" dirty="0">
                <a:latin typeface="Segoe UI" panose="020B0502040204020203"/>
              </a:rPr>
              <a:t>     VPN</a:t>
            </a:r>
            <a:endParaRPr lang="en-US" sz="1570" kern="0" dirty="0">
              <a:latin typeface="Segoe UI" panose="020B0502040204020203"/>
            </a:endParaRPr>
          </a:p>
          <a:p>
            <a:pPr defTabSz="913130"/>
            <a:endParaRPr lang="en-US" sz="1570" kern="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43087" y="1342080"/>
            <a:ext cx="800034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内部专网</a:t>
            </a:r>
            <a:endParaRPr lang="zh-CN" altLang="en-US" sz="1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reeform 95"/>
          <p:cNvSpPr/>
          <p:nvPr/>
        </p:nvSpPr>
        <p:spPr bwMode="auto">
          <a:xfrm flipH="1">
            <a:off x="5314020" y="1663315"/>
            <a:ext cx="1106549" cy="634853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366" tIns="45684" rIns="91366" bIns="45684" numCol="1" anchor="t" anchorCtr="0" compatLnSpc="1"/>
          <a:lstStyle/>
          <a:p>
            <a:pPr defTabSz="913130"/>
            <a:endParaRPr lang="en-US" sz="1570" kern="0" dirty="0">
              <a:solidFill>
                <a:srgbClr val="000000"/>
              </a:solidFill>
              <a:latin typeface="Segoe UI" panose="020B0502040204020203"/>
            </a:endParaRPr>
          </a:p>
          <a:p>
            <a:pPr defTabSz="913130"/>
            <a:r>
              <a:rPr lang="en-US" sz="1570" kern="0" dirty="0">
                <a:latin typeface="Segoe UI" panose="020B0502040204020203"/>
              </a:rPr>
              <a:t>     VPN</a:t>
            </a:r>
            <a:endParaRPr lang="en-US" sz="1570" kern="0" dirty="0">
              <a:latin typeface="Segoe UI" panose="020B0502040204020203"/>
            </a:endParaRPr>
          </a:p>
          <a:p>
            <a:pPr defTabSz="913130"/>
            <a:endParaRPr lang="en-US" sz="1570" kern="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8605" y="1333192"/>
            <a:ext cx="800034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内部专网</a:t>
            </a:r>
            <a:endParaRPr lang="zh-CN" altLang="en-US" sz="1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reeform 95"/>
          <p:cNvSpPr/>
          <p:nvPr/>
        </p:nvSpPr>
        <p:spPr bwMode="auto">
          <a:xfrm flipH="1">
            <a:off x="7141127" y="1672203"/>
            <a:ext cx="1106549" cy="634853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366" tIns="45684" rIns="91366" bIns="45684" numCol="1" anchor="t" anchorCtr="0" compatLnSpc="1"/>
          <a:lstStyle/>
          <a:p>
            <a:pPr defTabSz="913130"/>
            <a:endParaRPr lang="en-US" sz="1570" kern="0" dirty="0">
              <a:solidFill>
                <a:srgbClr val="000000"/>
              </a:solidFill>
              <a:latin typeface="Segoe UI" panose="020B0502040204020203"/>
            </a:endParaRPr>
          </a:p>
          <a:p>
            <a:pPr defTabSz="913130"/>
            <a:r>
              <a:rPr lang="en-US" sz="1570" kern="0" dirty="0">
                <a:latin typeface="Segoe UI" panose="020B0502040204020203"/>
              </a:rPr>
              <a:t>     VPN</a:t>
            </a:r>
            <a:endParaRPr lang="en-US" sz="1570" kern="0" dirty="0">
              <a:latin typeface="Segoe UI" panose="020B0502040204020203"/>
            </a:endParaRPr>
          </a:p>
          <a:p>
            <a:pPr defTabSz="913130"/>
            <a:endParaRPr lang="en-US" sz="1570" kern="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47612" y="1333826"/>
            <a:ext cx="800034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内部专网</a:t>
            </a:r>
            <a:endParaRPr lang="zh-CN" altLang="en-US" sz="1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9742" y="2687333"/>
            <a:ext cx="9789434" cy="3612314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005801" y="2841602"/>
            <a:ext cx="1363664" cy="511692"/>
          </a:xfrm>
          <a:prstGeom prst="roundRect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接入网关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962312" y="2841602"/>
            <a:ext cx="1363664" cy="511692"/>
          </a:xfrm>
          <a:prstGeom prst="roundRect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接入网关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927080" y="3524704"/>
            <a:ext cx="8120405" cy="317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1986755" y="3703097"/>
            <a:ext cx="7644900" cy="1457623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sz="1050" dirty="0">
              <a:solidFill>
                <a:schemeClr val="tx1"/>
              </a:solidFill>
              <a:latin typeface="Microsoft YaHei" charset="0"/>
              <a:ea typeface="Microsoft YaHei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576534" y="4117022"/>
            <a:ext cx="6582156" cy="406306"/>
          </a:xfrm>
          <a:prstGeom prst="round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 sz="1050" dirty="0">
              <a:solidFill>
                <a:prstClr val="white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087062" y="4668709"/>
            <a:ext cx="1063379" cy="3866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927079" y="5431168"/>
            <a:ext cx="7644900" cy="685006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zh-CN" altLang="en-US" sz="1050" dirty="0">
              <a:solidFill>
                <a:schemeClr val="tx1"/>
              </a:solidFill>
              <a:latin typeface="Microsoft YaHei" charset="0"/>
              <a:ea typeface="Microsoft YaHei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1927079" y="5283247"/>
            <a:ext cx="8197222" cy="1269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7689640" y="2841602"/>
            <a:ext cx="1363664" cy="511692"/>
          </a:xfrm>
          <a:prstGeom prst="roundRect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接入网关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91179" y="2785100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>
                <a:solidFill>
                  <a:schemeClr val="accent6">
                    <a:lumMod val="75000"/>
                  </a:schemeClr>
                </a:solidFill>
              </a:rPr>
              <a:t>接入区</a:t>
            </a:r>
            <a:endParaRPr lang="zh-CN" alt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691179" y="4049727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>
                <a:solidFill>
                  <a:schemeClr val="accent6">
                    <a:lumMod val="75000"/>
                  </a:schemeClr>
                </a:solidFill>
              </a:rPr>
              <a:t>控制区</a:t>
            </a:r>
            <a:endParaRPr lang="zh-CN" alt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689909" y="5461640"/>
            <a:ext cx="400110" cy="6309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>
                <a:solidFill>
                  <a:schemeClr val="accent6">
                    <a:lumMod val="75000"/>
                  </a:schemeClr>
                </a:solidFill>
              </a:rPr>
              <a:t>审计区</a:t>
            </a:r>
            <a:endParaRPr lang="zh-CN" altLang="en-US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29045" y="3708176"/>
            <a:ext cx="2492413" cy="36924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智能数据交换控制系统</a:t>
            </a:r>
            <a:endParaRPr lang="zh-CN" altLang="en-US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41807" y="4155748"/>
            <a:ext cx="1415444" cy="338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交换服务总线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08319" y="4723942"/>
            <a:ext cx="855782" cy="27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服务注册</a:t>
            </a:r>
            <a:endParaRPr lang="zh-CN" altLang="en-US" sz="1200" dirty="0"/>
          </a:p>
        </p:txBody>
      </p:sp>
      <p:sp>
        <p:nvSpPr>
          <p:cNvPr id="30" name="圆角矩形 29"/>
          <p:cNvSpPr/>
          <p:nvPr/>
        </p:nvSpPr>
        <p:spPr>
          <a:xfrm>
            <a:off x="2005801" y="2841602"/>
            <a:ext cx="1363664" cy="5116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t" anchorCtr="0" forceAA="0" compatLnSpc="1">
            <a:noAutofit/>
          </a:bodyPr>
          <a:lstStyle/>
          <a:p>
            <a:pPr defTabSz="895350"/>
            <a:r>
              <a:rPr lang="zh-CN" altLang="en-US" sz="117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icrosoft YaHei" charset="0"/>
                <a:ea typeface="Microsoft YaHei" charset="0"/>
                <a:cs typeface="Microsoft YaHei" charset="0"/>
              </a:rPr>
              <a:t>接入网关</a:t>
            </a:r>
            <a:endParaRPr lang="zh-CN" altLang="en-US" sz="117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962312" y="2841602"/>
            <a:ext cx="1363664" cy="5116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t" anchorCtr="0" forceAA="0" compatLnSpc="1">
            <a:noAutofit/>
          </a:bodyPr>
          <a:lstStyle/>
          <a:p>
            <a:pPr defTabSz="895350"/>
            <a:r>
              <a:rPr lang="zh-CN" altLang="en-US" sz="117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icrosoft YaHei" charset="0"/>
                <a:ea typeface="Microsoft YaHei" charset="0"/>
                <a:cs typeface="Microsoft YaHei" charset="0"/>
              </a:rPr>
              <a:t>接入网关</a:t>
            </a:r>
            <a:endParaRPr lang="zh-CN" altLang="en-US" sz="117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7689640" y="2841602"/>
            <a:ext cx="1363664" cy="5116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720" tIns="140576" rIns="175720" bIns="140576" numCol="1" spcCol="0" rtlCol="0" fromWordArt="0" anchor="t" anchorCtr="0" forceAA="0" compatLnSpc="1">
            <a:noAutofit/>
          </a:bodyPr>
          <a:lstStyle/>
          <a:p>
            <a:pPr defTabSz="895350"/>
            <a:r>
              <a:rPr lang="zh-CN" altLang="en-US" sz="117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Microsoft YaHei" charset="0"/>
                <a:ea typeface="Microsoft YaHei" charset="0"/>
                <a:cs typeface="Microsoft YaHei" charset="0"/>
              </a:rPr>
              <a:t>接入网关</a:t>
            </a:r>
            <a:endParaRPr lang="zh-CN" altLang="en-US" sz="117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366291" y="4662361"/>
            <a:ext cx="1063379" cy="3866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87548" y="4717593"/>
            <a:ext cx="855782" cy="27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访问控制</a:t>
            </a:r>
            <a:endParaRPr lang="zh-CN" altLang="en-US" sz="1200" dirty="0"/>
          </a:p>
        </p:txBody>
      </p:sp>
      <p:sp>
        <p:nvSpPr>
          <p:cNvPr id="35" name="圆角矩形 34"/>
          <p:cNvSpPr/>
          <p:nvPr/>
        </p:nvSpPr>
        <p:spPr>
          <a:xfrm>
            <a:off x="4635997" y="4665535"/>
            <a:ext cx="1063379" cy="3866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766142" y="4717593"/>
            <a:ext cx="855782" cy="27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日志采集</a:t>
            </a:r>
            <a:endParaRPr lang="zh-CN" altLang="en-US" sz="1200"/>
          </a:p>
        </p:txBody>
      </p:sp>
      <p:sp>
        <p:nvSpPr>
          <p:cNvPr id="44" name="圆角矩形 43"/>
          <p:cNvSpPr/>
          <p:nvPr/>
        </p:nvSpPr>
        <p:spPr>
          <a:xfrm>
            <a:off x="5924114" y="4656012"/>
            <a:ext cx="1063379" cy="3866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045371" y="4711245"/>
            <a:ext cx="855782" cy="27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集群管理</a:t>
            </a:r>
            <a:endParaRPr lang="zh-CN" altLang="en-US" sz="1200" dirty="0"/>
          </a:p>
        </p:txBody>
      </p:sp>
      <p:sp>
        <p:nvSpPr>
          <p:cNvPr id="46" name="圆角矩形 45"/>
          <p:cNvSpPr/>
          <p:nvPr/>
        </p:nvSpPr>
        <p:spPr>
          <a:xfrm>
            <a:off x="7212866" y="4649664"/>
            <a:ext cx="1063379" cy="3866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334122" y="4704896"/>
            <a:ext cx="855782" cy="27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路由调度</a:t>
            </a:r>
            <a:endParaRPr lang="zh-CN" altLang="en-US" sz="1200" dirty="0"/>
          </a:p>
        </p:txBody>
      </p:sp>
      <p:sp>
        <p:nvSpPr>
          <p:cNvPr id="48" name="圆角矩形 47"/>
          <p:cNvSpPr/>
          <p:nvPr/>
        </p:nvSpPr>
        <p:spPr>
          <a:xfrm>
            <a:off x="8473049" y="4652838"/>
            <a:ext cx="1063379" cy="3866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594306" y="4708070"/>
            <a:ext cx="855782" cy="27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系统监控</a:t>
            </a:r>
            <a:endParaRPr lang="zh-CN" altLang="en-US" sz="1200" dirty="0"/>
          </a:p>
        </p:txBody>
      </p:sp>
      <p:sp>
        <p:nvSpPr>
          <p:cNvPr id="50" name="圆角矩形 49"/>
          <p:cNvSpPr/>
          <p:nvPr/>
        </p:nvSpPr>
        <p:spPr>
          <a:xfrm>
            <a:off x="3347246" y="5567026"/>
            <a:ext cx="1063379" cy="3866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468502" y="5622259"/>
            <a:ext cx="855782" cy="27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交换日志</a:t>
            </a:r>
            <a:endParaRPr lang="zh-CN" altLang="en-US" sz="1200"/>
          </a:p>
        </p:txBody>
      </p:sp>
      <p:sp>
        <p:nvSpPr>
          <p:cNvPr id="52" name="圆角矩形 51"/>
          <p:cNvSpPr/>
          <p:nvPr/>
        </p:nvSpPr>
        <p:spPr>
          <a:xfrm>
            <a:off x="4626475" y="5560678"/>
            <a:ext cx="1063379" cy="3866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747731" y="5615910"/>
            <a:ext cx="855782" cy="27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设备日志</a:t>
            </a:r>
            <a:endParaRPr lang="zh-CN" altLang="en-US" sz="1200"/>
          </a:p>
        </p:txBody>
      </p:sp>
      <p:sp>
        <p:nvSpPr>
          <p:cNvPr id="54" name="圆角矩形 53"/>
          <p:cNvSpPr/>
          <p:nvPr/>
        </p:nvSpPr>
        <p:spPr>
          <a:xfrm>
            <a:off x="5896181" y="5563852"/>
            <a:ext cx="1063379" cy="3866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026325" y="5615910"/>
            <a:ext cx="855782" cy="27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数据副本</a:t>
            </a:r>
            <a:endParaRPr lang="zh-CN" altLang="en-US" sz="1200"/>
          </a:p>
        </p:txBody>
      </p:sp>
      <p:sp>
        <p:nvSpPr>
          <p:cNvPr id="56" name="圆角矩形 55"/>
          <p:cNvSpPr/>
          <p:nvPr/>
        </p:nvSpPr>
        <p:spPr>
          <a:xfrm>
            <a:off x="7184298" y="5554329"/>
            <a:ext cx="1063379" cy="3866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05554" y="5609562"/>
            <a:ext cx="855782" cy="27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查询统计</a:t>
            </a:r>
            <a:endParaRPr lang="zh-CN" altLang="en-US" sz="1200"/>
          </a:p>
        </p:txBody>
      </p:sp>
      <p:cxnSp>
        <p:nvCxnSpPr>
          <p:cNvPr id="71" name="曲线连接符 70"/>
          <p:cNvCxnSpPr/>
          <p:nvPr/>
        </p:nvCxnSpPr>
        <p:spPr>
          <a:xfrm rot="5400000" flipV="1">
            <a:off x="1986755" y="2471483"/>
            <a:ext cx="578986" cy="212041"/>
          </a:xfrm>
          <a:prstGeom prst="curvedConnector3">
            <a:avLst>
              <a:gd name="adj1" fmla="val 5011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曲线连接符 71"/>
          <p:cNvCxnSpPr/>
          <p:nvPr/>
        </p:nvCxnSpPr>
        <p:spPr>
          <a:xfrm rot="10800000" flipV="1">
            <a:off x="2913006" y="2296899"/>
            <a:ext cx="1063379" cy="531372"/>
          </a:xfrm>
          <a:prstGeom prst="curvedConnector3">
            <a:avLst>
              <a:gd name="adj1" fmla="val 4997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曲线连接符 72"/>
          <p:cNvCxnSpPr/>
          <p:nvPr/>
        </p:nvCxnSpPr>
        <p:spPr>
          <a:xfrm rot="5400000" flipV="1">
            <a:off x="2258473" y="3342501"/>
            <a:ext cx="782774" cy="778965"/>
          </a:xfrm>
          <a:prstGeom prst="curvedConnector3">
            <a:avLst>
              <a:gd name="adj1" fmla="val 5004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曲线连接符 73"/>
          <p:cNvCxnSpPr/>
          <p:nvPr/>
        </p:nvCxnSpPr>
        <p:spPr>
          <a:xfrm rot="5400000">
            <a:off x="2666683" y="3736110"/>
            <a:ext cx="779600" cy="14602"/>
          </a:xfrm>
          <a:prstGeom prst="curvedConnector3">
            <a:avLst>
              <a:gd name="adj1" fmla="val 5004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曲线连接符 74"/>
          <p:cNvCxnSpPr>
            <a:endCxn id="31" idx="0"/>
          </p:cNvCxnSpPr>
          <p:nvPr/>
        </p:nvCxnSpPr>
        <p:spPr>
          <a:xfrm rot="5400000">
            <a:off x="5509555" y="2421965"/>
            <a:ext cx="553592" cy="285049"/>
          </a:xfrm>
          <a:prstGeom prst="curvedConnector3">
            <a:avLst>
              <a:gd name="adj1" fmla="val 5005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曲线连接符 75"/>
          <p:cNvCxnSpPr/>
          <p:nvPr/>
        </p:nvCxnSpPr>
        <p:spPr>
          <a:xfrm>
            <a:off x="5636525" y="3350755"/>
            <a:ext cx="1423341" cy="763728"/>
          </a:xfrm>
          <a:prstGeom prst="curvedConnector3">
            <a:avLst>
              <a:gd name="adj1" fmla="val 100312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曲线连接符 76"/>
          <p:cNvCxnSpPr>
            <a:stCxn id="79" idx="11"/>
          </p:cNvCxnSpPr>
          <p:nvPr/>
        </p:nvCxnSpPr>
        <p:spPr>
          <a:xfrm rot="10800000" flipV="1">
            <a:off x="8732069" y="2288010"/>
            <a:ext cx="459634" cy="540895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曲线连接符 77"/>
          <p:cNvCxnSpPr/>
          <p:nvPr/>
        </p:nvCxnSpPr>
        <p:spPr>
          <a:xfrm rot="5400000">
            <a:off x="8254660" y="3711351"/>
            <a:ext cx="742143" cy="2539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95"/>
          <p:cNvSpPr/>
          <p:nvPr/>
        </p:nvSpPr>
        <p:spPr bwMode="auto">
          <a:xfrm flipH="1">
            <a:off x="8847612" y="1653157"/>
            <a:ext cx="1106549" cy="634853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366" tIns="45684" rIns="91366" bIns="45684" numCol="1" anchor="t" anchorCtr="0" compatLnSpc="1"/>
          <a:lstStyle/>
          <a:p>
            <a:pPr defTabSz="913130"/>
            <a:endParaRPr lang="en-US" sz="1570" kern="0" dirty="0">
              <a:solidFill>
                <a:srgbClr val="000000"/>
              </a:solidFill>
              <a:latin typeface="Segoe UI" panose="020B0502040204020203"/>
            </a:endParaRPr>
          </a:p>
          <a:p>
            <a:pPr defTabSz="913130"/>
            <a:r>
              <a:rPr lang="en-US" sz="1570" kern="0" dirty="0">
                <a:latin typeface="Segoe UI" panose="020B0502040204020203"/>
              </a:rPr>
              <a:t>     VPN</a:t>
            </a:r>
            <a:endParaRPr lang="en-US" sz="1570" kern="0" dirty="0">
              <a:latin typeface="Segoe UI" panose="020B0502040204020203"/>
            </a:endParaRPr>
          </a:p>
          <a:p>
            <a:pPr defTabSz="913130"/>
            <a:endParaRPr lang="en-US" sz="1570" kern="0" dirty="0">
              <a:solidFill>
                <a:srgbClr val="000000"/>
              </a:solidFill>
              <a:latin typeface="Segoe UI" panose="020B0502040204020203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184297" y="1342080"/>
            <a:ext cx="800034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内部专网</a:t>
            </a:r>
            <a:endParaRPr lang="zh-CN" altLang="en-US" sz="1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1" name="曲线连接符 80"/>
          <p:cNvCxnSpPr/>
          <p:nvPr/>
        </p:nvCxnSpPr>
        <p:spPr>
          <a:xfrm rot="5400000" flipV="1">
            <a:off x="7642661" y="2367367"/>
            <a:ext cx="541530" cy="420273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曲线连接符 81"/>
          <p:cNvCxnSpPr/>
          <p:nvPr/>
        </p:nvCxnSpPr>
        <p:spPr>
          <a:xfrm rot="10800000" flipV="1">
            <a:off x="7049709" y="3339962"/>
            <a:ext cx="926251" cy="744683"/>
          </a:xfrm>
          <a:prstGeom prst="curvedConnector3">
            <a:avLst>
              <a:gd name="adj1" fmla="val 4996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1158475" y="3330230"/>
            <a:ext cx="49244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/>
              <a:t>数据共享交换平台</a:t>
            </a:r>
            <a:endParaRPr lang="zh-CN" altLang="en-US" sz="2000" dirty="0"/>
          </a:p>
        </p:txBody>
      </p:sp>
      <p:sp>
        <p:nvSpPr>
          <p:cNvPr id="85" name="文本框 84"/>
          <p:cNvSpPr txBox="1"/>
          <p:nvPr/>
        </p:nvSpPr>
        <p:spPr>
          <a:xfrm>
            <a:off x="5065873" y="3397734"/>
            <a:ext cx="902602" cy="30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/>
              <a:t>网络隔离</a:t>
            </a:r>
            <a:endParaRPr lang="zh-CN" altLang="en-US" sz="1400"/>
          </a:p>
        </p:txBody>
      </p:sp>
      <p:sp>
        <p:nvSpPr>
          <p:cNvPr id="86" name="文本框 85"/>
          <p:cNvSpPr txBox="1"/>
          <p:nvPr/>
        </p:nvSpPr>
        <p:spPr>
          <a:xfrm>
            <a:off x="5979981" y="5184664"/>
            <a:ext cx="800034" cy="276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单向传输</a:t>
            </a:r>
            <a:endParaRPr lang="zh-CN" altLang="en-US" sz="1200"/>
          </a:p>
        </p:txBody>
      </p:sp>
      <p:sp>
        <p:nvSpPr>
          <p:cNvPr id="87" name="下箭头 86"/>
          <p:cNvSpPr/>
          <p:nvPr/>
        </p:nvSpPr>
        <p:spPr>
          <a:xfrm>
            <a:off x="5689853" y="5008991"/>
            <a:ext cx="290128" cy="46407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标题 1"/>
          <p:cNvSpPr txBox="1"/>
          <p:nvPr/>
        </p:nvSpPr>
        <p:spPr>
          <a:xfrm>
            <a:off x="738700" y="304969"/>
            <a:ext cx="7141075" cy="455166"/>
          </a:xfrm>
          <a:prstGeom prst="rect">
            <a:avLst/>
          </a:prstGeom>
        </p:spPr>
        <p:txBody>
          <a:bodyPr/>
          <a:lstStyle>
            <a:lvl1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1040765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1943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03886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55829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77720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buClrTx/>
            </a:pPr>
            <a:r>
              <a:rPr lang="zh-CN" altLang="en-US" sz="2400" dirty="0"/>
              <a:t>数据交换共享平台</a:t>
            </a:r>
            <a:r>
              <a:rPr lang="en-US" altLang="zh-CN" sz="2400" dirty="0"/>
              <a:t>-</a:t>
            </a:r>
            <a:r>
              <a:rPr lang="zh-CN" altLang="en-US" sz="2400" dirty="0"/>
              <a:t>组成模块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469E-6 -2.26055E-6 L -0.07812 -2.26055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469E-6 -2.26055E-6 L -0.07812 -2.26055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469E-6 -2.26055E-6 L -0.07812 -2.26055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469E-6 -2.26055E-6 L -0.07812 -2.26055E-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469E-6 -2.26055E-6 L -0.07812 -2.26055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5" grpId="0" bldLvl="0" animBg="1"/>
      <p:bldP spid="5" grpId="1" bldLvl="0" animBg="1"/>
      <p:bldP spid="7" grpId="0" bldLvl="0" animBg="1"/>
      <p:bldP spid="7" grpId="1" bldLvl="0" animBg="1"/>
      <p:bldP spid="9" grpId="0" bldLvl="0" animBg="1"/>
      <p:bldP spid="9" grpId="1" bldLvl="0" animBg="1"/>
      <p:bldP spid="79" grpId="0" bldLvl="0" animBg="1"/>
      <p:bldP spid="79" grpId="1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2769" y="1591232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一、什么是数据中台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0554" y="1723997"/>
            <a:ext cx="3680628" cy="769342"/>
          </a:xfrm>
          <a:prstGeom prst="rect">
            <a:avLst/>
          </a:prstGeom>
        </p:spPr>
        <p:txBody>
          <a:bodyPr wrap="square" lIns="91344" tIns="45671" rIns="91344" bIns="45671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zh-CN" altLang="en-US" sz="4400" b="0" dirty="0">
                <a:solidFill>
                  <a:srgbClr val="006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目录</a:t>
            </a:r>
            <a:endParaRPr lang="zh-CN" altLang="en-US" sz="4400" b="0" dirty="0">
              <a:solidFill>
                <a:srgbClr val="006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0550" y="2355203"/>
            <a:ext cx="3649573" cy="769342"/>
          </a:xfrm>
          <a:prstGeom prst="rect">
            <a:avLst/>
          </a:prstGeom>
        </p:spPr>
        <p:txBody>
          <a:bodyPr wrap="square" lIns="91344" tIns="45671" rIns="91344" bIns="45671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zh-CN" sz="4400" b="0" dirty="0">
                <a:solidFill>
                  <a:srgbClr val="006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400" b="0" dirty="0">
              <a:solidFill>
                <a:srgbClr val="006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96923" y="692867"/>
            <a:ext cx="104259" cy="5563454"/>
            <a:chOff x="4849786" y="1943100"/>
            <a:chExt cx="65114" cy="3360420"/>
          </a:xfrm>
        </p:grpSpPr>
        <p:sp>
          <p:nvSpPr>
            <p:cNvPr id="7" name="矩形 6"/>
            <p:cNvSpPr/>
            <p:nvPr/>
          </p:nvSpPr>
          <p:spPr>
            <a:xfrm>
              <a:off x="4849786" y="1944547"/>
              <a:ext cx="45719" cy="33566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endParaRPr lang="zh-CN" altLang="en-US" sz="1800" b="0" baseline="-250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914900" y="1943100"/>
              <a:ext cx="0" cy="3360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4642769" y="2497371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二、数据中台建设需求与痛点</a:t>
            </a:r>
            <a:endParaRPr lang="en-US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4642769" y="3403510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三、金山云数据中台解决方案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642769" y="4309649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四、数据交换平台</a:t>
            </a:r>
            <a:endParaRPr lang="en-US" altLang="zh-CN" dirty="0"/>
          </a:p>
        </p:txBody>
      </p:sp>
      <p:sp>
        <p:nvSpPr>
          <p:cNvPr id="3" name="文本框 2"/>
          <p:cNvSpPr txBox="1"/>
          <p:nvPr/>
        </p:nvSpPr>
        <p:spPr>
          <a:xfrm>
            <a:off x="4642769" y="5206530"/>
            <a:ext cx="4593996" cy="487362"/>
          </a:xfrm>
          <a:prstGeom prst="rect">
            <a:avLst/>
          </a:prstGeom>
          <a:solidFill>
            <a:srgbClr val="5B9BD5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五、历史数据查询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68734" y="327482"/>
            <a:ext cx="8029575" cy="424732"/>
          </a:xfrm>
        </p:spPr>
        <p:txBody>
          <a:bodyPr/>
          <a:lstStyle/>
          <a:p>
            <a:r>
              <a:rPr lang="zh-CN" altLang="en-US" dirty="0"/>
              <a:t>历史数据查询需求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468520" y="962968"/>
            <a:ext cx="2351541" cy="3664327"/>
            <a:chOff x="779205" y="1611394"/>
            <a:chExt cx="2351541" cy="3664327"/>
          </a:xfrm>
        </p:grpSpPr>
        <p:grpSp>
          <p:nvGrpSpPr>
            <p:cNvPr id="8" name="组合 41"/>
            <p:cNvGrpSpPr/>
            <p:nvPr/>
          </p:nvGrpSpPr>
          <p:grpSpPr bwMode="auto">
            <a:xfrm>
              <a:off x="1383797" y="1611394"/>
              <a:ext cx="1023580" cy="999927"/>
              <a:chOff x="1357313" y="1119188"/>
              <a:chExt cx="1036637" cy="1036637"/>
            </a:xfrm>
            <a:solidFill>
              <a:schemeClr val="accent4">
                <a:alpha val="15000"/>
              </a:schemeClr>
            </a:solidFill>
          </p:grpSpPr>
          <p:sp>
            <p:nvSpPr>
              <p:cNvPr id="36" name="空心弧 35"/>
              <p:cNvSpPr>
                <a:spLocks noChangeAspect="1"/>
              </p:cNvSpPr>
              <p:nvPr/>
            </p:nvSpPr>
            <p:spPr>
              <a:xfrm>
                <a:off x="1357313" y="1119188"/>
                <a:ext cx="1036637" cy="1036637"/>
              </a:xfrm>
              <a:prstGeom prst="blockArc">
                <a:avLst>
                  <a:gd name="adj1" fmla="val 4952"/>
                  <a:gd name="adj2" fmla="val 16198718"/>
                  <a:gd name="adj3" fmla="val 2518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39700" dist="114300" dir="1020000" sx="101000" sy="101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空心弧 3"/>
              <p:cNvSpPr>
                <a:spLocks noChangeAspect="1"/>
              </p:cNvSpPr>
              <p:nvPr/>
            </p:nvSpPr>
            <p:spPr bwMode="auto">
              <a:xfrm>
                <a:off x="1357313" y="1119188"/>
                <a:ext cx="1036637" cy="1036637"/>
              </a:xfrm>
              <a:custGeom>
                <a:avLst/>
                <a:gdLst>
                  <a:gd name="T0" fmla="*/ 519245 w 1036637"/>
                  <a:gd name="T1" fmla="*/ 129581 h 1036637"/>
                  <a:gd name="T2" fmla="*/ 907057 w 1036637"/>
                  <a:gd name="T3" fmla="*/ 518318 h 1036637"/>
                  <a:gd name="T4" fmla="*/ 518319 w 1036637"/>
                  <a:gd name="T5" fmla="*/ 518319 h 1036637"/>
                  <a:gd name="T6" fmla="*/ 11796480 60000 65536"/>
                  <a:gd name="T7" fmla="*/ 5898240 60000 65536"/>
                  <a:gd name="T8" fmla="*/ 11796480 60000 65536"/>
                  <a:gd name="T9" fmla="*/ 518936 w 1036637"/>
                  <a:gd name="T10" fmla="*/ 1 h 1036637"/>
                  <a:gd name="T11" fmla="*/ 1036637 w 1036637"/>
                  <a:gd name="T12" fmla="*/ 518319 h 10366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6637" h="1036637">
                    <a:moveTo>
                      <a:pt x="519554" y="1"/>
                    </a:moveTo>
                    <a:lnTo>
                      <a:pt x="519553" y="1"/>
                    </a:lnTo>
                    <a:cubicBezTo>
                      <a:pt x="805330" y="682"/>
                      <a:pt x="1036637" y="232541"/>
                      <a:pt x="1036637" y="518319"/>
                    </a:cubicBezTo>
                    <a:cubicBezTo>
                      <a:pt x="1036637" y="518319"/>
                      <a:pt x="1036636" y="518319"/>
                      <a:pt x="1036636" y="518319"/>
                    </a:cubicBezTo>
                    <a:lnTo>
                      <a:pt x="777478" y="518319"/>
                    </a:lnTo>
                    <a:cubicBezTo>
                      <a:pt x="777478" y="375430"/>
                      <a:pt x="661824" y="259500"/>
                      <a:pt x="518936" y="259160"/>
                    </a:cubicBezTo>
                    <a:close/>
                  </a:path>
                </a:pathLst>
              </a:custGeom>
              <a:solidFill>
                <a:srgbClr val="E44B46"/>
              </a:solidFill>
              <a:ln>
                <a:noFill/>
              </a:ln>
              <a:effectLst>
                <a:outerShdw blurRad="139700" dist="114300" dir="1020000" sx="101000" sy="101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1601787" y="1439840"/>
                <a:ext cx="642937" cy="4308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39700" dist="114300" dir="1020000" sx="101000" sy="101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1.</a:t>
                </a: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组合 13"/>
            <p:cNvGrpSpPr/>
            <p:nvPr/>
          </p:nvGrpSpPr>
          <p:grpSpPr bwMode="auto">
            <a:xfrm>
              <a:off x="1625191" y="2649604"/>
              <a:ext cx="512574" cy="333819"/>
              <a:chOff x="1276298" y="2846378"/>
              <a:chExt cx="576000" cy="385071"/>
            </a:xfrm>
          </p:grpSpPr>
          <p:sp>
            <p:nvSpPr>
              <p:cNvPr id="45" name="燕尾形 18"/>
              <p:cNvSpPr/>
              <p:nvPr/>
            </p:nvSpPr>
            <p:spPr>
              <a:xfrm rot="5400000">
                <a:off x="1456549" y="2666127"/>
                <a:ext cx="215498" cy="576000"/>
              </a:xfrm>
              <a:prstGeom prst="chevron">
                <a:avLst>
                  <a:gd name="adj" fmla="val 63229"/>
                </a:avLst>
              </a:prstGeom>
              <a:noFill/>
              <a:ln w="12700">
                <a:solidFill>
                  <a:srgbClr val="E44B4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燕尾形 19"/>
              <p:cNvSpPr/>
              <p:nvPr/>
            </p:nvSpPr>
            <p:spPr>
              <a:xfrm rot="5400000">
                <a:off x="1456549" y="2835700"/>
                <a:ext cx="215498" cy="576000"/>
              </a:xfrm>
              <a:prstGeom prst="chevron">
                <a:avLst>
                  <a:gd name="adj" fmla="val 63229"/>
                </a:avLst>
              </a:prstGeom>
              <a:noFill/>
              <a:ln w="12700">
                <a:solidFill>
                  <a:srgbClr val="E44B4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3" name="圆角矩形 29"/>
            <p:cNvSpPr/>
            <p:nvPr/>
          </p:nvSpPr>
          <p:spPr>
            <a:xfrm>
              <a:off x="779205" y="3131990"/>
              <a:ext cx="2351541" cy="2143731"/>
            </a:xfrm>
            <a:prstGeom prst="roundRect">
              <a:avLst>
                <a:gd name="adj" fmla="val 7957"/>
              </a:avLst>
            </a:prstGeom>
            <a:solidFill>
              <a:srgbClr val="E44B46"/>
            </a:solidFill>
            <a:ln>
              <a:noFill/>
            </a:ln>
            <a:effectLst>
              <a:outerShdw blurRad="139700" dist="114300" dir="102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lang="zh-CN" altLang="en-US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满足监管机构需求</a:t>
              </a:r>
              <a:endParaRPr lang="en-US" altLang="zh-CN" dirty="0">
                <a:solidFill>
                  <a:prstClr val="white"/>
                </a:solidFill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661167" y="933852"/>
            <a:ext cx="2351541" cy="3693443"/>
            <a:chOff x="3539888" y="1582278"/>
            <a:chExt cx="2351541" cy="3693443"/>
          </a:xfrm>
        </p:grpSpPr>
        <p:grpSp>
          <p:nvGrpSpPr>
            <p:cNvPr id="10" name="组合 42"/>
            <p:cNvGrpSpPr/>
            <p:nvPr/>
          </p:nvGrpSpPr>
          <p:grpSpPr bwMode="auto">
            <a:xfrm>
              <a:off x="4194454" y="1582278"/>
              <a:ext cx="1023579" cy="999927"/>
              <a:chOff x="3154363" y="1119188"/>
              <a:chExt cx="1036637" cy="1036637"/>
            </a:xfrm>
            <a:solidFill>
              <a:schemeClr val="accent4">
                <a:alpha val="15000"/>
              </a:schemeClr>
            </a:solidFill>
          </p:grpSpPr>
          <p:sp>
            <p:nvSpPr>
              <p:cNvPr id="40" name="空心弧 39"/>
              <p:cNvSpPr>
                <a:spLocks noChangeAspect="1"/>
              </p:cNvSpPr>
              <p:nvPr/>
            </p:nvSpPr>
            <p:spPr>
              <a:xfrm>
                <a:off x="3154363" y="1119188"/>
                <a:ext cx="1036637" cy="1036637"/>
              </a:xfrm>
              <a:prstGeom prst="blockArc">
                <a:avLst>
                  <a:gd name="adj1" fmla="val 5403274"/>
                  <a:gd name="adj2" fmla="val 16198718"/>
                  <a:gd name="adj3" fmla="val 2518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39700" dist="114300" dir="1020000" sx="101000" sy="101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空心弧 5"/>
              <p:cNvSpPr>
                <a:spLocks noChangeAspect="1"/>
              </p:cNvSpPr>
              <p:nvPr/>
            </p:nvSpPr>
            <p:spPr bwMode="auto">
              <a:xfrm>
                <a:off x="3154363" y="1119188"/>
                <a:ext cx="1036637" cy="1036637"/>
              </a:xfrm>
              <a:custGeom>
                <a:avLst/>
                <a:gdLst>
                  <a:gd name="T0" fmla="*/ 519241 w 1036637"/>
                  <a:gd name="T1" fmla="*/ 131162 h 1036637"/>
                  <a:gd name="T2" fmla="*/ 519652 w 1036637"/>
                  <a:gd name="T3" fmla="*/ 905474 h 1036637"/>
                  <a:gd name="T4" fmla="*/ 518319 w 1036637"/>
                  <a:gd name="T5" fmla="*/ 518319 h 1036637"/>
                  <a:gd name="T6" fmla="*/ 11796480 60000 65536"/>
                  <a:gd name="T7" fmla="*/ 11796480 60000 65536"/>
                  <a:gd name="T8" fmla="*/ 11796480 60000 65536"/>
                  <a:gd name="T9" fmla="*/ 518929 w 1036637"/>
                  <a:gd name="T10" fmla="*/ 1 h 1036637"/>
                  <a:gd name="T11" fmla="*/ 1036637 w 1036637"/>
                  <a:gd name="T12" fmla="*/ 1036634 h 10366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6637" h="1036637">
                    <a:moveTo>
                      <a:pt x="519554" y="1"/>
                    </a:moveTo>
                    <a:lnTo>
                      <a:pt x="519553" y="1"/>
                    </a:lnTo>
                    <a:cubicBezTo>
                      <a:pt x="805330" y="682"/>
                      <a:pt x="1036637" y="232541"/>
                      <a:pt x="1036637" y="518319"/>
                    </a:cubicBezTo>
                    <a:cubicBezTo>
                      <a:pt x="1036637" y="803881"/>
                      <a:pt x="805664" y="1035651"/>
                      <a:pt x="520103" y="1036634"/>
                    </a:cubicBezTo>
                    <a:lnTo>
                      <a:pt x="519201" y="774314"/>
                    </a:lnTo>
                    <a:cubicBezTo>
                      <a:pt x="660239" y="773828"/>
                      <a:pt x="774317" y="659357"/>
                      <a:pt x="774317" y="518318"/>
                    </a:cubicBezTo>
                    <a:cubicBezTo>
                      <a:pt x="774317" y="377172"/>
                      <a:pt x="660074" y="262657"/>
                      <a:pt x="518928" y="262320"/>
                    </a:cubicBezTo>
                    <a:close/>
                  </a:path>
                </a:pathLst>
              </a:custGeom>
              <a:solidFill>
                <a:srgbClr val="E44B46"/>
              </a:solidFill>
              <a:ln>
                <a:noFill/>
              </a:ln>
              <a:effectLst>
                <a:outerShdw blurRad="139700" dist="114300" dir="1020000" sx="101000" sy="101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3401519" y="1428531"/>
                <a:ext cx="642937" cy="4308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39700" dist="114300" dir="1020000" sx="101000" sy="101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rPr>
                  <a:t>2.</a:t>
                </a: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2" name="组合 17"/>
            <p:cNvGrpSpPr/>
            <p:nvPr/>
          </p:nvGrpSpPr>
          <p:grpSpPr bwMode="auto">
            <a:xfrm>
              <a:off x="4451525" y="2626612"/>
              <a:ext cx="511006" cy="333819"/>
              <a:chOff x="3273611" y="2846378"/>
              <a:chExt cx="576000" cy="385071"/>
            </a:xfrm>
          </p:grpSpPr>
          <p:sp>
            <p:nvSpPr>
              <p:cNvPr id="48" name="燕尾形 21"/>
              <p:cNvSpPr/>
              <p:nvPr/>
            </p:nvSpPr>
            <p:spPr>
              <a:xfrm rot="5400000">
                <a:off x="3453862" y="2666127"/>
                <a:ext cx="215498" cy="576000"/>
              </a:xfrm>
              <a:prstGeom prst="chevron">
                <a:avLst>
                  <a:gd name="adj" fmla="val 63229"/>
                </a:avLst>
              </a:prstGeom>
              <a:noFill/>
              <a:ln w="12700">
                <a:solidFill>
                  <a:srgbClr val="E44B4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燕尾形 22"/>
              <p:cNvSpPr/>
              <p:nvPr/>
            </p:nvSpPr>
            <p:spPr>
              <a:xfrm rot="5400000">
                <a:off x="3453862" y="2835700"/>
                <a:ext cx="215498" cy="576000"/>
              </a:xfrm>
              <a:prstGeom prst="chevron">
                <a:avLst>
                  <a:gd name="adj" fmla="val 63229"/>
                </a:avLst>
              </a:prstGeom>
              <a:noFill/>
              <a:ln w="12700">
                <a:solidFill>
                  <a:srgbClr val="E44B4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4" name="圆角矩形 31"/>
            <p:cNvSpPr/>
            <p:nvPr/>
          </p:nvSpPr>
          <p:spPr>
            <a:xfrm>
              <a:off x="3539888" y="3131990"/>
              <a:ext cx="2351541" cy="2143731"/>
            </a:xfrm>
            <a:prstGeom prst="roundRect">
              <a:avLst>
                <a:gd name="adj" fmla="val 7957"/>
              </a:avLst>
            </a:prstGeom>
            <a:solidFill>
              <a:srgbClr val="E44B46"/>
            </a:solidFill>
            <a:ln>
              <a:noFill/>
            </a:ln>
            <a:effectLst>
              <a:outerShdw blurRad="139700" dist="114300" dir="102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lang="zh-CN" altLang="en-US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满足对公</a:t>
              </a:r>
              <a:r>
                <a:rPr lang="en-US" altLang="zh-CN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/</a:t>
              </a:r>
              <a:r>
                <a:rPr lang="zh-CN" altLang="en-US" dirty="0">
                  <a:solidFill>
                    <a:prstClr val="white"/>
                  </a:solidFill>
                  <a:latin typeface="Microsoft YaHei" charset="0"/>
                  <a:ea typeface="Microsoft YaHei" charset="0"/>
                  <a:cs typeface="Microsoft YaHei" charset="0"/>
                </a:rPr>
                <a:t>对私客户需求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charset="0"/>
                <a:ea typeface="Microsoft YaHei" charset="0"/>
                <a:cs typeface="Microsoft YaHei" charset="0"/>
              </a:endParaRPr>
            </a:p>
          </p:txBody>
        </p:sp>
      </p:grpSp>
      <p:sp>
        <p:nvSpPr>
          <p:cNvPr id="52" name="标题 1"/>
          <p:cNvSpPr txBox="1"/>
          <p:nvPr/>
        </p:nvSpPr>
        <p:spPr>
          <a:xfrm>
            <a:off x="1376177" y="4890300"/>
            <a:ext cx="2580342" cy="4247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查询的业务类型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1705767" y="5357310"/>
            <a:ext cx="3603572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179705">
              <a:lnSpc>
                <a:spcPct val="150000"/>
              </a:lnSpc>
              <a:buClr>
                <a:schemeClr val="accent1"/>
              </a:buClr>
              <a:buFont typeface="Arial" panose="020B0604020202090204" pitchFamily="34" charset="0"/>
              <a:buChar char="•"/>
            </a:pPr>
            <a:r>
              <a:rPr lang="zh-CN" altLang="en-US" sz="1400" b="1" dirty="0">
                <a:solidFill>
                  <a:schemeClr val="accent1"/>
                </a:solidFill>
                <a:latin typeface="+mn-ea"/>
              </a:rPr>
              <a:t>所有涉及客户的业务</a:t>
            </a:r>
            <a:endParaRPr lang="en-US" altLang="zh-CN" sz="1400" b="1" dirty="0">
              <a:solidFill>
                <a:schemeClr val="accent1"/>
              </a:solidFill>
              <a:latin typeface="+mn-ea"/>
            </a:endParaRPr>
          </a:p>
          <a:p>
            <a:pPr marL="179705" indent="-179705">
              <a:lnSpc>
                <a:spcPct val="150000"/>
              </a:lnSpc>
              <a:buClr>
                <a:schemeClr val="accent1"/>
              </a:buClr>
              <a:buFont typeface="Arial" panose="020B0604020202090204" pitchFamily="34" charset="0"/>
              <a:buChar char="•"/>
            </a:pPr>
            <a:r>
              <a:rPr lang="zh-CN" altLang="en-US" sz="1400" b="1" dirty="0">
                <a:solidFill>
                  <a:schemeClr val="accent1"/>
                </a:solidFill>
                <a:latin typeface="+mn-ea"/>
                <a:ea typeface="+mn-ea"/>
              </a:rPr>
              <a:t>对公、对私（存款、贷款、中间业务、票据业务，国际结算等等）</a:t>
            </a:r>
            <a:endParaRPr lang="zh-CN" altLang="en-US" sz="14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458515" y="489564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查询时间范围</a:t>
            </a:r>
            <a:endParaRPr lang="zh-CN" altLang="en-US" sz="2400" dirty="0"/>
          </a:p>
        </p:txBody>
      </p:sp>
      <p:sp>
        <p:nvSpPr>
          <p:cNvPr id="55" name="矩形 54"/>
          <p:cNvSpPr/>
          <p:nvPr/>
        </p:nvSpPr>
        <p:spPr>
          <a:xfrm>
            <a:off x="5416531" y="5357310"/>
            <a:ext cx="3603572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179705">
              <a:lnSpc>
                <a:spcPct val="150000"/>
              </a:lnSpc>
              <a:buClr>
                <a:schemeClr val="accent1"/>
              </a:buClr>
              <a:buFont typeface="Arial" panose="020B0604020202090204" pitchFamily="34" charset="0"/>
              <a:buChar char="•"/>
            </a:pPr>
            <a:r>
              <a:rPr lang="zh-CN" altLang="en-US" sz="1400" b="1" dirty="0">
                <a:solidFill>
                  <a:schemeClr val="accent1"/>
                </a:solidFill>
                <a:latin typeface="+mn-ea"/>
              </a:rPr>
              <a:t>全部有历史信息的业务系统都可以查询</a:t>
            </a:r>
            <a:endParaRPr lang="en-US" altLang="zh-CN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364922" y="1547396"/>
            <a:ext cx="357020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历史数据查询的切入点：</a:t>
            </a:r>
            <a:endParaRPr lang="en-US" altLang="zh-CN" sz="2400" dirty="0"/>
          </a:p>
          <a:p>
            <a:r>
              <a:rPr lang="zh-CN" altLang="en-US" dirty="0">
                <a:solidFill>
                  <a:srgbClr val="E6002D"/>
                </a:solidFill>
              </a:rPr>
              <a:t>满足监管机构需求</a:t>
            </a:r>
            <a:endParaRPr lang="zh-CN" altLang="en-US" dirty="0">
              <a:solidFill>
                <a:srgbClr val="E6002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"/>
          <p:cNvSpPr txBox="1"/>
          <p:nvPr/>
        </p:nvSpPr>
        <p:spPr>
          <a:xfrm>
            <a:off x="206670" y="162855"/>
            <a:ext cx="9451029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hangingPunct="1">
              <a:lnSpc>
                <a:spcPct val="90000"/>
              </a:lnSpc>
              <a:buSzTx/>
              <a:buNone/>
              <a:defRPr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数据中台高阶架构设计理念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8620" y="1026795"/>
            <a:ext cx="11421110" cy="5441950"/>
            <a:chOff x="403549" y="1102140"/>
            <a:chExt cx="11232000" cy="5915664"/>
          </a:xfrm>
        </p:grpSpPr>
        <p:sp>
          <p:nvSpPr>
            <p:cNvPr id="68" name="矩形 67"/>
            <p:cNvSpPr/>
            <p:nvPr/>
          </p:nvSpPr>
          <p:spPr>
            <a:xfrm>
              <a:off x="403549" y="1102140"/>
              <a:ext cx="11232000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5191CD"/>
              </a:solidFill>
              <a:prstDash val="dashDot"/>
            </a:ln>
            <a:effectLst/>
          </p:spPr>
          <p:txBody>
            <a:bodyPr vert="horz" lIns="216000" tIns="108000" rIns="216000" rtlCol="0" anchor="t" anchorCtr="0"/>
            <a:lstStyle/>
            <a:p>
              <a:pPr algn="ctr" defTabSz="576580">
                <a:spcAft>
                  <a:spcPts val="600"/>
                </a:spcAft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数据服务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880" indent="-182880" defTabSz="576580">
                <a:buFont typeface="Arial" panose="020B0604020202090204" pitchFamily="34" charset="0"/>
                <a:buChar char="•"/>
              </a:pP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576580"/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2365731" y="2324408"/>
              <a:ext cx="7289559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5191CD"/>
              </a:solidFill>
              <a:prstDash val="dashDot"/>
            </a:ln>
            <a:effectLst/>
          </p:spPr>
          <p:txBody>
            <a:bodyPr vert="horz" tIns="108000" rtlCol="0" anchor="t" anchorCtr="1"/>
            <a:lstStyle/>
            <a:p>
              <a:pPr defTabSz="576580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萃取数据中心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09867" y="2324408"/>
              <a:ext cx="1872000" cy="34704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5191CD"/>
              </a:solidFill>
              <a:prstDash val="dashDot"/>
            </a:ln>
            <a:effectLst/>
          </p:spPr>
          <p:txBody>
            <a:bodyPr vert="horz" lIns="36000" tIns="108000" rIns="36000" rtlCol="0" anchor="t" anchorCtr="0"/>
            <a:lstStyle/>
            <a:p>
              <a:pPr algn="ctr" defTabSz="576580">
                <a:spcAft>
                  <a:spcPts val="3000"/>
                </a:spcAft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数据资产管理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880" indent="-95250" defTabSz="576580">
                <a:spcAft>
                  <a:spcPts val="600"/>
                </a:spcAft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提供数据治理能力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880" indent="-95250" defTabSz="576580">
                <a:spcAft>
                  <a:spcPts val="600"/>
                </a:spcAft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形成企业数据资产地图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880" indent="-95250" defTabSz="576580">
                <a:spcAft>
                  <a:spcPts val="600"/>
                </a:spcAft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统一企业数据规范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880" indent="-95250" defTabSz="576580">
                <a:spcAft>
                  <a:spcPts val="600"/>
                </a:spcAft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提升数据资产价值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880" indent="-95250" defTabSz="576580">
                <a:spcAft>
                  <a:spcPts val="600"/>
                </a:spcAft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实现数据资产日常运营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880" indent="-182880" defTabSz="576580">
                <a:spcAft>
                  <a:spcPts val="600"/>
                </a:spcAft>
                <a:buFont typeface="Arial" panose="020B0604020202090204" pitchFamily="34" charset="0"/>
                <a:buChar char="•"/>
              </a:pP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880" indent="-182880" defTabSz="576580">
                <a:buFont typeface="Arial" panose="020B0604020202090204" pitchFamily="34" charset="0"/>
                <a:buChar char="•"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3549" y="5937804"/>
              <a:ext cx="11232000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5191CD"/>
              </a:solidFill>
              <a:prstDash val="dashDot"/>
            </a:ln>
            <a:effectLst/>
          </p:spPr>
          <p:txBody>
            <a:bodyPr vert="horz" tIns="108000" rtlCol="0" anchor="t" anchorCtr="1"/>
            <a:lstStyle/>
            <a:p>
              <a:pPr defTabSz="576580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基础平台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763549" y="2325098"/>
              <a:ext cx="1872000" cy="34704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5191CD"/>
              </a:solidFill>
              <a:prstDash val="dashDot"/>
            </a:ln>
            <a:effectLst/>
          </p:spPr>
          <p:txBody>
            <a:bodyPr vert="horz" lIns="36000" tIns="108000" rIns="36000" rtlCol="0" anchor="t" anchorCtr="0"/>
            <a:lstStyle/>
            <a:p>
              <a:pPr algn="ctr" defTabSz="576580">
                <a:spcAft>
                  <a:spcPts val="3000"/>
                </a:spcAft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中台建设管理</a:t>
              </a:r>
              <a:endPara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880" indent="-95250" defTabSz="576580">
                <a:spcAft>
                  <a:spcPts val="600"/>
                </a:spcAft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提升需求响应效率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880" indent="-95250" defTabSz="576580">
                <a:spcAft>
                  <a:spcPts val="600"/>
                </a:spcAft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加速研发迭代效率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82880" indent="-95250" defTabSz="576580">
                <a:spcAft>
                  <a:spcPts val="600"/>
                </a:spcAft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实现中台日常运营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2365731" y="4715536"/>
              <a:ext cx="7289559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5191CD"/>
              </a:solidFill>
              <a:prstDash val="dashDot"/>
            </a:ln>
            <a:effectLst/>
          </p:spPr>
          <p:txBody>
            <a:bodyPr vert="horz" tIns="108000" rtlCol="0" anchor="t" anchorCtr="1"/>
            <a:lstStyle/>
            <a:p>
              <a:pPr defTabSz="576580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垂直数据中心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355929" y="3519972"/>
              <a:ext cx="7289559" cy="1080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5191CD"/>
              </a:solidFill>
              <a:prstDash val="dashDot"/>
            </a:ln>
            <a:effectLst/>
          </p:spPr>
          <p:txBody>
            <a:bodyPr vert="horz" tIns="108000" rtlCol="0" anchor="t" anchorCtr="1"/>
            <a:lstStyle/>
            <a:p>
              <a:pPr defTabSz="576580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公共数据中心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2408555" y="3531235"/>
            <a:ext cx="7402195" cy="626110"/>
          </a:xfrm>
          <a:prstGeom prst="rect">
            <a:avLst/>
          </a:prstGeom>
          <a:noFill/>
        </p:spPr>
        <p:txBody>
          <a:bodyPr wrap="square" lIns="72000" rIns="72000" numCol="2" spcCol="36000" rtlCol="0">
            <a:noAutofit/>
          </a:bodyPr>
          <a:lstStyle/>
          <a:p>
            <a:pPr marL="182880" indent="-182880" defTabSz="57658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以范式化的主题模型整合异构数据源数据，形成一数一源（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 Data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defTabSz="57658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屏蔽上游数据结构变化对下游的影响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defTabSz="57658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统一业务和技术对数据的理解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388620" y="5743575"/>
            <a:ext cx="11421110" cy="638175"/>
          </a:xfrm>
          <a:prstGeom prst="rect">
            <a:avLst/>
          </a:prstGeom>
          <a:noFill/>
        </p:spPr>
        <p:txBody>
          <a:bodyPr wrap="square" lIns="216000" rIns="216000" numCol="2" spcCol="72000" rtlCol="0">
            <a:noAutofit/>
          </a:bodyPr>
          <a:lstStyle/>
          <a:p>
            <a:pPr marL="182880" indent="-182880" defTabSz="57658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数据中台的基础硬件设施，如计算平台、存储平台等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defTabSz="57658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数据相关基础软件平台，如调度平台、数据集成平台等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defTabSz="57658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中台需要对外提供能力服务的其他基础平台，如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平台等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2408555" y="4625340"/>
            <a:ext cx="7402195" cy="626110"/>
          </a:xfrm>
          <a:prstGeom prst="rect">
            <a:avLst/>
          </a:prstGeom>
          <a:noFill/>
        </p:spPr>
        <p:txBody>
          <a:bodyPr wrap="square" lIns="72000" rIns="72000" numCol="2" spcCol="36000" rtlCol="0">
            <a:noAutofit/>
          </a:bodyPr>
          <a:lstStyle/>
          <a:p>
            <a:pPr marL="182880" indent="-182880" defTabSz="57658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整合异构数据源数据进数据中台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defTabSz="57658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提供贴源的数据存储和服务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880" indent="-182880" defTabSz="57658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整合内外部数据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18611" y="2492456"/>
            <a:ext cx="375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提供统一的、跨系统数据标识（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 ID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35240" y="2807335"/>
            <a:ext cx="375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加工、存储并提供统一指标数据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37339" y="2551515"/>
            <a:ext cx="375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加工、提炼数据标签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127154" y="2807335"/>
            <a:ext cx="375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不包括复杂的加工萃取方式，如计算引擎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8113" y="1312433"/>
            <a:ext cx="8229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提供多样的数据服务方式，将中台内的数据提供给数据应用方使用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2825" y="1650142"/>
            <a:ext cx="8229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提供定制化模板服务，实现数据以约定的格式或复杂加工后，提供给数据应用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系统建设原则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048000" y="1732817"/>
            <a:ext cx="6096000" cy="33923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zh-CN" altLang="en-US" dirty="0">
                <a:latin typeface="Times New Roman" panose="02020503050405090304" charset="0"/>
                <a:ea typeface="宋体" panose="02010600030101010101" pitchFamily="2" charset="-122"/>
              </a:rPr>
              <a:t>结构化的历史数据全部存储于</a:t>
            </a:r>
            <a:r>
              <a:rPr lang="en-US" altLang="zh-CN" dirty="0">
                <a:latin typeface="Times New Roman" panose="02020503050405090304" charset="0"/>
                <a:ea typeface="宋体" panose="02010600030101010101" pitchFamily="2" charset="-122"/>
              </a:rPr>
              <a:t>MPP</a:t>
            </a:r>
            <a:r>
              <a:rPr lang="zh-CN" altLang="en-US" dirty="0">
                <a:latin typeface="Times New Roman" panose="02020503050405090304" charset="0"/>
                <a:ea typeface="宋体" panose="02010600030101010101" pitchFamily="2" charset="-122"/>
              </a:rPr>
              <a:t>数据仓库或</a:t>
            </a:r>
            <a:r>
              <a:rPr lang="en-US" altLang="zh-CN" dirty="0">
                <a:latin typeface="Times New Roman" panose="02020503050405090304" charset="0"/>
                <a:ea typeface="宋体" panose="02010600030101010101" pitchFamily="2" charset="-122"/>
              </a:rPr>
              <a:t>HBase</a:t>
            </a:r>
            <a:endParaRPr lang="en-US" altLang="zh-CN" dirty="0">
              <a:latin typeface="Times New Roman" panose="02020503050405090304" charset="0"/>
              <a:ea typeface="宋体" panose="02010600030101010101" pitchFamily="2" charset="-122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zh-CN" altLang="en-US" dirty="0">
                <a:latin typeface="Times New Roman" panose="02020503050405090304" charset="0"/>
                <a:ea typeface="宋体" panose="02010600030101010101" pitchFamily="2" charset="-122"/>
              </a:rPr>
              <a:t>非结构化数据有哪些需要交流确定需求和内容</a:t>
            </a:r>
            <a:endParaRPr lang="en-US" altLang="zh-CN" dirty="0">
              <a:latin typeface="Times New Roman" panose="02020503050405090304" charset="0"/>
              <a:ea typeface="宋体" panose="02010600030101010101" pitchFamily="2" charset="-122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zh-CN" altLang="en-US" dirty="0">
                <a:latin typeface="Times New Roman" panose="02020503050405090304" charset="0"/>
                <a:ea typeface="宋体" panose="02010600030101010101" pitchFamily="2" charset="-122"/>
              </a:rPr>
              <a:t>历史数据的指标计算采用</a:t>
            </a:r>
            <a:r>
              <a:rPr lang="en-US" altLang="zh-CN" dirty="0" err="1">
                <a:latin typeface="Times New Roman" panose="02020503050405090304" charset="0"/>
                <a:ea typeface="宋体" panose="02010600030101010101" pitchFamily="2" charset="-122"/>
              </a:rPr>
              <a:t>DataCloud</a:t>
            </a:r>
            <a:r>
              <a:rPr lang="zh-CN" altLang="en-US" dirty="0">
                <a:latin typeface="Times New Roman" panose="02020503050405090304" charset="0"/>
                <a:ea typeface="宋体" panose="02010600030101010101" pitchFamily="2" charset="-122"/>
              </a:rPr>
              <a:t>的数据集成组件实现</a:t>
            </a:r>
            <a:endParaRPr lang="en-US" altLang="zh-CN" dirty="0">
              <a:latin typeface="Times New Roman" panose="02020503050405090304" charset="0"/>
              <a:ea typeface="宋体" panose="02010600030101010101" pitchFamily="2" charset="-122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zh-CN" altLang="en-US" dirty="0">
                <a:latin typeface="Times New Roman" panose="02020503050405090304" charset="0"/>
                <a:ea typeface="宋体" panose="02010600030101010101" pitchFamily="2" charset="-122"/>
              </a:rPr>
              <a:t>可查询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</a:rPr>
              <a:t>所有客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户历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史交易明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细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数据；</a:t>
            </a:r>
            <a:endParaRPr lang="zh-CN" altLang="zh-CN" dirty="0">
              <a:latin typeface="Times New Roman" panose="02020503050405090304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zh-CN" altLang="en-US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支持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单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次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查询时间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段不</a:t>
            </a:r>
            <a:r>
              <a:rPr lang="zh-CN" altLang="en-US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小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于</a:t>
            </a:r>
            <a:r>
              <a:rPr lang="en-US" altLang="zh-CN" dirty="0">
                <a:latin typeface="宋体" panose="02010600030101010101" pitchFamily="2" charset="-122"/>
                <a:ea typeface="MS Mincho" panose="02020609040205080304" pitchFamily="49" charset="-128"/>
              </a:rPr>
              <a:t>12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</a:rPr>
              <a:t>个月；</a:t>
            </a:r>
            <a:endParaRPr lang="zh-CN" altLang="zh-CN" dirty="0">
              <a:latin typeface="Times New Roman" panose="02020503050405090304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查询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可按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帐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号或客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户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号，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查询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条件可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单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个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录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入或批量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宋体" panose="02010600030101010101" pitchFamily="2" charset="-122"/>
              </a:rPr>
              <a:t>导</a:t>
            </a:r>
            <a:r>
              <a:rPr lang="ja-JP" altLang="zh-CN" dirty="0">
                <a:latin typeface="Times New Roman" panose="02020503050405090304" charset="0"/>
                <a:ea typeface="宋体" panose="02010600030101010101" pitchFamily="2" charset="-122"/>
                <a:cs typeface="MS Mincho" panose="02020609040205080304" pitchFamily="49" charset="-128"/>
              </a:rPr>
              <a:t>入；</a:t>
            </a:r>
            <a:endParaRPr lang="en-US" altLang="ja-JP" dirty="0">
              <a:latin typeface="Times New Roman" panose="02020503050405090304" charset="0"/>
              <a:ea typeface="MS Mincho" panose="02020609040205080304" pitchFamily="49" charset="-128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ja-JP" altLang="zh-CN" dirty="0">
                <a:ea typeface="宋体" panose="02010600030101010101" pitchFamily="2" charset="-122"/>
                <a:cs typeface="宋体" panose="02010600030101010101" pitchFamily="2" charset="-122"/>
              </a:rPr>
              <a:t>查询结</a:t>
            </a:r>
            <a:r>
              <a:rPr lang="ja-JP" altLang="zh-CN" dirty="0">
                <a:ea typeface="宋体" panose="02010600030101010101" pitchFamily="2" charset="-122"/>
                <a:cs typeface="MS Mincho" panose="02020609040205080304" pitchFamily="49" charset="-128"/>
              </a:rPr>
              <a:t>果可下</a:t>
            </a:r>
            <a:r>
              <a:rPr lang="ja-JP" altLang="zh-CN" dirty="0">
                <a:ea typeface="宋体" panose="02010600030101010101" pitchFamily="2" charset="-122"/>
                <a:cs typeface="宋体" panose="02010600030101010101" pitchFamily="2" charset="-122"/>
              </a:rPr>
              <a:t>载</a:t>
            </a:r>
            <a:r>
              <a:rPr lang="ja-JP" altLang="zh-CN" dirty="0">
                <a:ea typeface="宋体" panose="02010600030101010101" pitchFamily="2" charset="-122"/>
                <a:cs typeface="MS Mincho" panose="02020609040205080304" pitchFamily="49" charset="-128"/>
              </a:rPr>
              <a:t>，下</a:t>
            </a:r>
            <a:r>
              <a:rPr lang="ja-JP" altLang="zh-CN" dirty="0">
                <a:ea typeface="宋体" panose="02010600030101010101" pitchFamily="2" charset="-122"/>
                <a:cs typeface="宋体" panose="02010600030101010101" pitchFamily="2" charset="-122"/>
              </a:rPr>
              <a:t>载</a:t>
            </a:r>
            <a:r>
              <a:rPr lang="ja-JP" altLang="zh-CN" dirty="0">
                <a:ea typeface="宋体" panose="02010600030101010101" pitchFamily="2" charset="-122"/>
                <a:cs typeface="MS Mincho" panose="02020609040205080304" pitchFamily="49" charset="-128"/>
              </a:rPr>
              <a:t>格式至少</a:t>
            </a:r>
            <a:r>
              <a:rPr lang="ja-JP" altLang="zh-CN" dirty="0">
                <a:ea typeface="宋体" panose="02010600030101010101" pitchFamily="2" charset="-122"/>
                <a:cs typeface="宋体" panose="02010600030101010101" pitchFamily="2" charset="-122"/>
              </a:rPr>
              <a:t>应</a:t>
            </a:r>
            <a:r>
              <a:rPr lang="ja-JP" altLang="zh-CN" dirty="0">
                <a:ea typeface="宋体" panose="02010600030101010101" pitchFamily="2" charset="-122"/>
                <a:cs typeface="MS Mincho" panose="02020609040205080304" pitchFamily="49" charset="-128"/>
              </a:rPr>
              <a:t>包括</a:t>
            </a:r>
            <a:r>
              <a:rPr lang="en-US" altLang="zh-CN" dirty="0" err="1">
                <a:latin typeface="宋体" panose="02010600030101010101" pitchFamily="2" charset="-122"/>
                <a:cs typeface="Times New Roman" panose="02020503050405090304" charset="0"/>
              </a:rPr>
              <a:t>xls</a:t>
            </a:r>
            <a:r>
              <a:rPr lang="ja-JP" altLang="zh-CN" dirty="0">
                <a:ea typeface="宋体" panose="02010600030101010101" pitchFamily="2" charset="-122"/>
                <a:cs typeface="Times New Roman" panose="02020503050405090304" charset="0"/>
              </a:rPr>
              <a:t>和</a:t>
            </a:r>
            <a:r>
              <a:rPr lang="en-US" altLang="zh-CN" dirty="0">
                <a:latin typeface="宋体" panose="02010600030101010101" pitchFamily="2" charset="-122"/>
                <a:cs typeface="Times New Roman" panose="02020503050405090304" charset="0"/>
              </a:rPr>
              <a:t>txt</a:t>
            </a:r>
            <a:endParaRPr lang="en-US" altLang="zh-CN" dirty="0">
              <a:latin typeface="宋体" panose="02010600030101010101" pitchFamily="2" charset="-122"/>
              <a:cs typeface="Times New Roman" panose="02020503050405090304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zh-CN" altLang="en-US" dirty="0"/>
              <a:t>。。。。。。</a:t>
            </a:r>
            <a:endParaRPr lang="zh-CN" alt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2233" y="234492"/>
            <a:ext cx="8601142" cy="424732"/>
          </a:xfrm>
        </p:spPr>
        <p:txBody>
          <a:bodyPr/>
          <a:lstStyle/>
          <a:p>
            <a:r>
              <a:rPr lang="zh-CN" altLang="en-US" dirty="0"/>
              <a:t>历史数据查询的应用架构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270861" y="1208868"/>
          <a:ext cx="9655444" cy="3803666"/>
        </p:xfrm>
        <a:graphic>
          <a:graphicData uri="http://schemas.openxmlformats.org/drawingml/2006/table">
            <a:tbl>
              <a:tblPr firstRow="1" firstCol="1" bandRow="1"/>
              <a:tblGrid>
                <a:gridCol w="1757386"/>
                <a:gridCol w="7898058"/>
              </a:tblGrid>
              <a:tr h="306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功能点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功能</a:t>
                      </a:r>
                      <a:r>
                        <a:rPr lang="zh-CN" altLang="en-US" sz="20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描述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0822">
                <a:tc row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统一查询</a:t>
                      </a:r>
                      <a:r>
                        <a:rPr lang="zh-CN" altLang="en-US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功能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、支持</a:t>
                      </a:r>
                      <a:r>
                        <a:rPr lang="en-US" sz="20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MPP,Hive,MySQL,HBase,ElasticSearch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等多种数据源直通查询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1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、支持</a:t>
                      </a:r>
                      <a:r>
                        <a:rPr lang="en-US" sz="20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MPP,Hive,MySQL,HBase,ElasticSearch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等多种数据源的跨库关联查询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2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支持屏蔽底层数据源类型和物理结构，通过标准</a:t>
                      </a:r>
                      <a:r>
                        <a:rPr lang="en-US" altLang="zh-CN" sz="20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sql</a:t>
                      </a:r>
                      <a:r>
                        <a:rPr lang="zh-CN" alt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进行查询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2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支持对数据进行估算，支持通过可视化配置的方式，屏蔽大数据量查询，屏蔽大数据结果集，限制返回条数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15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支持风险审计，如</a:t>
                      </a:r>
                      <a:r>
                        <a:rPr lang="en-US" altLang="zh-CN" sz="20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SQl</a:t>
                      </a:r>
                      <a:r>
                        <a:rPr lang="zh-CN" alt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注入防范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2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支持元数据缓存、查询结果、查询解析结果、执行计划缓存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2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支持中间结果的缓存及周期性更新，并支持基于该缓存的查询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2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8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支持统一的用户权限控制，支持用户和项目维度鉴权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22"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zh-CN" altLang="zh-CN" sz="2000" kern="0" dirty="0">
                          <a:solidFill>
                            <a:srgbClr val="000000"/>
                          </a:solidFill>
                          <a:effectLst/>
                          <a:latin typeface="Times New Roman" panose="02020503050405090304" charset="0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支持提供精确到列级别的数据权限控制，保障数据安全</a:t>
                      </a:r>
                      <a:endParaRPr lang="zh-CN" sz="2000" kern="100" dirty="0">
                        <a:effectLst/>
                        <a:latin typeface="Times New Roman" panose="0202050305040509030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734" y="327482"/>
            <a:ext cx="8776744" cy="424732"/>
          </a:xfrm>
        </p:spPr>
        <p:txBody>
          <a:bodyPr/>
          <a:lstStyle/>
          <a:p>
            <a:r>
              <a:rPr lang="zh-CN" altLang="en-US" dirty="0"/>
              <a:t>方案设想—基于</a:t>
            </a:r>
            <a:r>
              <a:rPr lang="en-US" altLang="zh-CN" dirty="0" err="1"/>
              <a:t>DataCloud</a:t>
            </a:r>
            <a:r>
              <a:rPr lang="zh-CN" altLang="en-US" dirty="0"/>
              <a:t>的数据集成、数据服务等模块</a:t>
            </a:r>
            <a:endParaRPr lang="zh-CN" altLang="en-US" dirty="0"/>
          </a:p>
        </p:txBody>
      </p:sp>
      <p:grpSp>
        <p:nvGrpSpPr>
          <p:cNvPr id="128" name="组合 127"/>
          <p:cNvGrpSpPr/>
          <p:nvPr/>
        </p:nvGrpSpPr>
        <p:grpSpPr>
          <a:xfrm>
            <a:off x="210640" y="1048065"/>
            <a:ext cx="11656744" cy="5402601"/>
            <a:chOff x="210640" y="1048065"/>
            <a:chExt cx="11656744" cy="5402601"/>
          </a:xfrm>
        </p:grpSpPr>
        <p:sp>
          <p:nvSpPr>
            <p:cNvPr id="62" name="标题 1"/>
            <p:cNvSpPr txBox="1"/>
            <p:nvPr/>
          </p:nvSpPr>
          <p:spPr>
            <a:xfrm>
              <a:off x="736600" y="1048065"/>
              <a:ext cx="6835140" cy="455295"/>
            </a:xfrm>
            <a:prstGeom prst="rect">
              <a:avLst/>
            </a:prstGeom>
          </p:spPr>
          <p:txBody>
            <a:bodyPr/>
            <a:lstStyle>
              <a:lvl1pPr algn="ctr" defTabSz="1040765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 algn="ctr" defTabSz="1040765" rtl="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2pPr>
              <a:lvl3pPr algn="ctr" defTabSz="1040765" rtl="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3pPr>
              <a:lvl4pPr algn="ctr" defTabSz="1040765" rtl="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4pPr>
              <a:lvl5pPr algn="ctr" defTabSz="1040765" rtl="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5pPr>
              <a:lvl6pPr marL="519430" algn="ctr" rtl="0" fontAlgn="base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6pPr>
              <a:lvl7pPr marL="1038860" algn="ctr" rtl="0" fontAlgn="base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7pPr>
              <a:lvl8pPr marL="1558290" algn="ctr" rtl="0" fontAlgn="base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8pPr>
              <a:lvl9pPr marL="2077720" algn="ctr" rtl="0" fontAlgn="base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9pPr>
            </a:lstStyle>
            <a:p>
              <a:pPr algn="l">
                <a:buClrTx/>
              </a:pPr>
              <a:endParaRPr lang="zh-CN" altLang="en-US" sz="2400" dirty="0"/>
            </a:p>
          </p:txBody>
        </p:sp>
        <p:sp>
          <p:nvSpPr>
            <p:cNvPr id="63" name="标题 1"/>
            <p:cNvSpPr txBox="1"/>
            <p:nvPr/>
          </p:nvSpPr>
          <p:spPr>
            <a:xfrm>
              <a:off x="863600" y="1175065"/>
              <a:ext cx="6835140" cy="455295"/>
            </a:xfrm>
            <a:prstGeom prst="rect">
              <a:avLst/>
            </a:prstGeom>
          </p:spPr>
          <p:txBody>
            <a:bodyPr/>
            <a:lstStyle>
              <a:lvl1pPr algn="ctr" defTabSz="1040765" rtl="0" eaLnBrk="0" fontAlgn="base" hangingPunct="0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 algn="ctr" defTabSz="1040765" rtl="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2pPr>
              <a:lvl3pPr algn="ctr" defTabSz="1040765" rtl="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3pPr>
              <a:lvl4pPr algn="ctr" defTabSz="1040765" rtl="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4pPr>
              <a:lvl5pPr algn="ctr" defTabSz="1040765" rtl="0" eaLnBrk="0" fontAlgn="base" hangingPunct="0">
                <a:spcBef>
                  <a:spcPct val="0"/>
                </a:spcBef>
                <a:spcAft>
                  <a:spcPct val="0"/>
                </a:spcAft>
                <a:defRPr sz="51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5pPr>
              <a:lvl6pPr marL="519430" algn="ctr" rtl="0" fontAlgn="base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6pPr>
              <a:lvl7pPr marL="1038860" algn="ctr" rtl="0" fontAlgn="base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7pPr>
              <a:lvl8pPr marL="1558290" algn="ctr" rtl="0" fontAlgn="base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8pPr>
              <a:lvl9pPr marL="2077720" algn="ctr" rtl="0" fontAlgn="base">
                <a:spcBef>
                  <a:spcPct val="0"/>
                </a:spcBef>
                <a:spcAft>
                  <a:spcPct val="0"/>
                </a:spcAft>
                <a:defRPr sz="4900">
                  <a:solidFill>
                    <a:sysClr val="windowText" lastClr="000000"/>
                  </a:solidFill>
                  <a:latin typeface="Calibri" panose="020F0502020204030204" pitchFamily="34" charset="0"/>
                </a:defRPr>
              </a:lvl9pPr>
            </a:lstStyle>
            <a:p>
              <a:pPr algn="l">
                <a:buClrTx/>
              </a:pPr>
              <a:endParaRPr lang="zh-CN" altLang="en-US" sz="2400" dirty="0"/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1636997" y="5920927"/>
              <a:ext cx="8813077" cy="528740"/>
            </a:xfrm>
            <a:prstGeom prst="rect">
              <a:avLst/>
            </a:prstGeom>
            <a:solidFill>
              <a:srgbClr val="F58C14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none" lIns="121917" tIns="60958" rIns="121917" bIns="60958"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存储计算</a:t>
              </a:r>
              <a:r>
                <a:rPr lang="zh-CN" altLang="en-US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组件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 bwMode="auto">
            <a:xfrm>
              <a:off x="1636998" y="5317707"/>
              <a:ext cx="8813077" cy="528740"/>
            </a:xfrm>
            <a:prstGeom prst="rect">
              <a:avLst/>
            </a:prstGeom>
            <a:solidFill>
              <a:srgbClr val="F58C14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none" lIns="121917" tIns="60958" rIns="121917" bIns="60958"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数据管理</a:t>
              </a:r>
              <a:r>
                <a:rPr lang="zh-CN" altLang="en-US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组件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1636998" y="4747437"/>
              <a:ext cx="8813077" cy="528740"/>
            </a:xfrm>
            <a:prstGeom prst="rect">
              <a:avLst/>
            </a:prstGeom>
            <a:solidFill>
              <a:srgbClr val="F58C14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none" lIns="121917" tIns="60958" rIns="121917" bIns="60958"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智能调度</a:t>
              </a:r>
              <a:r>
                <a:rPr lang="zh-CN" altLang="en-US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组件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1636999" y="1861670"/>
              <a:ext cx="1700576" cy="2867524"/>
            </a:xfrm>
            <a:prstGeom prst="rect">
              <a:avLst/>
            </a:prstGeom>
            <a:solidFill>
              <a:srgbClr val="F58C14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121917" tIns="60958" rIns="121917" bIns="60958" rtlCol="0" anchor="ctr"/>
            <a:lstStyle/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normalizeH="0" baseline="0" noProof="0" dirty="0">
                  <a:solidFill>
                    <a:sysClr val="window" lastClr="FFFFFF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数据采集</a:t>
              </a: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组件</a:t>
              </a:r>
              <a:endParaRPr kumimoji="0" lang="en-US" altLang="zh-CN" sz="1600" b="1" i="0" u="none" strike="noStrike" kern="0" normalizeH="0" baseline="0" noProof="0" dirty="0">
                <a:solidFill>
                  <a:sysClr val="window" lastClr="FFFFFF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 bwMode="auto">
            <a:xfrm>
              <a:off x="3412118" y="1861670"/>
              <a:ext cx="1700576" cy="2867525"/>
            </a:xfrm>
            <a:prstGeom prst="rect">
              <a:avLst/>
            </a:prstGeom>
            <a:solidFill>
              <a:srgbClr val="F58C14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121917" tIns="60958" rIns="121917" bIns="60958" rtlCol="0" anchor="ctr"/>
            <a:lstStyle/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数据集成</a:t>
              </a: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组件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6947383" y="1855839"/>
              <a:ext cx="1700576" cy="2867525"/>
            </a:xfrm>
            <a:prstGeom prst="rect">
              <a:avLst/>
            </a:prstGeom>
            <a:solidFill>
              <a:srgbClr val="F58C14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121917" tIns="60958" rIns="121917" bIns="60958"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ctr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lang="zh-CN" altLang="en-US" sz="16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数据分析组件</a:t>
              </a:r>
              <a:endPara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 bwMode="auto">
            <a:xfrm>
              <a:off x="210640" y="1129531"/>
              <a:ext cx="11656743" cy="65408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121917" tIns="60958" rIns="121917" bIns="60958"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l" defTabSz="130619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lang="zh-CN" altLang="en-US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公共服务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 bwMode="auto">
            <a:xfrm>
              <a:off x="8749499" y="1848665"/>
              <a:ext cx="1700576" cy="2867525"/>
            </a:xfrm>
            <a:prstGeom prst="rect">
              <a:avLst/>
            </a:prstGeom>
            <a:solidFill>
              <a:srgbClr val="F58C14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121917" tIns="60958" rIns="121917" bIns="60958"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数据服务</a:t>
              </a:r>
              <a:r>
                <a:rPr lang="zh-CN" altLang="en-US" sz="16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组件</a:t>
              </a:r>
              <a:endPara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Rectangle 20"/>
            <p:cNvSpPr/>
            <p:nvPr/>
          </p:nvSpPr>
          <p:spPr bwMode="auto">
            <a:xfrm>
              <a:off x="4466270" y="6065817"/>
              <a:ext cx="1858047" cy="23008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Hadoop</a:t>
              </a:r>
              <a:r>
                <a:rPr lang="zh-CN" altLang="en-US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资源池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Rectangle 20"/>
            <p:cNvSpPr/>
            <p:nvPr/>
          </p:nvSpPr>
          <p:spPr bwMode="auto">
            <a:xfrm>
              <a:off x="6511834" y="6064945"/>
              <a:ext cx="1616066" cy="249425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MPP</a:t>
              </a:r>
              <a:r>
                <a:rPr lang="zh-CN" altLang="en-US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资源池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Rectangle 20"/>
            <p:cNvSpPr/>
            <p:nvPr/>
          </p:nvSpPr>
          <p:spPr bwMode="auto">
            <a:xfrm>
              <a:off x="8328751" y="6076290"/>
              <a:ext cx="1806583" cy="230087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K8S</a:t>
              </a:r>
              <a:r>
                <a:rPr lang="zh-CN" altLang="en-US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容器资源池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Rectangle 20"/>
            <p:cNvSpPr/>
            <p:nvPr/>
          </p:nvSpPr>
          <p:spPr bwMode="auto">
            <a:xfrm>
              <a:off x="3997567" y="5439676"/>
              <a:ext cx="979400" cy="23086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统一元数据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Rectangle 20"/>
            <p:cNvSpPr/>
            <p:nvPr/>
          </p:nvSpPr>
          <p:spPr bwMode="auto">
            <a:xfrm>
              <a:off x="5244743" y="5439676"/>
              <a:ext cx="979400" cy="23086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数据目录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Rectangle 20"/>
            <p:cNvSpPr/>
            <p:nvPr/>
          </p:nvSpPr>
          <p:spPr bwMode="auto">
            <a:xfrm>
              <a:off x="7728401" y="5439676"/>
              <a:ext cx="979400" cy="23086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数据质量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Rectangle 20"/>
            <p:cNvSpPr/>
            <p:nvPr/>
          </p:nvSpPr>
          <p:spPr bwMode="auto">
            <a:xfrm>
              <a:off x="6491919" y="5439676"/>
              <a:ext cx="979400" cy="23086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地图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Rectangle 20"/>
            <p:cNvSpPr/>
            <p:nvPr/>
          </p:nvSpPr>
          <p:spPr bwMode="auto">
            <a:xfrm>
              <a:off x="4000693" y="4911437"/>
              <a:ext cx="1310978" cy="20870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计算资源调度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Rectangle 20"/>
            <p:cNvSpPr/>
            <p:nvPr/>
          </p:nvSpPr>
          <p:spPr bwMode="auto">
            <a:xfrm>
              <a:off x="7327361" y="4911437"/>
              <a:ext cx="1310978" cy="20870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任务调度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20"/>
            <p:cNvSpPr/>
            <p:nvPr/>
          </p:nvSpPr>
          <p:spPr bwMode="auto">
            <a:xfrm>
              <a:off x="8885993" y="4909702"/>
              <a:ext cx="1310978" cy="20870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数据调度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20"/>
            <p:cNvSpPr/>
            <p:nvPr/>
          </p:nvSpPr>
          <p:spPr bwMode="auto">
            <a:xfrm>
              <a:off x="5682821" y="4909501"/>
              <a:ext cx="1310978" cy="20870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存储资源调度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20"/>
            <p:cNvSpPr/>
            <p:nvPr/>
          </p:nvSpPr>
          <p:spPr bwMode="auto">
            <a:xfrm>
              <a:off x="3412118" y="1291041"/>
              <a:ext cx="1700576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zh-CN" altLang="en-US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项目管理</a:t>
              </a:r>
              <a:endParaRPr lang="zh-CN" altLang="en-US" sz="1200" b="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4" name="Rectangle 20"/>
            <p:cNvSpPr/>
            <p:nvPr/>
          </p:nvSpPr>
          <p:spPr bwMode="auto">
            <a:xfrm>
              <a:off x="5182097" y="1277029"/>
              <a:ext cx="1700576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zh-CN" altLang="en-US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资源管理</a:t>
              </a:r>
              <a:endParaRPr lang="zh-CN" altLang="en-US" sz="1200" b="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5" name="Rectangle 20"/>
            <p:cNvSpPr/>
            <p:nvPr/>
          </p:nvSpPr>
          <p:spPr bwMode="auto">
            <a:xfrm>
              <a:off x="1636997" y="1296909"/>
              <a:ext cx="1700578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平台门户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20"/>
            <p:cNvSpPr/>
            <p:nvPr/>
          </p:nvSpPr>
          <p:spPr bwMode="auto">
            <a:xfrm>
              <a:off x="6957216" y="1274852"/>
              <a:ext cx="1681123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zh-CN" altLang="en-US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用户管理</a:t>
              </a:r>
              <a:endParaRPr lang="zh-CN" altLang="en-US" sz="1200" b="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7" name="Rectangle 20"/>
            <p:cNvSpPr/>
            <p:nvPr/>
          </p:nvSpPr>
          <p:spPr bwMode="auto">
            <a:xfrm>
              <a:off x="1786885" y="2524567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日志实时采集</a:t>
              </a:r>
              <a:endParaRPr kumimoji="0" lang="zh-CN" altLang="en-US" sz="1200" i="0" u="none" strike="noStrike" kern="0" cap="none" spc="0" normalizeH="0" baseline="0" noProof="0" dirty="0"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Rectangle 20"/>
            <p:cNvSpPr/>
            <p:nvPr/>
          </p:nvSpPr>
          <p:spPr bwMode="auto">
            <a:xfrm>
              <a:off x="1782718" y="3020116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数据库实时同步</a:t>
              </a:r>
              <a:endParaRPr kumimoji="0" lang="zh-CN" altLang="en-US" sz="1200" i="0" u="none" strike="noStrike" kern="0" cap="none" spc="0" normalizeH="0" baseline="0" noProof="0" dirty="0"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20"/>
            <p:cNvSpPr/>
            <p:nvPr/>
          </p:nvSpPr>
          <p:spPr bwMode="auto">
            <a:xfrm>
              <a:off x="1779014" y="3505724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文件批量拉取</a:t>
              </a:r>
              <a:endParaRPr kumimoji="0" lang="zh-CN" altLang="en-US" sz="1200" i="0" u="none" strike="noStrike" kern="0" cap="none" spc="0" normalizeH="0" baseline="0" noProof="0" dirty="0"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20"/>
            <p:cNvSpPr/>
            <p:nvPr/>
          </p:nvSpPr>
          <p:spPr bwMode="auto">
            <a:xfrm>
              <a:off x="1798036" y="4058945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0" cap="none" spc="0" normalizeH="0" baseline="0" noProof="0" dirty="0"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文件批量推送</a:t>
              </a:r>
              <a:endParaRPr kumimoji="0" lang="zh-CN" altLang="en-US" sz="1200" i="0" u="none" strike="noStrike" kern="0" cap="none" spc="0" normalizeH="0" baseline="0" noProof="0" dirty="0"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Rectangle 20"/>
            <p:cNvSpPr/>
            <p:nvPr/>
          </p:nvSpPr>
          <p:spPr bwMode="auto">
            <a:xfrm>
              <a:off x="3517583" y="2525457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数据同步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Rectangle 20"/>
            <p:cNvSpPr/>
            <p:nvPr/>
          </p:nvSpPr>
          <p:spPr bwMode="auto">
            <a:xfrm>
              <a:off x="3517582" y="3020116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数据加工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Rectangle 20"/>
            <p:cNvSpPr/>
            <p:nvPr/>
          </p:nvSpPr>
          <p:spPr bwMode="auto">
            <a:xfrm>
              <a:off x="3515555" y="3505724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数据整合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Rectangle 20"/>
            <p:cNvSpPr/>
            <p:nvPr/>
          </p:nvSpPr>
          <p:spPr bwMode="auto">
            <a:xfrm>
              <a:off x="3514558" y="4037601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数据检核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矩形 94"/>
            <p:cNvSpPr/>
            <p:nvPr/>
          </p:nvSpPr>
          <p:spPr bwMode="auto">
            <a:xfrm>
              <a:off x="5182096" y="1859358"/>
              <a:ext cx="1700576" cy="2867525"/>
            </a:xfrm>
            <a:prstGeom prst="rect">
              <a:avLst/>
            </a:prstGeom>
            <a:solidFill>
              <a:srgbClr val="F58C14"/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lIns="121917" tIns="60958" rIns="121917" bIns="60958" rtlCol="0" anchor="ctr"/>
            <a:lstStyle/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数据开发</a:t>
              </a: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组件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marR="0" lvl="0" indent="0" algn="ctr" defTabSz="13061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6" name="Rectangle 20"/>
            <p:cNvSpPr/>
            <p:nvPr/>
          </p:nvSpPr>
          <p:spPr bwMode="auto">
            <a:xfrm>
              <a:off x="5301304" y="2517540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Web</a:t>
              </a: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开发</a:t>
              </a:r>
              <a:r>
                <a:rPr lang="en-US" altLang="zh-CN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IDE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20"/>
            <p:cNvSpPr/>
            <p:nvPr/>
          </p:nvSpPr>
          <p:spPr bwMode="auto">
            <a:xfrm>
              <a:off x="5301303" y="3015256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离线开发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20"/>
            <p:cNvSpPr/>
            <p:nvPr/>
          </p:nvSpPr>
          <p:spPr bwMode="auto">
            <a:xfrm>
              <a:off x="5308545" y="3525654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流式开发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20"/>
            <p:cNvSpPr/>
            <p:nvPr/>
          </p:nvSpPr>
          <p:spPr bwMode="auto">
            <a:xfrm>
              <a:off x="5302350" y="4036052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图开发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Rectangle 20"/>
            <p:cNvSpPr/>
            <p:nvPr/>
          </p:nvSpPr>
          <p:spPr bwMode="auto">
            <a:xfrm>
              <a:off x="7055021" y="2517474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多维可视化分析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Rectangle 20"/>
            <p:cNvSpPr/>
            <p:nvPr/>
          </p:nvSpPr>
          <p:spPr bwMode="auto">
            <a:xfrm>
              <a:off x="7055020" y="3015190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数据挖掘分析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Rectangle 20"/>
            <p:cNvSpPr/>
            <p:nvPr/>
          </p:nvSpPr>
          <p:spPr bwMode="auto">
            <a:xfrm>
              <a:off x="7062262" y="3525588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知识图谱分析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Rectangle 20"/>
            <p:cNvSpPr/>
            <p:nvPr/>
          </p:nvSpPr>
          <p:spPr bwMode="auto">
            <a:xfrm>
              <a:off x="7056067" y="4035986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交互式分析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Rectangle 20"/>
            <p:cNvSpPr/>
            <p:nvPr/>
          </p:nvSpPr>
          <p:spPr bwMode="auto">
            <a:xfrm>
              <a:off x="8885993" y="2509141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服务开发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20"/>
            <p:cNvSpPr/>
            <p:nvPr/>
          </p:nvSpPr>
          <p:spPr bwMode="auto">
            <a:xfrm>
              <a:off x="8885992" y="3006857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服务管理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20"/>
            <p:cNvSpPr/>
            <p:nvPr/>
          </p:nvSpPr>
          <p:spPr bwMode="auto">
            <a:xfrm>
              <a:off x="8893234" y="3517255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服务发布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20"/>
            <p:cNvSpPr/>
            <p:nvPr/>
          </p:nvSpPr>
          <p:spPr bwMode="auto">
            <a:xfrm>
              <a:off x="8887039" y="4027653"/>
              <a:ext cx="1447677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服务调用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20"/>
            <p:cNvSpPr/>
            <p:nvPr/>
          </p:nvSpPr>
          <p:spPr bwMode="auto">
            <a:xfrm>
              <a:off x="9006912" y="5438442"/>
              <a:ext cx="979400" cy="23086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数据血缘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10640" y="1855839"/>
              <a:ext cx="1330314" cy="4593753"/>
            </a:xfrm>
            <a:prstGeom prst="rect">
              <a:avLst/>
            </a:prstGeom>
          </p:spPr>
          <p:style>
            <a:lnRef idx="1">
              <a:srgbClr val="074DB5"/>
            </a:lnRef>
            <a:fillRef idx="3">
              <a:srgbClr val="074DB5"/>
            </a:fillRef>
            <a:effectRef idx="2">
              <a:srgbClr val="074DB5"/>
            </a:effectRef>
            <a:fontRef idx="minor">
              <a:sysClr val="window" lastClr="FFFFFF"/>
            </a:fontRef>
          </p:style>
          <p:txBody>
            <a:bodyPr wrap="square" lIns="121889" tIns="60944" rIns="121889" bIns="60944" rtlCol="0" anchor="ctr"/>
            <a:lstStyle/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运维体系</a:t>
              </a:r>
              <a:endPara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74388" y="2300948"/>
              <a:ext cx="1203693" cy="2080762"/>
            </a:xfrm>
            <a:prstGeom prst="rect">
              <a:avLst/>
            </a:prstGeom>
          </p:spPr>
          <p:style>
            <a:lnRef idx="1">
              <a:srgbClr val="074DB5"/>
            </a:lnRef>
            <a:fillRef idx="3">
              <a:srgbClr val="074DB5"/>
            </a:fillRef>
            <a:effectRef idx="2">
              <a:srgbClr val="074DB5"/>
            </a:effectRef>
            <a:fontRef idx="minor">
              <a:sysClr val="window" lastClr="FFFFFF"/>
            </a:fontRef>
          </p:style>
          <p:txBody>
            <a:bodyPr wrap="square" lIns="121889" tIns="60944" rIns="121889" bIns="60944" rtlCol="0" anchor="ctr"/>
            <a:lstStyle/>
            <a:p>
              <a:pPr algn="ctr" defTabSz="1305560">
                <a:buClr>
                  <a:srgbClr val="CC9900"/>
                </a:buClr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业务运维</a:t>
              </a:r>
              <a:endParaRPr lang="en-US" altLang="zh-CN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1" name="Rectangle 20"/>
            <p:cNvSpPr/>
            <p:nvPr/>
          </p:nvSpPr>
          <p:spPr bwMode="auto">
            <a:xfrm>
              <a:off x="365892" y="2800440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 defTabSz="913765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任务管理</a:t>
              </a:r>
              <a:endPara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20"/>
            <p:cNvSpPr/>
            <p:nvPr/>
          </p:nvSpPr>
          <p:spPr bwMode="auto">
            <a:xfrm>
              <a:off x="365892" y="3325441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/>
              <a:r>
                <a:rPr lang="zh-CN" altLang="en-US" sz="1200" kern="0" dirty="0">
                  <a:latin typeface="微软雅黑" panose="020B0503020204020204" pitchFamily="34" charset="-122"/>
                </a:rPr>
                <a:t>业务大屏</a:t>
              </a:r>
              <a:endParaRPr lang="zh-CN" altLang="en-US" sz="12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113" name="Rectangle 20"/>
            <p:cNvSpPr/>
            <p:nvPr/>
          </p:nvSpPr>
          <p:spPr bwMode="auto">
            <a:xfrm>
              <a:off x="365892" y="3811909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/>
              <a:r>
                <a:rPr lang="zh-CN" altLang="en-US" sz="1200" kern="0" dirty="0">
                  <a:latin typeface="微软雅黑" panose="020B0503020204020204" pitchFamily="34" charset="-122"/>
                </a:rPr>
                <a:t>资源监控</a:t>
              </a:r>
              <a:endParaRPr lang="zh-CN" altLang="en-US" sz="12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114" name="矩形 113"/>
            <p:cNvSpPr/>
            <p:nvPr/>
          </p:nvSpPr>
          <p:spPr bwMode="auto">
            <a:xfrm>
              <a:off x="274388" y="4538333"/>
              <a:ext cx="1203693" cy="1838336"/>
            </a:xfrm>
            <a:prstGeom prst="rect">
              <a:avLst/>
            </a:prstGeom>
          </p:spPr>
          <p:style>
            <a:lnRef idx="1">
              <a:srgbClr val="074DB5"/>
            </a:lnRef>
            <a:fillRef idx="3">
              <a:srgbClr val="074DB5"/>
            </a:fillRef>
            <a:effectRef idx="2">
              <a:srgbClr val="074DB5"/>
            </a:effectRef>
            <a:fontRef idx="minor">
              <a:sysClr val="window" lastClr="FFFFFF"/>
            </a:fontRef>
          </p:style>
          <p:txBody>
            <a:bodyPr wrap="square" lIns="121889" tIns="60944" rIns="121889" bIns="60944" rtlCol="0" anchor="ctr"/>
            <a:lstStyle/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r>
                <a:rPr lang="zh-CN" altLang="en-US" sz="14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平台运维</a:t>
              </a:r>
              <a:endParaRPr lang="en-US" altLang="zh-CN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1305560">
                <a:buClr>
                  <a:srgbClr val="CC9900"/>
                </a:buClr>
                <a:defRPr/>
              </a:pPr>
              <a:endParaRPr lang="en-US" altLang="zh-CN" sz="1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15" name="Rectangle 20"/>
            <p:cNvSpPr/>
            <p:nvPr/>
          </p:nvSpPr>
          <p:spPr bwMode="auto">
            <a:xfrm>
              <a:off x="365892" y="4857039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 defTabSz="913765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监控告警</a:t>
              </a:r>
              <a:endPara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Rectangle 20"/>
            <p:cNvSpPr/>
            <p:nvPr/>
          </p:nvSpPr>
          <p:spPr bwMode="auto">
            <a:xfrm>
              <a:off x="365892" y="5410615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/>
              <a:r>
                <a:rPr lang="zh-CN" altLang="en-US" sz="1200" kern="0" dirty="0">
                  <a:latin typeface="微软雅黑" panose="020B0503020204020204" pitchFamily="34" charset="-122"/>
                </a:rPr>
                <a:t>服务管理</a:t>
              </a:r>
              <a:endParaRPr lang="zh-CN" altLang="en-US" sz="12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117" name="Rectangle 20"/>
            <p:cNvSpPr/>
            <p:nvPr/>
          </p:nvSpPr>
          <p:spPr bwMode="auto">
            <a:xfrm>
              <a:off x="365892" y="5962515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/>
              <a:r>
                <a:rPr lang="zh-CN" altLang="en-US" sz="1200" kern="0" dirty="0">
                  <a:latin typeface="微软雅黑" panose="020B0503020204020204" pitchFamily="34" charset="-122"/>
                </a:rPr>
                <a:t>日志搜索</a:t>
              </a:r>
              <a:endParaRPr lang="zh-CN" altLang="en-US" sz="12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118" name="Rectangle 20"/>
            <p:cNvSpPr/>
            <p:nvPr/>
          </p:nvSpPr>
          <p:spPr bwMode="auto">
            <a:xfrm>
              <a:off x="8750612" y="1276865"/>
              <a:ext cx="1699462" cy="353698"/>
            </a:xfrm>
            <a:prstGeom prst="rect">
              <a:avLst/>
            </a:prstGeom>
            <a:solidFill>
              <a:srgbClr val="7FB8FD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  <a:effectLst/>
          </p:spPr>
          <p:txBody>
            <a:bodyPr wrap="none" lIns="121893" tIns="60946" rIns="121893" bIns="60946" anchor="ctr"/>
            <a:lstStyle/>
            <a:p>
              <a:pPr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zh-CN" altLang="en-US" sz="12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</a:rPr>
                <a:t>权限管理</a:t>
              </a:r>
              <a:endParaRPr lang="zh-CN" altLang="en-US" sz="1200" b="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9" name="矩形 118"/>
            <p:cNvSpPr/>
            <p:nvPr/>
          </p:nvSpPr>
          <p:spPr bwMode="auto">
            <a:xfrm>
              <a:off x="10537070" y="1856913"/>
              <a:ext cx="1330314" cy="4593753"/>
            </a:xfrm>
            <a:prstGeom prst="rect">
              <a:avLst/>
            </a:prstGeom>
          </p:spPr>
          <p:style>
            <a:lnRef idx="1">
              <a:srgbClr val="074DB5"/>
            </a:lnRef>
            <a:fillRef idx="3">
              <a:srgbClr val="074DB5"/>
            </a:fillRef>
            <a:effectRef idx="2">
              <a:srgbClr val="074DB5"/>
            </a:effectRef>
            <a:fontRef idx="minor">
              <a:sysClr val="window" lastClr="FFFFFF"/>
            </a:fontRef>
          </p:style>
          <p:txBody>
            <a:bodyPr wrap="square" lIns="121889" tIns="60944" rIns="121889" bIns="60944" rtlCol="0" anchor="ctr"/>
            <a:lstStyle/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运营体系</a:t>
              </a:r>
              <a:endParaRPr lang="en-US" altLang="zh-CN" sz="16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30556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600" b="1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Rectangle 20"/>
            <p:cNvSpPr/>
            <p:nvPr/>
          </p:nvSpPr>
          <p:spPr bwMode="auto">
            <a:xfrm>
              <a:off x="10694210" y="2509769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 defTabSz="913765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租户管理</a:t>
              </a:r>
              <a:endPara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Rectangle 20"/>
            <p:cNvSpPr/>
            <p:nvPr/>
          </p:nvSpPr>
          <p:spPr bwMode="auto">
            <a:xfrm>
              <a:off x="10694210" y="3034770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/>
              <a:r>
                <a:rPr lang="zh-CN" altLang="en-US" sz="1200" kern="0" dirty="0">
                  <a:latin typeface="微软雅黑" panose="020B0503020204020204" pitchFamily="34" charset="-122"/>
                </a:rPr>
                <a:t>产品管理</a:t>
              </a:r>
              <a:endParaRPr lang="zh-CN" altLang="en-US" sz="12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Rectangle 20"/>
            <p:cNvSpPr/>
            <p:nvPr/>
          </p:nvSpPr>
          <p:spPr bwMode="auto">
            <a:xfrm>
              <a:off x="10694210" y="3521238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/>
              <a:r>
                <a:rPr lang="zh-CN" altLang="en-US" sz="1200" kern="0" dirty="0">
                  <a:latin typeface="微软雅黑" panose="020B0503020204020204" pitchFamily="34" charset="-122"/>
                </a:rPr>
                <a:t>配额管理</a:t>
              </a:r>
              <a:endParaRPr lang="zh-CN" altLang="en-US" sz="12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123" name="Rectangle 20"/>
            <p:cNvSpPr/>
            <p:nvPr/>
          </p:nvSpPr>
          <p:spPr bwMode="auto">
            <a:xfrm>
              <a:off x="10708508" y="4059190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 defTabSz="913765">
                <a:defRPr/>
              </a:pP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资源计量计费</a:t>
              </a:r>
              <a:endPara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Rectangle 20"/>
            <p:cNvSpPr/>
            <p:nvPr/>
          </p:nvSpPr>
          <p:spPr bwMode="auto">
            <a:xfrm>
              <a:off x="10708508" y="4584191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/>
              <a:r>
                <a:rPr lang="zh-CN" altLang="en-US" sz="1200" kern="0" dirty="0">
                  <a:latin typeface="微软雅黑" panose="020B0503020204020204" pitchFamily="34" charset="-122"/>
                </a:rPr>
                <a:t>订单管理</a:t>
              </a:r>
              <a:endParaRPr lang="zh-CN" altLang="en-US" sz="12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125" name="Rectangle 20"/>
            <p:cNvSpPr/>
            <p:nvPr/>
          </p:nvSpPr>
          <p:spPr bwMode="auto">
            <a:xfrm>
              <a:off x="10708508" y="5070659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/>
              <a:r>
                <a:rPr lang="zh-CN" altLang="en-US" sz="1200" kern="0" dirty="0">
                  <a:latin typeface="微软雅黑" panose="020B0503020204020204" pitchFamily="34" charset="-122"/>
                </a:rPr>
                <a:t>账单管理</a:t>
              </a:r>
              <a:endParaRPr lang="zh-CN" altLang="en-US" sz="12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126" name="Rectangle 20"/>
            <p:cNvSpPr/>
            <p:nvPr/>
          </p:nvSpPr>
          <p:spPr bwMode="auto">
            <a:xfrm>
              <a:off x="10719208" y="5557091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/>
              <a:r>
                <a:rPr lang="zh-CN" altLang="en-US" sz="1200" kern="0" dirty="0">
                  <a:latin typeface="微软雅黑" panose="020B0503020204020204" pitchFamily="34" charset="-122"/>
                </a:rPr>
                <a:t>运营管理</a:t>
              </a:r>
              <a:endParaRPr lang="zh-CN" altLang="en-US" sz="1200" kern="0" dirty="0">
                <a:latin typeface="微软雅黑" panose="020B0503020204020204" pitchFamily="34" charset="-122"/>
              </a:endParaRPr>
            </a:p>
          </p:txBody>
        </p:sp>
        <p:sp>
          <p:nvSpPr>
            <p:cNvPr id="127" name="Rectangle 20"/>
            <p:cNvSpPr/>
            <p:nvPr/>
          </p:nvSpPr>
          <p:spPr bwMode="auto">
            <a:xfrm>
              <a:off x="10721284" y="6018591"/>
              <a:ext cx="1036897" cy="301627"/>
            </a:xfrm>
            <a:prstGeom prst="rect">
              <a:avLst/>
            </a:prstGeom>
          </p:spPr>
          <p:style>
            <a:lnRef idx="2">
              <a:srgbClr val="074DB5"/>
            </a:lnRef>
            <a:fillRef idx="1">
              <a:sysClr val="window" lastClr="FFFFFF"/>
            </a:fillRef>
            <a:effectRef idx="0">
              <a:srgbClr val="074DB5"/>
            </a:effectRef>
            <a:fontRef idx="minor">
              <a:sysClr val="windowText" lastClr="000000"/>
            </a:fontRef>
          </p:style>
          <p:txBody>
            <a:bodyPr wrap="none" lIns="121865" tIns="60932" rIns="121865" bIns="60932" anchor="ctr"/>
            <a:lstStyle/>
            <a:p>
              <a:pPr algn="ctr"/>
              <a:r>
                <a:rPr lang="zh-CN" altLang="en-US" sz="1200" kern="0" dirty="0">
                  <a:latin typeface="微软雅黑" panose="020B0503020204020204" pitchFamily="34" charset="-122"/>
                </a:rPr>
                <a:t>工单管理</a:t>
              </a:r>
              <a:endParaRPr lang="zh-CN" altLang="en-US" sz="1200" kern="0" dirty="0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734" y="327482"/>
            <a:ext cx="8776744" cy="757130"/>
          </a:xfrm>
        </p:spPr>
        <p:txBody>
          <a:bodyPr/>
          <a:lstStyle/>
          <a:p>
            <a:r>
              <a:rPr lang="zh-CN" altLang="en-US" dirty="0"/>
              <a:t>方案设想—基于</a:t>
            </a:r>
            <a:r>
              <a:rPr lang="en-US" altLang="zh-CN" dirty="0" err="1"/>
              <a:t>DataCloud</a:t>
            </a:r>
            <a:r>
              <a:rPr lang="zh-CN" altLang="en-US" dirty="0"/>
              <a:t>的数据集成、数据服务等模块实现历史数据采集和查询服务功能</a:t>
            </a:r>
            <a:endParaRPr lang="zh-CN" altLang="en-US" dirty="0"/>
          </a:p>
        </p:txBody>
      </p:sp>
      <p:sp>
        <p:nvSpPr>
          <p:cNvPr id="3" name="圆角矩形 3"/>
          <p:cNvSpPr>
            <a:spLocks noChangeArrowheads="1"/>
          </p:cNvSpPr>
          <p:nvPr/>
        </p:nvSpPr>
        <p:spPr bwMode="auto">
          <a:xfrm>
            <a:off x="1831397" y="2117808"/>
            <a:ext cx="1826136" cy="1186686"/>
          </a:xfrm>
          <a:prstGeom prst="roundRect">
            <a:avLst>
              <a:gd name="adj" fmla="val 3638"/>
            </a:avLst>
          </a:prstGeom>
          <a:solidFill>
            <a:srgbClr val="44546A">
              <a:lumMod val="60000"/>
              <a:lumOff val="40000"/>
            </a:srgbClr>
          </a:solidFill>
          <a:ln w="9525" cap="flat" cmpd="sng" algn="ctr">
            <a:solidFill>
              <a:srgbClr val="A5A5A5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业务历史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" name="直接箭头连接符 4"/>
          <p:cNvCxnSpPr>
            <a:stCxn id="3" idx="3"/>
            <a:endCxn id="6" idx="1"/>
          </p:cNvCxnSpPr>
          <p:nvPr/>
        </p:nvCxnSpPr>
        <p:spPr>
          <a:xfrm>
            <a:off x="3657533" y="2711151"/>
            <a:ext cx="775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3"/>
          <p:cNvSpPr>
            <a:spLocks noChangeArrowheads="1"/>
          </p:cNvSpPr>
          <p:nvPr/>
        </p:nvSpPr>
        <p:spPr bwMode="auto">
          <a:xfrm>
            <a:off x="4432923" y="2117808"/>
            <a:ext cx="1099390" cy="1186686"/>
          </a:xfrm>
          <a:prstGeom prst="roundRect">
            <a:avLst>
              <a:gd name="adj" fmla="val 3638"/>
            </a:avLst>
          </a:prstGeom>
          <a:solidFill>
            <a:srgbClr val="1E5C8E"/>
          </a:solidFill>
          <a:ln w="9525" cap="flat" cmpd="sng" algn="ctr">
            <a:solidFill>
              <a:srgbClr val="A5A5A5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数据集成组件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圆角矩形 3"/>
          <p:cNvSpPr>
            <a:spLocks noChangeArrowheads="1"/>
          </p:cNvSpPr>
          <p:nvPr/>
        </p:nvSpPr>
        <p:spPr bwMode="auto">
          <a:xfrm>
            <a:off x="6133117" y="2117808"/>
            <a:ext cx="1099390" cy="1186686"/>
          </a:xfrm>
          <a:prstGeom prst="roundRect">
            <a:avLst>
              <a:gd name="adj" fmla="val 3638"/>
            </a:avLst>
          </a:prstGeom>
          <a:solidFill>
            <a:srgbClr val="1E5C8E"/>
          </a:solidFill>
          <a:ln w="9525" cap="flat" cmpd="sng" algn="ctr">
            <a:solidFill>
              <a:srgbClr val="A5A5A5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MPP/</a:t>
            </a:r>
            <a:endParaRPr lang="en-US" altLang="zh-CN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Hbase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Hive</a:t>
            </a:r>
            <a:endParaRPr lang="en-US" altLang="zh-CN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圆角矩形 3"/>
          <p:cNvSpPr>
            <a:spLocks noChangeArrowheads="1"/>
          </p:cNvSpPr>
          <p:nvPr/>
        </p:nvSpPr>
        <p:spPr bwMode="auto">
          <a:xfrm>
            <a:off x="8100101" y="2117808"/>
            <a:ext cx="1694365" cy="1186686"/>
          </a:xfrm>
          <a:prstGeom prst="roundRect">
            <a:avLst>
              <a:gd name="adj" fmla="val 3638"/>
            </a:avLst>
          </a:prstGeom>
          <a:solidFill>
            <a:srgbClr val="1E5C8E"/>
          </a:solidFill>
          <a:ln w="9525" cap="flat" cmpd="sng" algn="ctr">
            <a:solidFill>
              <a:srgbClr val="A5A5A5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数据服务组件</a:t>
            </a:r>
            <a:endParaRPr lang="en-US" altLang="zh-CN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交互式查询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圆角矩形 3"/>
          <p:cNvSpPr>
            <a:spLocks noChangeArrowheads="1"/>
          </p:cNvSpPr>
          <p:nvPr/>
        </p:nvSpPr>
        <p:spPr bwMode="auto">
          <a:xfrm>
            <a:off x="4233705" y="3874318"/>
            <a:ext cx="1099390" cy="1186686"/>
          </a:xfrm>
          <a:prstGeom prst="roundRect">
            <a:avLst>
              <a:gd name="adj" fmla="val 3638"/>
            </a:avLst>
          </a:prstGeom>
          <a:solidFill>
            <a:srgbClr val="44546A">
              <a:lumMod val="60000"/>
              <a:lumOff val="40000"/>
            </a:srgbClr>
          </a:solidFill>
          <a:ln w="9525" cap="flat" cmpd="sng" algn="ctr">
            <a:solidFill>
              <a:srgbClr val="A5A5A5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数据管理组件</a:t>
            </a:r>
            <a:endParaRPr lang="en-US" altLang="zh-CN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数据源管理</a:t>
            </a:r>
            <a:endParaRPr lang="en-US" altLang="zh-CN" sz="12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元数据管理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7" name="直接箭头连接符 86"/>
          <p:cNvCxnSpPr>
            <a:stCxn id="6" idx="2"/>
            <a:endCxn id="85" idx="0"/>
          </p:cNvCxnSpPr>
          <p:nvPr/>
        </p:nvCxnSpPr>
        <p:spPr>
          <a:xfrm>
            <a:off x="4982618" y="3304494"/>
            <a:ext cx="1938985" cy="569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>
            <a:off x="5436188" y="2714762"/>
            <a:ext cx="7834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>
            <a:endCxn id="72" idx="1"/>
          </p:cNvCxnSpPr>
          <p:nvPr/>
        </p:nvCxnSpPr>
        <p:spPr>
          <a:xfrm>
            <a:off x="7113724" y="2711151"/>
            <a:ext cx="9863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/>
          <p:cNvCxnSpPr>
            <a:stCxn id="83" idx="0"/>
            <a:endCxn id="6" idx="2"/>
          </p:cNvCxnSpPr>
          <p:nvPr/>
        </p:nvCxnSpPr>
        <p:spPr>
          <a:xfrm flipV="1">
            <a:off x="4783400" y="3304494"/>
            <a:ext cx="199218" cy="569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>
            <a:stCxn id="83" idx="2"/>
            <a:endCxn id="72" idx="2"/>
          </p:cNvCxnSpPr>
          <p:nvPr/>
        </p:nvCxnSpPr>
        <p:spPr>
          <a:xfrm flipV="1">
            <a:off x="4783400" y="3304494"/>
            <a:ext cx="4163884" cy="1756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08"/>
          <p:cNvSpPr txBox="1"/>
          <p:nvPr/>
        </p:nvSpPr>
        <p:spPr>
          <a:xfrm>
            <a:off x="3923587" y="3424411"/>
            <a:ext cx="101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获取元数据和数据质量规则等</a:t>
            </a:r>
            <a:endParaRPr lang="zh-CN" altLang="en-US" sz="1200" dirty="0"/>
          </a:p>
        </p:txBody>
      </p:sp>
      <p:sp>
        <p:nvSpPr>
          <p:cNvPr id="85" name="圆角矩形 3"/>
          <p:cNvSpPr>
            <a:spLocks noChangeArrowheads="1"/>
          </p:cNvSpPr>
          <p:nvPr/>
        </p:nvSpPr>
        <p:spPr bwMode="auto">
          <a:xfrm>
            <a:off x="6219603" y="3874318"/>
            <a:ext cx="1404000" cy="1186686"/>
          </a:xfrm>
          <a:prstGeom prst="roundRect">
            <a:avLst>
              <a:gd name="adj" fmla="val 3638"/>
            </a:avLst>
          </a:prstGeom>
          <a:solidFill>
            <a:srgbClr val="44546A">
              <a:lumMod val="60000"/>
              <a:lumOff val="40000"/>
            </a:srgbClr>
          </a:solidFill>
          <a:ln w="9525" cap="flat" cmpd="sng" algn="ctr">
            <a:solidFill>
              <a:srgbClr val="A5A5A5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调度组件</a:t>
            </a:r>
            <a:endParaRPr lang="en-US" altLang="zh-CN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分布式调度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25762" y="2411750"/>
            <a:ext cx="10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err="1"/>
              <a:t>jdbc</a:t>
            </a:r>
            <a:endParaRPr lang="zh-CN" altLang="en-US" sz="1200" dirty="0"/>
          </a:p>
        </p:txBody>
      </p:sp>
      <p:sp>
        <p:nvSpPr>
          <p:cNvPr id="4" name="文本框 3"/>
          <p:cNvSpPr txBox="1"/>
          <p:nvPr/>
        </p:nvSpPr>
        <p:spPr>
          <a:xfrm>
            <a:off x="7728446" y="3592235"/>
            <a:ext cx="101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获取元数据和数据源、数据权限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3718681" y="965338"/>
            <a:ext cx="8522335" cy="4965613"/>
            <a:chOff x="543083" y="1038594"/>
            <a:chExt cx="11257853" cy="5270053"/>
          </a:xfrm>
        </p:grpSpPr>
        <p:sp>
          <p:nvSpPr>
            <p:cNvPr id="95" name="Google Shape;400;p39"/>
            <p:cNvSpPr txBox="1"/>
            <p:nvPr/>
          </p:nvSpPr>
          <p:spPr>
            <a:xfrm>
              <a:off x="9748942" y="4967038"/>
              <a:ext cx="2051994" cy="72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indent="-336550">
                <a:buClr>
                  <a:schemeClr val="accent1"/>
                </a:buClr>
                <a:buSzPts val="1200"/>
                <a:buFont typeface="Calibri" panose="020F0502020204030204"/>
                <a:buChar char="●"/>
                <a:defRPr sz="1200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libri" panose="020F0502020204030204"/>
                </a:defRPr>
              </a:lvl1pPr>
            </a:lstStyle>
            <a:p>
              <a:pPr marL="457200" marR="0" lvl="0" indent="-336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1200"/>
                <a:buFont typeface="Wingdings" panose="05000000000000000000" pitchFamily="2" charset="2"/>
                <a:buChar char="n"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endParaRPr>
            </a:p>
          </p:txBody>
        </p:sp>
        <p:sp>
          <p:nvSpPr>
            <p:cNvPr id="96" name="Google Shape;402;p39"/>
            <p:cNvSpPr txBox="1"/>
            <p:nvPr/>
          </p:nvSpPr>
          <p:spPr>
            <a:xfrm>
              <a:off x="543284" y="1038594"/>
              <a:ext cx="9492828" cy="384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06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1200"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查询解析器，查询优化器，资源管理器，资源代理，容错服务，查询派遣器，元数据服务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457200" marR="0" lvl="0" indent="-336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1200"/>
                <a:buFont typeface="Wingdings" panose="05000000000000000000" pitchFamily="2" charset="2"/>
                <a:buChar char="n"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/>
              </a:endParaRPr>
            </a:p>
            <a:p>
              <a:pPr marL="457200" marR="0" lvl="0" indent="-336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1200"/>
                <a:buFont typeface="Wingdings" panose="05000000000000000000" pitchFamily="2" charset="2"/>
                <a:buChar char="n"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/>
              </a:endParaRPr>
            </a:p>
            <a:p>
              <a:pPr marL="457200" marR="0" lvl="0" indent="-336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1200"/>
                <a:buFont typeface="Wingdings" panose="05000000000000000000" pitchFamily="2" charset="2"/>
                <a:buChar char="n"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90204"/>
                <a:ea typeface="微软雅黑"/>
                <a:cs typeface="Calibri" panose="020F0502020204030204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90204"/>
                <a:ea typeface="微软雅黑"/>
                <a:cs typeface="Calibri" panose="020F0502020204030204"/>
                <a:sym typeface="Calibri" panose="020F0502020204030204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Tx/>
                <a:buFont typeface="Wingdings" panose="05000000000000000000" pitchFamily="2" charset="2"/>
                <a:buChar char="n"/>
                <a:defRPr/>
              </a:pPr>
              <a:endPara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90204"/>
                <a:ea typeface="微软雅黑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543083" y="1971223"/>
              <a:ext cx="5553013" cy="4337424"/>
              <a:chOff x="2960809" y="2539088"/>
              <a:chExt cx="5661493" cy="3984076"/>
            </a:xfrm>
          </p:grpSpPr>
          <p:sp>
            <p:nvSpPr>
              <p:cNvPr id="99" name="Google Shape;373;p39"/>
              <p:cNvSpPr/>
              <p:nvPr/>
            </p:nvSpPr>
            <p:spPr>
              <a:xfrm>
                <a:off x="3127575" y="2539088"/>
                <a:ext cx="5494727" cy="3984076"/>
              </a:xfrm>
              <a:prstGeom prst="roundRect">
                <a:avLst>
                  <a:gd name="adj" fmla="val 4942"/>
                </a:avLst>
              </a:prstGeom>
              <a:solidFill>
                <a:srgbClr val="2C81DD"/>
              </a:solidFill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0" name="Google Shape;374;p39"/>
              <p:cNvSpPr/>
              <p:nvPr/>
            </p:nvSpPr>
            <p:spPr>
              <a:xfrm>
                <a:off x="4355293" y="4967057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多级容错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01" name="Google Shape;375;p39"/>
              <p:cNvSpPr/>
              <p:nvPr/>
            </p:nvSpPr>
            <p:spPr>
              <a:xfrm>
                <a:off x="7288241" y="4967057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细粒度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安全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02" name="Google Shape;376;p39"/>
              <p:cNvSpPr/>
              <p:nvPr/>
            </p:nvSpPr>
            <p:spPr>
              <a:xfrm>
                <a:off x="6335954" y="4967057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资源队列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03" name="Google Shape;377;p39"/>
              <p:cNvSpPr txBox="1"/>
              <p:nvPr/>
            </p:nvSpPr>
            <p:spPr>
              <a:xfrm>
                <a:off x="6469862" y="5623817"/>
                <a:ext cx="1510800" cy="34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多租户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cxnSp>
            <p:nvCxnSpPr>
              <p:cNvPr id="104" name="Google Shape;378;p39"/>
              <p:cNvCxnSpPr/>
              <p:nvPr/>
            </p:nvCxnSpPr>
            <p:spPr>
              <a:xfrm>
                <a:off x="3421719" y="5627763"/>
                <a:ext cx="2806800" cy="9000"/>
              </a:xfrm>
              <a:prstGeom prst="straightConnector1">
                <a:avLst/>
              </a:prstGeom>
              <a:noFill/>
              <a:ln w="9525" cap="flat" cmpd="sng">
                <a:noFill/>
                <a:prstDash val="solid"/>
                <a:round/>
                <a:headEnd type="diamond" w="lg" len="lg"/>
                <a:tailEnd type="diamond" w="lg" len="lg"/>
              </a:ln>
            </p:spPr>
          </p:cxnSp>
          <p:sp>
            <p:nvSpPr>
              <p:cNvPr id="105" name="Google Shape;379;p39"/>
              <p:cNvSpPr/>
              <p:nvPr/>
            </p:nvSpPr>
            <p:spPr>
              <a:xfrm>
                <a:off x="3392299" y="3109021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ANSI SQL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标准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06" name="Google Shape;380;p39"/>
              <p:cNvSpPr/>
              <p:nvPr/>
            </p:nvSpPr>
            <p:spPr>
              <a:xfrm>
                <a:off x="3392286" y="3703813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OLAP</a:t>
                </a: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扩展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07" name="Google Shape;381;p39"/>
              <p:cNvSpPr/>
              <p:nvPr/>
            </p:nvSpPr>
            <p:spPr>
              <a:xfrm>
                <a:off x="3392299" y="4298583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JDBC ODBC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08" name="Google Shape;382;p39"/>
              <p:cNvSpPr/>
              <p:nvPr/>
            </p:nvSpPr>
            <p:spPr>
              <a:xfrm>
                <a:off x="3392299" y="4967057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弹性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执行引擎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09" name="Google Shape;383;p39"/>
              <p:cNvSpPr/>
              <p:nvPr/>
            </p:nvSpPr>
            <p:spPr>
              <a:xfrm>
                <a:off x="5318286" y="4967038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在线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秒级扩容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10" name="Google Shape;384;p39"/>
              <p:cNvSpPr/>
              <p:nvPr/>
            </p:nvSpPr>
            <p:spPr>
              <a:xfrm>
                <a:off x="3392299" y="5914280"/>
                <a:ext cx="4806300" cy="4188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Non-HDFS/HDFS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11" name="Google Shape;385;p39"/>
              <p:cNvSpPr txBox="1"/>
              <p:nvPr/>
            </p:nvSpPr>
            <p:spPr>
              <a:xfrm>
                <a:off x="3929617" y="5645979"/>
                <a:ext cx="1510800" cy="34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PB</a:t>
                </a: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级规模 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cxnSp>
            <p:nvCxnSpPr>
              <p:cNvPr id="112" name="Google Shape;386;p39"/>
              <p:cNvCxnSpPr/>
              <p:nvPr/>
            </p:nvCxnSpPr>
            <p:spPr>
              <a:xfrm>
                <a:off x="6361657" y="5627744"/>
                <a:ext cx="1862400" cy="0"/>
              </a:xfrm>
              <a:prstGeom prst="straightConnector1">
                <a:avLst/>
              </a:prstGeom>
              <a:noFill/>
              <a:ln w="9525" cap="flat" cmpd="sng">
                <a:noFill/>
                <a:prstDash val="solid"/>
                <a:round/>
                <a:headEnd type="diamond" w="lg" len="lg"/>
                <a:tailEnd type="diamond" w="lg" len="lg"/>
              </a:ln>
            </p:spPr>
          </p:cxnSp>
          <p:sp>
            <p:nvSpPr>
              <p:cNvPr id="113" name="Google Shape;387;p39"/>
              <p:cNvSpPr/>
              <p:nvPr/>
            </p:nvSpPr>
            <p:spPr>
              <a:xfrm>
                <a:off x="4455446" y="2791745"/>
                <a:ext cx="17730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基于代价的优化器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14" name="Google Shape;388;p39"/>
              <p:cNvSpPr/>
              <p:nvPr/>
            </p:nvSpPr>
            <p:spPr>
              <a:xfrm>
                <a:off x="5347448" y="3378711"/>
                <a:ext cx="852000" cy="528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动态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流水线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15" name="Google Shape;389;p39"/>
              <p:cNvSpPr/>
              <p:nvPr/>
            </p:nvSpPr>
            <p:spPr>
              <a:xfrm>
                <a:off x="5356829" y="3972970"/>
                <a:ext cx="852000" cy="528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ACID</a:t>
                </a: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事务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16" name="Google Shape;390;p39"/>
              <p:cNvSpPr/>
              <p:nvPr/>
            </p:nvSpPr>
            <p:spPr>
              <a:xfrm>
                <a:off x="6335954" y="3379861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多语言</a:t>
                </a:r>
                <a:r>
                  <a:rPr kumimoji="0" lang="en-US" altLang="zh-CN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UDF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17" name="Google Shape;391;p39"/>
              <p:cNvSpPr/>
              <p:nvPr/>
            </p:nvSpPr>
            <p:spPr>
              <a:xfrm>
                <a:off x="7288241" y="3379861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内置机器学习库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18" name="Google Shape;392;p39"/>
              <p:cNvSpPr/>
              <p:nvPr/>
            </p:nvSpPr>
            <p:spPr>
              <a:xfrm>
                <a:off x="6335954" y="3987375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可扩展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19" name="Google Shape;393;p39"/>
              <p:cNvSpPr/>
              <p:nvPr/>
            </p:nvSpPr>
            <p:spPr>
              <a:xfrm>
                <a:off x="7288241" y="3987375"/>
                <a:ext cx="910200" cy="5211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查询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外部数据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cxnSp>
            <p:nvCxnSpPr>
              <p:cNvPr id="120" name="Google Shape;394;p39"/>
              <p:cNvCxnSpPr/>
              <p:nvPr/>
            </p:nvCxnSpPr>
            <p:spPr>
              <a:xfrm>
                <a:off x="6361657" y="4649408"/>
                <a:ext cx="1862400" cy="0"/>
              </a:xfrm>
              <a:prstGeom prst="straightConnector1">
                <a:avLst/>
              </a:prstGeom>
              <a:noFill/>
              <a:ln w="9525" cap="flat" cmpd="sng">
                <a:noFill/>
                <a:prstDash val="solid"/>
                <a:round/>
                <a:headEnd type="diamond" w="lg" len="lg"/>
                <a:tailEnd type="diamond" w="lg" len="lg"/>
              </a:ln>
            </p:spPr>
          </p:cxnSp>
          <p:sp>
            <p:nvSpPr>
              <p:cNvPr id="121" name="Google Shape;395;p39"/>
              <p:cNvSpPr txBox="1"/>
              <p:nvPr/>
            </p:nvSpPr>
            <p:spPr>
              <a:xfrm>
                <a:off x="6583722" y="4656432"/>
                <a:ext cx="1510800" cy="34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可用性 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22" name="Google Shape;396;p39"/>
              <p:cNvSpPr/>
              <p:nvPr/>
            </p:nvSpPr>
            <p:spPr>
              <a:xfrm>
                <a:off x="4455430" y="3378730"/>
                <a:ext cx="852000" cy="528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各种开放文件格式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cxnSp>
            <p:nvCxnSpPr>
              <p:cNvPr id="123" name="Google Shape;397;p39"/>
              <p:cNvCxnSpPr/>
              <p:nvPr/>
            </p:nvCxnSpPr>
            <p:spPr>
              <a:xfrm rot="10800000">
                <a:off x="8310804" y="5248912"/>
                <a:ext cx="311400" cy="0"/>
              </a:xfrm>
              <a:prstGeom prst="straightConnector1">
                <a:avLst/>
              </a:prstGeom>
              <a:noFill/>
              <a:ln w="19050" cap="flat" cmpd="sng">
                <a:noFill/>
                <a:prstDash val="solid"/>
                <a:round/>
                <a:headEnd type="none" w="sm" len="sm"/>
                <a:tailEnd type="triangle" w="lg" len="lg"/>
              </a:ln>
            </p:spPr>
          </p:cxnSp>
          <p:cxnSp>
            <p:nvCxnSpPr>
              <p:cNvPr id="124" name="Google Shape;401;p39"/>
              <p:cNvCxnSpPr/>
              <p:nvPr/>
            </p:nvCxnSpPr>
            <p:spPr>
              <a:xfrm rot="10800000">
                <a:off x="8310804" y="3963966"/>
                <a:ext cx="311400" cy="0"/>
              </a:xfrm>
              <a:prstGeom prst="straightConnector1">
                <a:avLst/>
              </a:prstGeom>
              <a:noFill/>
              <a:ln w="19050" cap="flat" cmpd="sng">
                <a:noFill/>
                <a:prstDash val="solid"/>
                <a:round/>
                <a:headEnd type="none" w="sm" len="sm"/>
                <a:tailEnd type="triangle" w="lg" len="lg"/>
              </a:ln>
            </p:spPr>
          </p:cxnSp>
          <p:sp>
            <p:nvSpPr>
              <p:cNvPr id="125" name="Google Shape;403;p39"/>
              <p:cNvSpPr/>
              <p:nvPr/>
            </p:nvSpPr>
            <p:spPr>
              <a:xfrm>
                <a:off x="4455430" y="3972970"/>
                <a:ext cx="852000" cy="5283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压缩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及分区</a:t>
                </a: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sp>
            <p:nvSpPr>
              <p:cNvPr id="126" name="Google Shape;404;p39"/>
              <p:cNvSpPr txBox="1"/>
              <p:nvPr/>
            </p:nvSpPr>
            <p:spPr>
              <a:xfrm>
                <a:off x="4567938" y="4649319"/>
                <a:ext cx="1510800" cy="34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核心</a:t>
                </a: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cxnSp>
            <p:nvCxnSpPr>
              <p:cNvPr id="127" name="Google Shape;405;p39"/>
              <p:cNvCxnSpPr/>
              <p:nvPr/>
            </p:nvCxnSpPr>
            <p:spPr>
              <a:xfrm>
                <a:off x="4410854" y="4642297"/>
                <a:ext cx="1862400" cy="0"/>
              </a:xfrm>
              <a:prstGeom prst="straightConnector1">
                <a:avLst/>
              </a:prstGeom>
              <a:noFill/>
              <a:ln w="9525" cap="flat" cmpd="sng">
                <a:noFill/>
                <a:prstDash val="solid"/>
                <a:round/>
                <a:headEnd type="diamond" w="lg" len="lg"/>
                <a:tailEnd type="diamond" w="lg" len="lg"/>
              </a:ln>
            </p:spPr>
          </p:cxnSp>
          <p:sp>
            <p:nvSpPr>
              <p:cNvPr id="128" name="Google Shape;406;p39"/>
              <p:cNvSpPr txBox="1"/>
              <p:nvPr/>
            </p:nvSpPr>
            <p:spPr>
              <a:xfrm rot="16200000">
                <a:off x="2144761" y="3842786"/>
                <a:ext cx="2202300" cy="2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Calibri" panose="020F0502020204030204"/>
                    <a:sym typeface="Calibri" panose="020F0502020204030204"/>
                  </a:rPr>
                  <a:t>兼容</a:t>
                </a: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/>
                  <a:cs typeface="+mn-cs"/>
                </a:endParaRPr>
              </a:p>
            </p:txBody>
          </p:sp>
          <p:cxnSp>
            <p:nvCxnSpPr>
              <p:cNvPr id="129" name="Google Shape;407;p39"/>
              <p:cNvCxnSpPr/>
              <p:nvPr/>
            </p:nvCxnSpPr>
            <p:spPr>
              <a:xfrm rot="10800000">
                <a:off x="3334142" y="3157476"/>
                <a:ext cx="0" cy="1659900"/>
              </a:xfrm>
              <a:prstGeom prst="straightConnector1">
                <a:avLst/>
              </a:prstGeom>
              <a:noFill/>
              <a:ln w="9525" cap="flat" cmpd="sng">
                <a:noFill/>
                <a:prstDash val="solid"/>
                <a:round/>
                <a:headEnd type="diamond" w="lg" len="lg"/>
                <a:tailEnd type="diamond" w="lg" len="lg"/>
              </a:ln>
            </p:spPr>
          </p:cxnSp>
          <p:cxnSp>
            <p:nvCxnSpPr>
              <p:cNvPr id="130" name="Google Shape;408;p39"/>
              <p:cNvCxnSpPr/>
              <p:nvPr/>
            </p:nvCxnSpPr>
            <p:spPr>
              <a:xfrm>
                <a:off x="2960809" y="3655446"/>
                <a:ext cx="323700" cy="0"/>
              </a:xfrm>
              <a:prstGeom prst="straightConnector1">
                <a:avLst/>
              </a:prstGeom>
              <a:noFill/>
              <a:ln w="19050" cap="flat" cmpd="sng">
                <a:noFill/>
                <a:prstDash val="solid"/>
                <a:round/>
                <a:headEnd type="none" w="sm" len="sm"/>
                <a:tailEnd type="triangle" w="lg" len="lg"/>
              </a:ln>
            </p:spPr>
          </p:cxnSp>
          <p:cxnSp>
            <p:nvCxnSpPr>
              <p:cNvPr id="131" name="Google Shape;409;p39"/>
              <p:cNvCxnSpPr/>
              <p:nvPr/>
            </p:nvCxnSpPr>
            <p:spPr>
              <a:xfrm>
                <a:off x="2960809" y="6123571"/>
                <a:ext cx="323700" cy="0"/>
              </a:xfrm>
              <a:prstGeom prst="straightConnector1">
                <a:avLst/>
              </a:prstGeom>
              <a:noFill/>
              <a:ln w="19050" cap="flat" cmpd="sng">
                <a:noFill/>
                <a:prstDash val="solid"/>
                <a:round/>
                <a:headEnd type="none" w="sm" len="sm"/>
                <a:tailEnd type="triangle" w="lg" len="lg"/>
              </a:ln>
            </p:spPr>
          </p:cxnSp>
        </p:grpSp>
      </p:grpSp>
      <p:sp>
        <p:nvSpPr>
          <p:cNvPr id="3" name="文本框 2"/>
          <p:cNvSpPr txBox="1"/>
          <p:nvPr/>
        </p:nvSpPr>
        <p:spPr>
          <a:xfrm>
            <a:off x="273617" y="613286"/>
            <a:ext cx="3568713" cy="532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兼容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SQL 99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标准语法和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SQL 2003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标准语句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支持标准的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SQL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形式访问数据，提供系统平滑迁移的能力。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SQL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与存储过程支持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Oracle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DB2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HiveSQL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等多种数据库方言。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兼容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Oracle PL/SQL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宏，包括数据类型、函数、流程控制、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Package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、游标、异常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处理以及动态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SQL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等语法；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提供多种数据加载方式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支持系统接入数据方式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支持分布式事务处理，满足事务处理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ACID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原则。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能够支持自治事务。支持单条、批量增删改查等语法；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2260" y="1940560"/>
            <a:ext cx="4147185" cy="41141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8010" y="153035"/>
            <a:ext cx="6816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Arial" panose="020B0604020202090204"/>
                <a:ea typeface="微软雅黑"/>
                <a:cs typeface="+mn-cs"/>
              </a:rPr>
              <a:t>大数据云平台-分布式数据仓库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734" y="327482"/>
            <a:ext cx="8776744" cy="757130"/>
          </a:xfrm>
        </p:spPr>
        <p:txBody>
          <a:bodyPr/>
          <a:lstStyle/>
          <a:p>
            <a:r>
              <a:rPr lang="zh-CN" altLang="en-US" dirty="0"/>
              <a:t>方案设想—基于</a:t>
            </a:r>
            <a:r>
              <a:rPr lang="en-US" altLang="zh-CN" dirty="0" err="1"/>
              <a:t>DataCloud</a:t>
            </a:r>
            <a:r>
              <a:rPr lang="zh-CN" altLang="en-US" dirty="0"/>
              <a:t>的数据集成、数据服务等组件实现历史数据</a:t>
            </a:r>
            <a:r>
              <a:rPr lang="en-US" altLang="zh-CN" dirty="0"/>
              <a:t>ETL</a:t>
            </a:r>
            <a:r>
              <a:rPr lang="zh-CN" altLang="en-US" dirty="0"/>
              <a:t>和查询服务功能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3556" y="1084612"/>
            <a:ext cx="8543925" cy="440151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734" y="327482"/>
            <a:ext cx="8776744" cy="757130"/>
          </a:xfrm>
        </p:spPr>
        <p:txBody>
          <a:bodyPr/>
          <a:lstStyle/>
          <a:p>
            <a:r>
              <a:rPr lang="zh-CN" altLang="en-US" dirty="0"/>
              <a:t>方案设想—基于</a:t>
            </a:r>
            <a:r>
              <a:rPr lang="en-US" altLang="zh-CN" dirty="0" err="1"/>
              <a:t>DataCloud</a:t>
            </a:r>
            <a:r>
              <a:rPr lang="zh-CN" altLang="en-US" dirty="0"/>
              <a:t>的数据集成、数据服务等组件实现历史数据</a:t>
            </a:r>
            <a:r>
              <a:rPr lang="en-US" altLang="zh-CN" dirty="0"/>
              <a:t>ETL</a:t>
            </a:r>
            <a:r>
              <a:rPr lang="zh-CN" altLang="en-US" dirty="0"/>
              <a:t>和查询服务功能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616" y="1415552"/>
            <a:ext cx="8505825" cy="40268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68734" y="515783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sz="20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跨库查询时，不需要在页面点选数据源，但在编写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SQL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时，需要通过：“源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库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表”的形式进行库表查询，如图所示 </a:t>
            </a:r>
            <a:endParaRPr lang="zh-CN" altLang="en-US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5346" y="73245"/>
            <a:ext cx="424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Arial" panose="020B0604020202090204"/>
                <a:ea typeface="微软雅黑"/>
                <a:cs typeface="+mn-cs"/>
                <a:sym typeface="Arial" panose="020B0604020202090204"/>
              </a:rPr>
              <a:t>大数据云平台-数据存储与计算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90204"/>
              <a:ea typeface="微软雅黑" panose="020B0503020204020204" pitchFamily="34" charset="-122"/>
              <a:cs typeface="+mn-cs"/>
              <a:sym typeface="Arial" panose="020B060402020209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2468" y="824332"/>
            <a:ext cx="27190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2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数据存储与计算组件：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实现大数据基础资源管理、大数据存储与计算引擎、大数据计算资源池化管理等功能。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大数据计算存储资源管理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：提供资源动态弹性伸缩服务、按需供给，不同热度数据分级存储，提升资源使用效率。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大数据计算存储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引擎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：提供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MPP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并发计算能力、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Hadoop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分布式计算能力、图数据库服务、流计算能力、支持本地化计算和存储计算分离模式。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大数据基础资源池化管理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：基于公有云基础设施，增加大数据专用服务器及人工智能专用硬件，含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GPU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等。云化基础资源，并屏蔽基础设施差异；为租户提供简洁高效的大数据资源管理平台；实现硬件资源的按需分配，统筹调度，实现硬件资源的高效使用。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2532063" y="916741"/>
            <a:ext cx="9370635" cy="5124183"/>
            <a:chOff x="-7009" y="451608"/>
            <a:chExt cx="11064382" cy="6484132"/>
          </a:xfrm>
        </p:grpSpPr>
        <p:grpSp>
          <p:nvGrpSpPr>
            <p:cNvPr id="5" name="组合 4"/>
            <p:cNvGrpSpPr/>
            <p:nvPr/>
          </p:nvGrpSpPr>
          <p:grpSpPr>
            <a:xfrm>
              <a:off x="119388" y="451608"/>
              <a:ext cx="10937985" cy="882748"/>
              <a:chOff x="-17448" y="2424739"/>
              <a:chExt cx="10937985" cy="882748"/>
            </a:xfrm>
          </p:grpSpPr>
          <p:sp>
            <p:nvSpPr>
              <p:cNvPr id="6" name="TextBox 1"/>
              <p:cNvSpPr txBox="1"/>
              <p:nvPr/>
            </p:nvSpPr>
            <p:spPr>
              <a:xfrm>
                <a:off x="1347964" y="2771349"/>
                <a:ext cx="9561142" cy="417278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>
                <a:solidFill>
                  <a:srgbClr val="000000"/>
                </a:solidFill>
              </a:ln>
              <a:effectLst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zh-CN"/>
                </a:defPPr>
                <a:lvl1pPr algn="ctr">
                  <a:lnSpc>
                    <a:spcPts val="1125"/>
                  </a:lnSpc>
                  <a:defRPr sz="10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503050405090304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503050405090304" charset="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72008" y="2424739"/>
                <a:ext cx="10848529" cy="882748"/>
              </a:xfrm>
              <a:prstGeom prst="rect">
                <a:avLst/>
              </a:prstGeom>
              <a:noFill/>
              <a:ln w="9525" cap="flat" cmpd="sng" algn="ctr">
                <a:solidFill>
                  <a:srgbClr val="4BACC6">
                    <a:lumMod val="75000"/>
                  </a:srgbClr>
                </a:solidFill>
                <a:prstDash val="sysDash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rtlCol="0" anchor="ctr"/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-17448" y="2765785"/>
                <a:ext cx="1275956" cy="428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技术组件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08844" y="1961085"/>
              <a:ext cx="10848529" cy="3298781"/>
            </a:xfrm>
            <a:prstGeom prst="rect">
              <a:avLst/>
            </a:prstGeom>
            <a:noFill/>
            <a:ln w="9525" cap="flat" cmpd="sng" algn="ctr">
              <a:solidFill>
                <a:srgbClr val="4BACC6">
                  <a:lumMod val="75000"/>
                </a:srgbClr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30863" y="2644890"/>
              <a:ext cx="329031" cy="2297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存储与计算组件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51554" y="2167052"/>
              <a:ext cx="10167201" cy="3092813"/>
            </a:xfrm>
            <a:prstGeom prst="rect">
              <a:avLst/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7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976252" y="2431405"/>
              <a:ext cx="7668315" cy="1379557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algn="ctr">
                <a:lnSpc>
                  <a:spcPts val="1125"/>
                </a:lnSpc>
                <a:defRPr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503050405090304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503050405090304" charset="0"/>
                </a:rPr>
                <a:t> </a:t>
              </a:r>
              <a:endPara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charset="0"/>
              </a:endParaRPr>
            </a:p>
          </p:txBody>
        </p:sp>
        <p:sp>
          <p:nvSpPr>
            <p:cNvPr id="13" name="TextBox 312"/>
            <p:cNvSpPr txBox="1"/>
            <p:nvPr/>
          </p:nvSpPr>
          <p:spPr>
            <a:xfrm>
              <a:off x="424397" y="2848908"/>
              <a:ext cx="1941894" cy="730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大数据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计算存储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引擎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960296" y="4012703"/>
              <a:ext cx="10010889" cy="1093395"/>
            </a:xfrm>
            <a:prstGeom prst="rect">
              <a:avLst/>
            </a:prstGeom>
            <a:solidFill>
              <a:srgbClr val="4BACC6">
                <a:lumMod val="20000"/>
                <a:lumOff val="80000"/>
              </a:srgbClr>
            </a:solidFill>
            <a:ln>
              <a:solidFill>
                <a:srgbClr val="000000"/>
              </a:solidFill>
            </a:ln>
            <a:effectLst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algn="ctr">
                <a:lnSpc>
                  <a:spcPts val="1125"/>
                </a:lnSpc>
                <a:defRPr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503050405090304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503050405090304" charset="0"/>
                </a:rPr>
                <a:t> </a:t>
              </a:r>
              <a:endPara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charset="0"/>
              </a:endParaRPr>
            </a:p>
          </p:txBody>
        </p:sp>
        <p:sp>
          <p:nvSpPr>
            <p:cNvPr id="15" name="TextBox 312"/>
            <p:cNvSpPr txBox="1"/>
            <p:nvPr/>
          </p:nvSpPr>
          <p:spPr>
            <a:xfrm>
              <a:off x="960297" y="4130138"/>
              <a:ext cx="1050803" cy="934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大数据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基础资源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池化</a:t>
              </a:r>
              <a:endParaRPr kumimoji="0" lang="en-US" altLang="zh-CN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24220" y="4102679"/>
              <a:ext cx="1082928" cy="909964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MPP </a:t>
              </a: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资源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统一池化管理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596358" y="4116913"/>
              <a:ext cx="1178950" cy="871888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Hadoop</a:t>
              </a: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资源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统一池化管理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408800" y="4130139"/>
              <a:ext cx="1082928" cy="85572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图数据库资源统一池化管理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834093" y="4105658"/>
              <a:ext cx="1082928" cy="88020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流计算资源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统一池化管理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171050" y="4110784"/>
              <a:ext cx="1082928" cy="901854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GPU</a:t>
              </a: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资源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统一池化管理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92732" y="849979"/>
              <a:ext cx="1259993" cy="324000"/>
            </a:xfrm>
            <a:prstGeom prst="rect">
              <a:avLst/>
            </a:prstGeom>
            <a:gradFill flip="none" rotWithShape="1">
              <a:gsLst>
                <a:gs pos="0">
                  <a:srgbClr val="4BACC6">
                    <a:shade val="51000"/>
                    <a:satMod val="130000"/>
                    <a:alpha val="48000"/>
                  </a:srgbClr>
                </a:gs>
                <a:gs pos="80000">
                  <a:srgbClr val="4BACC6">
                    <a:shade val="93000"/>
                    <a:satMod val="130000"/>
                    <a:alpha val="48000"/>
                  </a:srgbClr>
                </a:gs>
                <a:gs pos="100000">
                  <a:srgbClr val="4BACC6">
                    <a:shade val="94000"/>
                    <a:satMod val="135000"/>
                    <a:alpha val="48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智能数据管理</a:t>
              </a:r>
              <a:endPara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265584" y="849979"/>
              <a:ext cx="1259993" cy="324000"/>
            </a:xfrm>
            <a:prstGeom prst="rect">
              <a:avLst/>
            </a:prstGeom>
            <a:gradFill flip="none" rotWithShape="1">
              <a:gsLst>
                <a:gs pos="0">
                  <a:srgbClr val="4BACC6">
                    <a:shade val="51000"/>
                    <a:satMod val="130000"/>
                    <a:alpha val="48000"/>
                  </a:srgbClr>
                </a:gs>
                <a:gs pos="80000">
                  <a:srgbClr val="4BACC6">
                    <a:shade val="93000"/>
                    <a:satMod val="130000"/>
                    <a:alpha val="48000"/>
                  </a:srgbClr>
                </a:gs>
                <a:gs pos="100000">
                  <a:srgbClr val="4BACC6">
                    <a:shade val="94000"/>
                    <a:satMod val="135000"/>
                    <a:alpha val="48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调度系统</a:t>
              </a:r>
              <a:endPara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80634" y="849979"/>
              <a:ext cx="1259993" cy="324000"/>
            </a:xfrm>
            <a:prstGeom prst="rect">
              <a:avLst/>
            </a:prstGeom>
            <a:gradFill flip="none" rotWithShape="1">
              <a:gsLst>
                <a:gs pos="0">
                  <a:srgbClr val="4BACC6">
                    <a:shade val="51000"/>
                    <a:satMod val="130000"/>
                    <a:alpha val="48000"/>
                  </a:srgbClr>
                </a:gs>
                <a:gs pos="80000">
                  <a:srgbClr val="4BACC6">
                    <a:shade val="93000"/>
                    <a:satMod val="130000"/>
                    <a:alpha val="48000"/>
                  </a:srgbClr>
                </a:gs>
                <a:gs pos="100000">
                  <a:srgbClr val="4BACC6">
                    <a:shade val="94000"/>
                    <a:satMod val="135000"/>
                    <a:alpha val="48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分析与挖掘</a:t>
              </a:r>
              <a:endPara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007784" y="849979"/>
              <a:ext cx="1259993" cy="324000"/>
            </a:xfrm>
            <a:prstGeom prst="rect">
              <a:avLst/>
            </a:prstGeom>
            <a:gradFill flip="none" rotWithShape="1">
              <a:gsLst>
                <a:gs pos="0">
                  <a:srgbClr val="4BACC6">
                    <a:shade val="51000"/>
                    <a:satMod val="130000"/>
                    <a:alpha val="48000"/>
                  </a:srgbClr>
                </a:gs>
                <a:gs pos="80000">
                  <a:srgbClr val="4BACC6">
                    <a:shade val="93000"/>
                    <a:satMod val="130000"/>
                    <a:alpha val="48000"/>
                  </a:srgbClr>
                </a:gs>
                <a:gs pos="100000">
                  <a:srgbClr val="4BACC6">
                    <a:shade val="94000"/>
                    <a:satMod val="135000"/>
                    <a:alpha val="48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数据采集</a:t>
              </a:r>
              <a:endPara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322234" y="849979"/>
              <a:ext cx="1259993" cy="324000"/>
            </a:xfrm>
            <a:prstGeom prst="rect">
              <a:avLst/>
            </a:prstGeom>
            <a:gradFill flip="none" rotWithShape="1">
              <a:gsLst>
                <a:gs pos="0">
                  <a:srgbClr val="4BACC6">
                    <a:shade val="51000"/>
                    <a:satMod val="130000"/>
                    <a:alpha val="48000"/>
                  </a:srgbClr>
                </a:gs>
                <a:gs pos="80000">
                  <a:srgbClr val="4BACC6">
                    <a:shade val="93000"/>
                    <a:satMod val="130000"/>
                    <a:alpha val="48000"/>
                  </a:srgbClr>
                </a:gs>
                <a:gs pos="100000">
                  <a:srgbClr val="4BACC6">
                    <a:shade val="94000"/>
                    <a:satMod val="135000"/>
                    <a:alpha val="48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数据集成</a:t>
              </a:r>
              <a:endPara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938434" y="849979"/>
              <a:ext cx="1259993" cy="324000"/>
            </a:xfrm>
            <a:prstGeom prst="rect">
              <a:avLst/>
            </a:prstGeom>
            <a:gradFill flip="none" rotWithShape="1">
              <a:gsLst>
                <a:gs pos="0">
                  <a:srgbClr val="4BACC6">
                    <a:shade val="51000"/>
                    <a:satMod val="130000"/>
                    <a:alpha val="48000"/>
                  </a:srgbClr>
                </a:gs>
                <a:gs pos="80000">
                  <a:srgbClr val="4BACC6">
                    <a:shade val="93000"/>
                    <a:satMod val="130000"/>
                    <a:alpha val="48000"/>
                  </a:srgbClr>
                </a:gs>
                <a:gs pos="100000">
                  <a:srgbClr val="4BACC6">
                    <a:shade val="94000"/>
                    <a:satMod val="135000"/>
                    <a:alpha val="48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数据服务</a:t>
              </a:r>
              <a:endPara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636684" y="849979"/>
              <a:ext cx="1259993" cy="324000"/>
            </a:xfrm>
            <a:prstGeom prst="rect">
              <a:avLst/>
            </a:prstGeom>
            <a:gradFill flip="none" rotWithShape="1">
              <a:gsLst>
                <a:gs pos="0">
                  <a:srgbClr val="4BACC6">
                    <a:shade val="51000"/>
                    <a:satMod val="130000"/>
                    <a:alpha val="48000"/>
                  </a:srgbClr>
                </a:gs>
                <a:gs pos="80000">
                  <a:srgbClr val="4BACC6">
                    <a:shade val="93000"/>
                    <a:satMod val="130000"/>
                    <a:alpha val="48000"/>
                  </a:srgbClr>
                </a:gs>
                <a:gs pos="100000">
                  <a:srgbClr val="4BACC6">
                    <a:shade val="94000"/>
                    <a:satMod val="135000"/>
                    <a:alpha val="48000"/>
                  </a:srgbClr>
                </a:gs>
              </a:gsLst>
              <a:lin ang="16200000" scaled="0"/>
              <a:tileRect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数据开发</a:t>
              </a:r>
              <a:endPara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28" name="TextBox 1"/>
            <p:cNvSpPr txBox="1"/>
            <p:nvPr/>
          </p:nvSpPr>
          <p:spPr>
            <a:xfrm>
              <a:off x="194383" y="5731376"/>
              <a:ext cx="10824372" cy="417176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>
              <a:solidFill>
                <a:srgbClr val="000000"/>
              </a:solidFill>
            </a:ln>
            <a:effectLst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algn="ctr">
                <a:lnSpc>
                  <a:spcPts val="1125"/>
                </a:lnSpc>
                <a:defRPr sz="1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50305040509030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charset="0"/>
              </a:endParaRPr>
            </a:p>
          </p:txBody>
        </p:sp>
        <p:sp>
          <p:nvSpPr>
            <p:cNvPr id="29" name="TextBox 312"/>
            <p:cNvSpPr txBox="1"/>
            <p:nvPr/>
          </p:nvSpPr>
          <p:spPr>
            <a:xfrm>
              <a:off x="-7009" y="5680968"/>
              <a:ext cx="1716632" cy="523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2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大数据资源池</a:t>
              </a:r>
              <a:endPara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（基于公有云</a:t>
              </a:r>
              <a:r>
                <a:rPr kumimoji="0" lang="en-US" altLang="zh-CN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IaaS</a:t>
              </a:r>
              <a:r>
                <a:rPr kumimoji="0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502534" y="5805422"/>
              <a:ext cx="2018618" cy="332467"/>
              <a:chOff x="2470680" y="5428673"/>
              <a:chExt cx="2018618" cy="332467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2533139" y="5428673"/>
                <a:ext cx="1956159" cy="284654"/>
              </a:xfrm>
              <a:prstGeom prst="roundRect">
                <a:avLst/>
              </a:prstGeom>
              <a:solidFill>
                <a:srgbClr val="9BBB59"/>
              </a:solidFill>
              <a:ln w="6350" cap="flat" cmpd="sng" algn="ctr">
                <a:noFill/>
                <a:prstDash val="lgDashDot"/>
                <a:headEnd type="none" w="med" len="med"/>
                <a:tailEnd type="arrow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eaVert" wrap="square" lIns="68562" tIns="34281" rIns="68562" bIns="34281" numCol="1" spcCol="0" rtlCol="0" fromWordArt="0" anchor="b" anchorCtr="0" forceAA="0" compatLnSpc="1">
                <a:noAutofit/>
              </a:bodyPr>
              <a:lstStyle/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 bwMode="auto">
              <a:xfrm>
                <a:off x="2470680" y="5439867"/>
                <a:ext cx="1994348" cy="321273"/>
              </a:xfrm>
              <a:prstGeom prst="rect">
                <a:avLst/>
              </a:prstGeom>
              <a:noFill/>
              <a:ln>
                <a:miter lim="800000"/>
              </a:ln>
            </p:spPr>
            <p:txBody>
              <a:bodyPr vert="horz" wrap="square" lIns="91416" tIns="45708" rIns="91416" bIns="45708" numCol="1" rtlCol="0" anchor="t" anchorCtr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X86</a:t>
                </a: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服务器</a:t>
                </a: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-</a:t>
                </a: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虚拟机资源池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711410" y="5790623"/>
              <a:ext cx="1970658" cy="332904"/>
              <a:chOff x="2470680" y="5428673"/>
              <a:chExt cx="2018618" cy="320372"/>
            </a:xfrm>
            <a:solidFill>
              <a:srgbClr val="FFC000"/>
            </a:solidFill>
          </p:grpSpPr>
          <p:sp>
            <p:nvSpPr>
              <p:cNvPr id="34" name="圆角矩形 33"/>
              <p:cNvSpPr/>
              <p:nvPr/>
            </p:nvSpPr>
            <p:spPr>
              <a:xfrm>
                <a:off x="2533139" y="5428673"/>
                <a:ext cx="1956159" cy="284654"/>
              </a:xfrm>
              <a:prstGeom prst="roundRect">
                <a:avLst/>
              </a:prstGeom>
              <a:grpFill/>
              <a:ln w="6350" cap="flat" cmpd="sng" algn="ctr">
                <a:noFill/>
                <a:prstDash val="lgDashDot"/>
                <a:headEnd type="none" w="med" len="med"/>
                <a:tailEnd type="arrow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eaVert" wrap="square" lIns="68562" tIns="34281" rIns="68562" bIns="34281" numCol="1" spcCol="0" rtlCol="0" fromWordArt="0" anchor="b" anchorCtr="0" forceAA="0" compatLnSpc="1">
                <a:noAutofit/>
              </a:bodyPr>
              <a:lstStyle/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 bwMode="auto">
              <a:xfrm>
                <a:off x="2470680" y="5439867"/>
                <a:ext cx="1994348" cy="309178"/>
              </a:xfrm>
              <a:prstGeom prst="rect">
                <a:avLst/>
              </a:prstGeom>
              <a:grpFill/>
              <a:ln>
                <a:miter lim="800000"/>
              </a:ln>
            </p:spPr>
            <p:txBody>
              <a:bodyPr vert="horz" wrap="square" lIns="91416" tIns="45708" rIns="91416" bIns="45708" numCol="1" rtlCol="0" anchor="t" anchorCtr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X86</a:t>
                </a: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服务器</a:t>
                </a: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-</a:t>
                </a: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物理机资源池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742833" y="5790635"/>
              <a:ext cx="1549447" cy="332467"/>
              <a:chOff x="2470680" y="5428673"/>
              <a:chExt cx="2018618" cy="332467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2533139" y="5428673"/>
                <a:ext cx="1956159" cy="284654"/>
              </a:xfrm>
              <a:prstGeom prst="roundRect">
                <a:avLst/>
              </a:prstGeom>
              <a:solidFill>
                <a:srgbClr val="9BBB59"/>
              </a:solidFill>
              <a:ln w="6350" cap="flat" cmpd="sng" algn="ctr">
                <a:noFill/>
                <a:prstDash val="lgDashDot"/>
                <a:headEnd type="none" w="med" len="med"/>
                <a:tailEnd type="arrow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eaVert" wrap="square" lIns="68562" tIns="34281" rIns="68562" bIns="34281" numCol="1" spcCol="0" rtlCol="0" fromWordArt="0" anchor="b" anchorCtr="0" forceAA="0" compatLnSpc="1">
                <a:noAutofit/>
              </a:bodyPr>
              <a:lstStyle/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 bwMode="auto">
              <a:xfrm>
                <a:off x="2470680" y="5439867"/>
                <a:ext cx="1994348" cy="321273"/>
              </a:xfrm>
              <a:prstGeom prst="rect">
                <a:avLst/>
              </a:prstGeom>
              <a:noFill/>
              <a:ln>
                <a:miter lim="800000"/>
              </a:ln>
            </p:spPr>
            <p:txBody>
              <a:bodyPr vert="horz" wrap="square" lIns="91416" tIns="45708" rIns="91416" bIns="45708" numCol="1" rtlCol="0" anchor="t" anchorCtr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GPU-</a:t>
                </a: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虚拟机资源池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7434749" y="5791148"/>
              <a:ext cx="1408243" cy="330559"/>
              <a:chOff x="1078056" y="5428673"/>
              <a:chExt cx="3411242" cy="318793"/>
            </a:xfrm>
            <a:solidFill>
              <a:srgbClr val="FFC000"/>
            </a:solidFill>
          </p:grpSpPr>
          <p:sp>
            <p:nvSpPr>
              <p:cNvPr id="40" name="圆角矩形 39"/>
              <p:cNvSpPr/>
              <p:nvPr/>
            </p:nvSpPr>
            <p:spPr>
              <a:xfrm>
                <a:off x="1078056" y="5428673"/>
                <a:ext cx="3411242" cy="284654"/>
              </a:xfrm>
              <a:prstGeom prst="roundRect">
                <a:avLst/>
              </a:prstGeom>
              <a:grpFill/>
              <a:ln w="6350" cap="flat" cmpd="sng" algn="ctr">
                <a:noFill/>
                <a:prstDash val="lgDashDot"/>
                <a:headEnd type="none" w="med" len="med"/>
                <a:tailEnd type="arrow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eaVert" wrap="square" lIns="68562" tIns="34281" rIns="68562" bIns="34281" numCol="1" spcCol="0" rtlCol="0" fromWordArt="0" anchor="b" anchorCtr="0" forceAA="0" compatLnSpc="1">
                <a:noAutofit/>
              </a:bodyPr>
              <a:lstStyle/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 bwMode="auto">
              <a:xfrm>
                <a:off x="1078056" y="5437629"/>
                <a:ext cx="3408775" cy="309837"/>
              </a:xfrm>
              <a:prstGeom prst="rect">
                <a:avLst/>
              </a:prstGeom>
              <a:grpFill/>
              <a:ln>
                <a:miter lim="800000"/>
              </a:ln>
            </p:spPr>
            <p:txBody>
              <a:bodyPr vert="horz" wrap="square" lIns="91416" tIns="45708" rIns="91416" bIns="45708" numCol="1" rtlCol="0" anchor="t" anchorCtr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GPU-</a:t>
                </a: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物理机源池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cxnSp>
          <p:nvCxnSpPr>
            <p:cNvPr id="42" name="直接箭头连接符 41"/>
            <p:cNvCxnSpPr/>
            <p:nvPr/>
          </p:nvCxnSpPr>
          <p:spPr>
            <a:xfrm>
              <a:off x="4232271" y="4992564"/>
              <a:ext cx="692429" cy="809265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3" name="直接箭头连接符 42"/>
            <p:cNvCxnSpPr/>
            <p:nvPr/>
          </p:nvCxnSpPr>
          <p:spPr>
            <a:xfrm flipH="1">
              <a:off x="2964202" y="4992564"/>
              <a:ext cx="1268069" cy="798071"/>
            </a:xfrm>
            <a:prstGeom prst="straightConnector1">
              <a:avLst/>
            </a:prstGeom>
            <a:noFill/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4" name="直接箭头连接符 43"/>
            <p:cNvCxnSpPr/>
            <p:nvPr/>
          </p:nvCxnSpPr>
          <p:spPr>
            <a:xfrm flipV="1">
              <a:off x="2051373" y="5012637"/>
              <a:ext cx="501015" cy="83971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5" name="直接箭头连接符 44"/>
            <p:cNvCxnSpPr>
              <a:endCxn id="34" idx="0"/>
            </p:cNvCxnSpPr>
            <p:nvPr/>
          </p:nvCxnSpPr>
          <p:spPr>
            <a:xfrm flipH="1">
              <a:off x="4727227" y="5001497"/>
              <a:ext cx="1221465" cy="789138"/>
            </a:xfrm>
            <a:prstGeom prst="straightConnector1">
              <a:avLst/>
            </a:prstGeom>
            <a:noFill/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6" name="直接箭头连接符 45"/>
            <p:cNvCxnSpPr/>
            <p:nvPr/>
          </p:nvCxnSpPr>
          <p:spPr>
            <a:xfrm flipH="1">
              <a:off x="5234494" y="4997850"/>
              <a:ext cx="2139490" cy="79278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7" name="直接箭头连接符 46"/>
            <p:cNvCxnSpPr>
              <a:stCxn id="20" idx="2"/>
              <a:endCxn id="38" idx="0"/>
            </p:cNvCxnSpPr>
            <p:nvPr/>
          </p:nvCxnSpPr>
          <p:spPr>
            <a:xfrm flipH="1">
              <a:off x="6508241" y="5012639"/>
              <a:ext cx="2204273" cy="789190"/>
            </a:xfrm>
            <a:prstGeom prst="straightConnector1">
              <a:avLst/>
            </a:prstGeom>
            <a:noFill/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8" name="直接箭头连接符 47"/>
            <p:cNvCxnSpPr>
              <a:endCxn id="41" idx="0"/>
            </p:cNvCxnSpPr>
            <p:nvPr/>
          </p:nvCxnSpPr>
          <p:spPr>
            <a:xfrm flipH="1">
              <a:off x="8138362" y="4963983"/>
              <a:ext cx="725117" cy="836452"/>
            </a:xfrm>
            <a:prstGeom prst="straightConnector1">
              <a:avLst/>
            </a:prstGeom>
            <a:noFill/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9" name="矩形 48"/>
            <p:cNvSpPr/>
            <p:nvPr/>
          </p:nvSpPr>
          <p:spPr>
            <a:xfrm>
              <a:off x="1940247" y="2458226"/>
              <a:ext cx="1260510" cy="1367865"/>
            </a:xfrm>
            <a:prstGeom prst="rect">
              <a:avLst/>
            </a:prstGeom>
            <a:solidFill>
              <a:srgbClr val="F9BB87"/>
            </a:solidFill>
            <a:ln w="19050" cap="flat" cmpd="sng" algn="ctr">
              <a:solidFill>
                <a:srgbClr val="4F81BD"/>
              </a:solidFill>
              <a:prstDash val="dash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nl-NL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MPP</a:t>
              </a:r>
              <a:endParaRPr kumimoji="1" lang="nl-NL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003743" y="2923734"/>
              <a:ext cx="1115993" cy="226476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兼容</a:t>
              </a:r>
              <a:r>
                <a:rPr kumimoji="1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GP</a:t>
              </a:r>
              <a:r>
                <a:rPr kumimoji="1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语义</a:t>
              </a:r>
              <a:endParaRPr kumimoji="1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03743" y="3259173"/>
              <a:ext cx="1115993" cy="219625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无状态计算层</a:t>
              </a:r>
              <a:endParaRPr kumimoji="1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011100" y="3569220"/>
              <a:ext cx="1115993" cy="21241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元数据分布式</a:t>
              </a:r>
              <a:endParaRPr kumimoji="1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433230" y="2458225"/>
              <a:ext cx="1439954" cy="1323405"/>
            </a:xfrm>
            <a:prstGeom prst="rect">
              <a:avLst/>
            </a:prstGeom>
            <a:solidFill>
              <a:srgbClr val="FFC000"/>
            </a:solidFill>
            <a:ln w="19050" cap="flat" cmpd="sng" algn="ctr">
              <a:solidFill>
                <a:srgbClr val="4F81BD"/>
              </a:solidFill>
              <a:prstDash val="dash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nl-NL" altLang="zh-CN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Hadoop</a:t>
              </a:r>
              <a:endParaRPr kumimoji="1" lang="nl-NL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540163" y="2961754"/>
              <a:ext cx="609133" cy="248053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Spark</a:t>
              </a:r>
              <a:endParaRPr kumimoji="1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227968" y="3259172"/>
              <a:ext cx="545767" cy="256918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Hive</a:t>
              </a:r>
              <a:endParaRPr kumimoji="1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539985" y="3259172"/>
              <a:ext cx="609312" cy="249745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HBase</a:t>
              </a:r>
              <a:endParaRPr kumimoji="1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527285" y="3569219"/>
              <a:ext cx="622012" cy="18828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Yarn</a:t>
              </a:r>
              <a:endParaRPr kumimoji="1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212010" y="2965175"/>
              <a:ext cx="561725" cy="240867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ES</a:t>
              </a:r>
              <a:endParaRPr kumimoji="1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4214928" y="3569219"/>
              <a:ext cx="558807" cy="224396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en-US" altLang="zh-CN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HDFS</a:t>
              </a:r>
              <a:endParaRPr kumimoji="1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014876" y="2458225"/>
              <a:ext cx="952732" cy="1323405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4F81BD"/>
              </a:solidFill>
              <a:prstDash val="dash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nl-NL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图</a:t>
              </a:r>
              <a:r>
                <a:rPr kumimoji="1" lang="zh-CN" alt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数据库</a:t>
              </a:r>
              <a:endParaRPr kumimoji="1" lang="nl-NL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091582" y="2885396"/>
              <a:ext cx="785779" cy="30457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en-US" altLang="zh-CN" sz="1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ArangoDB</a:t>
              </a:r>
              <a:endParaRPr kumimoji="1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091582" y="3319637"/>
              <a:ext cx="782492" cy="352114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is-IS" altLang="zh-CN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…...</a:t>
              </a:r>
              <a:endPara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123016" y="2458225"/>
              <a:ext cx="738144" cy="1323406"/>
            </a:xfrm>
            <a:prstGeom prst="rect">
              <a:avLst/>
            </a:prstGeom>
            <a:solidFill>
              <a:srgbClr val="EEECE1">
                <a:lumMod val="50000"/>
              </a:srgbClr>
            </a:solidFill>
            <a:ln w="19050" cap="flat" cmpd="sng" algn="ctr">
              <a:solidFill>
                <a:srgbClr val="4F81BD"/>
              </a:solidFill>
              <a:prstDash val="dash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流计算</a:t>
              </a:r>
              <a:endParaRPr kumimoji="1" lang="nl-NL" altLang="zh-CN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6239365" y="2965885"/>
              <a:ext cx="540000" cy="3240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en-US" altLang="zh-CN" sz="11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Flink</a:t>
              </a:r>
              <a:endPara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255752" y="3391253"/>
              <a:ext cx="507226" cy="3240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is-I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…</a:t>
              </a:r>
              <a:endPara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7028152" y="2431403"/>
              <a:ext cx="707748" cy="1369825"/>
            </a:xfrm>
            <a:prstGeom prst="rect">
              <a:avLst/>
            </a:prstGeom>
            <a:solidFill>
              <a:srgbClr val="00CC00"/>
            </a:solidFill>
            <a:ln w="19050" cap="flat" cmpd="sng" algn="ctr">
              <a:solidFill>
                <a:srgbClr val="4F81BD"/>
              </a:solidFill>
              <a:prstDash val="dash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消息</a:t>
              </a:r>
              <a:endPara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总线</a:t>
              </a:r>
              <a:endPara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8917945" y="2417243"/>
              <a:ext cx="2053241" cy="1364387"/>
            </a:xfrm>
            <a:prstGeom prst="roundRect">
              <a:avLst>
                <a:gd name="adj" fmla="val 2704"/>
              </a:avLst>
            </a:prstGeom>
            <a:solidFill>
              <a:srgbClr val="F79646">
                <a:lumMod val="75000"/>
              </a:srgbClr>
            </a:solidFill>
            <a:ln w="19050" cap="flat" cmpd="sng" algn="ctr">
              <a:solidFill>
                <a:srgbClr val="008000"/>
              </a:solidFill>
              <a:prstDash val="sysDash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endPara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9021871" y="2438173"/>
              <a:ext cx="1914695" cy="321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大数据计算存储资源管理</a:t>
              </a: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091686" y="3148834"/>
              <a:ext cx="644214" cy="25696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Kafka</a:t>
              </a:r>
              <a:endPara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9022924" y="2707999"/>
              <a:ext cx="838035" cy="253755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资源管理</a:t>
              </a:r>
              <a:endParaRPr kumimoji="1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9022925" y="3388369"/>
              <a:ext cx="876671" cy="27784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自动化部署运维</a:t>
              </a:r>
              <a:endParaRPr kumimoji="1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0011701" y="2705691"/>
              <a:ext cx="893398" cy="282611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多租户资源隔离</a:t>
              </a:r>
              <a:endParaRPr kumimoji="1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9022924" y="3048184"/>
              <a:ext cx="867944" cy="239863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多租户安全隔离</a:t>
              </a:r>
              <a:endParaRPr kumimoji="1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0011701" y="3048536"/>
              <a:ext cx="893398" cy="293365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资源弹性伸缩</a:t>
              </a:r>
              <a:endParaRPr kumimoji="1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0011701" y="3374449"/>
              <a:ext cx="893398" cy="29730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对接</a:t>
              </a:r>
              <a:r>
                <a:rPr kumimoji="1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IaaS</a:t>
              </a:r>
              <a:endParaRPr kumimoji="1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7863138" y="2455013"/>
              <a:ext cx="707748" cy="1369825"/>
            </a:xfrm>
            <a:prstGeom prst="rect">
              <a:avLst/>
            </a:prstGeom>
            <a:solidFill>
              <a:srgbClr val="7030A0"/>
            </a:solidFill>
            <a:ln w="19050" cap="flat" cmpd="sng" algn="ctr">
              <a:solidFill>
                <a:srgbClr val="4F81BD"/>
              </a:solidFill>
              <a:prstDash val="dash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人工智能</a:t>
              </a:r>
              <a:endParaRPr kumimoji="1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7907793" y="2909640"/>
              <a:ext cx="633647" cy="3240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en-US" altLang="zh-CN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TensorFlow</a:t>
              </a:r>
              <a:endPara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7918524" y="3358254"/>
              <a:ext cx="633647" cy="32400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1" lang="en-US" altLang="zh-CN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微软雅黑" panose="020B0503020204020204" pitchFamily="34" charset="-122"/>
                </a:rPr>
                <a:t>caffe</a:t>
              </a:r>
              <a:endParaRPr kumimoji="1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cxnSp>
          <p:nvCxnSpPr>
            <p:cNvPr id="79" name="直接箭头连接符 78"/>
            <p:cNvCxnSpPr>
              <a:endCxn id="52" idx="2"/>
            </p:cNvCxnSpPr>
            <p:nvPr/>
          </p:nvCxnSpPr>
          <p:spPr>
            <a:xfrm flipV="1">
              <a:off x="2565684" y="3781630"/>
              <a:ext cx="3413" cy="30626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80" name="直接箭头连接符 79"/>
            <p:cNvCxnSpPr/>
            <p:nvPr/>
          </p:nvCxnSpPr>
          <p:spPr>
            <a:xfrm flipH="1" flipV="1">
              <a:off x="4225762" y="3824838"/>
              <a:ext cx="8082" cy="257767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81" name="直接箭头连接符 80"/>
            <p:cNvCxnSpPr/>
            <p:nvPr/>
          </p:nvCxnSpPr>
          <p:spPr>
            <a:xfrm flipH="1" flipV="1">
              <a:off x="5636684" y="3808450"/>
              <a:ext cx="313580" cy="2830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82" name="直接箭头连接符 81"/>
            <p:cNvCxnSpPr/>
            <p:nvPr/>
          </p:nvCxnSpPr>
          <p:spPr>
            <a:xfrm flipH="1" flipV="1">
              <a:off x="6321866" y="3789068"/>
              <a:ext cx="1233135" cy="28666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83" name="直接箭头连接符 82"/>
            <p:cNvCxnSpPr/>
            <p:nvPr/>
          </p:nvCxnSpPr>
          <p:spPr>
            <a:xfrm flipV="1">
              <a:off x="4233844" y="3840889"/>
              <a:ext cx="3197264" cy="24171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84" name="直接箭头连接符 83"/>
            <p:cNvCxnSpPr>
              <a:endCxn id="76" idx="2"/>
            </p:cNvCxnSpPr>
            <p:nvPr/>
          </p:nvCxnSpPr>
          <p:spPr>
            <a:xfrm flipH="1" flipV="1">
              <a:off x="8217012" y="3824838"/>
              <a:ext cx="659793" cy="26670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85" name="直接箭头连接符 84"/>
            <p:cNvCxnSpPr>
              <a:endCxn id="67" idx="1"/>
            </p:cNvCxnSpPr>
            <p:nvPr/>
          </p:nvCxnSpPr>
          <p:spPr>
            <a:xfrm flipV="1">
              <a:off x="8613059" y="3099437"/>
              <a:ext cx="304886" cy="9053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86" name="直接箭头连接符 85"/>
            <p:cNvCxnSpPr/>
            <p:nvPr/>
          </p:nvCxnSpPr>
          <p:spPr>
            <a:xfrm flipH="1" flipV="1">
              <a:off x="2310630" y="1186793"/>
              <a:ext cx="1842576" cy="128424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tailEnd type="triangle"/>
            </a:ln>
            <a:effectLst/>
          </p:spPr>
        </p:cxnSp>
        <p:cxnSp>
          <p:nvCxnSpPr>
            <p:cNvPr id="87" name="肘形连接符 314"/>
            <p:cNvCxnSpPr>
              <a:endCxn id="23" idx="2"/>
            </p:cNvCxnSpPr>
            <p:nvPr/>
          </p:nvCxnSpPr>
          <p:spPr>
            <a:xfrm flipH="1" flipV="1">
              <a:off x="2310631" y="1173979"/>
              <a:ext cx="6230809" cy="1270238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tailEnd type="triangle"/>
            </a:ln>
            <a:effectLst/>
          </p:spPr>
        </p:cxnSp>
        <p:cxnSp>
          <p:nvCxnSpPr>
            <p:cNvPr id="88" name="肘形连接符 320"/>
            <p:cNvCxnSpPr>
              <a:stCxn id="49" idx="0"/>
              <a:endCxn id="25" idx="2"/>
            </p:cNvCxnSpPr>
            <p:nvPr/>
          </p:nvCxnSpPr>
          <p:spPr>
            <a:xfrm flipV="1">
              <a:off x="2570502" y="1173979"/>
              <a:ext cx="2381729" cy="1284247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tailEnd type="triangle"/>
            </a:ln>
            <a:effectLst/>
          </p:spPr>
        </p:cxnSp>
        <p:cxnSp>
          <p:nvCxnSpPr>
            <p:cNvPr id="89" name="直接箭头连接符 88"/>
            <p:cNvCxnSpPr>
              <a:stCxn id="53" idx="0"/>
              <a:endCxn id="25" idx="2"/>
            </p:cNvCxnSpPr>
            <p:nvPr/>
          </p:nvCxnSpPr>
          <p:spPr>
            <a:xfrm flipV="1">
              <a:off x="4153207" y="1173979"/>
              <a:ext cx="799024" cy="1284246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tailEnd type="triangle"/>
            </a:ln>
            <a:effectLst/>
          </p:spPr>
        </p:cxnSp>
        <p:cxnSp>
          <p:nvCxnSpPr>
            <p:cNvPr id="90" name="肘形连接符 327"/>
            <p:cNvCxnSpPr>
              <a:stCxn id="24" idx="2"/>
              <a:endCxn id="66" idx="0"/>
            </p:cNvCxnSpPr>
            <p:nvPr/>
          </p:nvCxnSpPr>
          <p:spPr>
            <a:xfrm>
              <a:off x="3637781" y="1173979"/>
              <a:ext cx="3744245" cy="125742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91" name="椭圆 90"/>
            <p:cNvSpPr/>
            <p:nvPr/>
          </p:nvSpPr>
          <p:spPr>
            <a:xfrm>
              <a:off x="2578279" y="1361122"/>
              <a:ext cx="339524" cy="435386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333433" y="1246543"/>
              <a:ext cx="339524" cy="435386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71662" y="1999327"/>
              <a:ext cx="339524" cy="435386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4231663" y="1969481"/>
              <a:ext cx="339524" cy="435386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6700572" y="2080187"/>
              <a:ext cx="339524" cy="435386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DB6B3"/>
                </a:buClr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350662" y="6176294"/>
              <a:ext cx="5984712" cy="759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注：标号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1、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标号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2：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数据分析挖掘使用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yarn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或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K8S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调用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hadoop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和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GPU-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机器学习服务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        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标号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3、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标号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4：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数据集成调用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MPP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和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Hadoop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        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标号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5：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数据采集将采集结果写入</a:t>
              </a:r>
              <a:r>
                <a:rPr kumimoji="0" lang="en-US" altLang="zh-CN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kafka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cxnSp>
          <p:nvCxnSpPr>
            <p:cNvPr id="97" name="直接箭头连接符 96"/>
            <p:cNvCxnSpPr>
              <a:stCxn id="22" idx="2"/>
              <a:endCxn id="67" idx="0"/>
            </p:cNvCxnSpPr>
            <p:nvPr/>
          </p:nvCxnSpPr>
          <p:spPr>
            <a:xfrm>
              <a:off x="8895581" y="1173979"/>
              <a:ext cx="1048985" cy="124326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98" name="文本框 97"/>
            <p:cNvSpPr txBox="1"/>
            <p:nvPr/>
          </p:nvSpPr>
          <p:spPr>
            <a:xfrm>
              <a:off x="4980667" y="1394406"/>
              <a:ext cx="882912" cy="32130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写入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楷体" panose="02010600040101010101" pitchFamily="2" charset="-122"/>
                  <a:ea typeface="华文楷体" panose="02010600040101010101" pitchFamily="2" charset="-122"/>
                  <a:cs typeface="+mn-cs"/>
                </a:rPr>
                <a:t>Kafka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8899837" y="5800436"/>
              <a:ext cx="866170" cy="332524"/>
              <a:chOff x="2470680" y="5428673"/>
              <a:chExt cx="2018618" cy="330834"/>
            </a:xfrm>
            <a:solidFill>
              <a:srgbClr val="C0504D">
                <a:lumMod val="75000"/>
              </a:srgbClr>
            </a:solidFill>
          </p:grpSpPr>
          <p:sp>
            <p:nvSpPr>
              <p:cNvPr id="100" name="圆角矩形 99"/>
              <p:cNvSpPr/>
              <p:nvPr/>
            </p:nvSpPr>
            <p:spPr>
              <a:xfrm>
                <a:off x="2533139" y="5428673"/>
                <a:ext cx="1956159" cy="284654"/>
              </a:xfrm>
              <a:prstGeom prst="roundRect">
                <a:avLst/>
              </a:prstGeom>
              <a:grpFill/>
              <a:ln w="6350" cap="flat" cmpd="sng" algn="ctr">
                <a:noFill/>
                <a:prstDash val="lgDashDot"/>
                <a:headEnd type="none" w="med" len="med"/>
                <a:tailEnd type="arrow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eaVert" wrap="square" lIns="68562" tIns="34281" rIns="68562" bIns="34281" numCol="1" spcCol="0" rtlCol="0" fromWordArt="0" anchor="b" anchorCtr="0" forceAA="0" compatLnSpc="1">
                <a:noAutofit/>
              </a:bodyPr>
              <a:lstStyle/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1" name="文本框 100"/>
              <p:cNvSpPr txBox="1"/>
              <p:nvPr/>
            </p:nvSpPr>
            <p:spPr bwMode="auto">
              <a:xfrm>
                <a:off x="2470680" y="5439866"/>
                <a:ext cx="1994347" cy="319641"/>
              </a:xfrm>
              <a:prstGeom prst="rect">
                <a:avLst/>
              </a:prstGeom>
              <a:grpFill/>
              <a:ln>
                <a:miter lim="800000"/>
              </a:ln>
            </p:spPr>
            <p:txBody>
              <a:bodyPr vert="horz" wrap="square" lIns="91416" tIns="45708" rIns="91416" bIns="45708" numCol="1" rtlCol="0" anchor="t" anchorCtr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对象存储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9850196" y="5798808"/>
              <a:ext cx="559852" cy="321273"/>
              <a:chOff x="2514671" y="5370923"/>
              <a:chExt cx="1994348" cy="386917"/>
            </a:xfrm>
            <a:solidFill>
              <a:srgbClr val="C0504D">
                <a:lumMod val="75000"/>
              </a:srgbClr>
            </a:solidFill>
          </p:grpSpPr>
          <p:sp>
            <p:nvSpPr>
              <p:cNvPr id="103" name="圆角矩形 102"/>
              <p:cNvSpPr/>
              <p:nvPr/>
            </p:nvSpPr>
            <p:spPr>
              <a:xfrm>
                <a:off x="2533138" y="5428673"/>
                <a:ext cx="1956161" cy="284654"/>
              </a:xfrm>
              <a:prstGeom prst="roundRect">
                <a:avLst/>
              </a:prstGeom>
              <a:grpFill/>
              <a:ln w="6350" cap="flat" cmpd="sng" algn="ctr">
                <a:noFill/>
                <a:prstDash val="lgDashDot"/>
                <a:headEnd type="none" w="med" len="med"/>
                <a:tailEnd type="arrow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eaVert" wrap="square" lIns="68562" tIns="34281" rIns="68562" bIns="34281" numCol="1" spcCol="0" rtlCol="0" fromWordArt="0" anchor="b" anchorCtr="0" forceAA="0" compatLnSpc="1">
                <a:noAutofit/>
              </a:bodyPr>
              <a:lstStyle/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4" name="文本框 103"/>
              <p:cNvSpPr txBox="1"/>
              <p:nvPr/>
            </p:nvSpPr>
            <p:spPr bwMode="auto">
              <a:xfrm>
                <a:off x="2514671" y="5370923"/>
                <a:ext cx="1994348" cy="386917"/>
              </a:xfrm>
              <a:prstGeom prst="rect">
                <a:avLst/>
              </a:prstGeom>
              <a:grpFill/>
              <a:ln>
                <a:miter lim="800000"/>
              </a:ln>
            </p:spPr>
            <p:txBody>
              <a:bodyPr vert="horz" wrap="square" lIns="91416" tIns="45708" rIns="91416" bIns="45708" numCol="1" rtlCol="0" anchor="t" anchorCtr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云盘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5" name="矩形 104"/>
            <p:cNvSpPr/>
            <p:nvPr/>
          </p:nvSpPr>
          <p:spPr>
            <a:xfrm>
              <a:off x="9598768" y="4110783"/>
              <a:ext cx="1082928" cy="901854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存储资源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统一池化管理</a:t>
              </a:r>
              <a:endPara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106" name="直接箭头连接符 105"/>
            <p:cNvCxnSpPr>
              <a:stCxn id="101" idx="0"/>
            </p:cNvCxnSpPr>
            <p:nvPr/>
          </p:nvCxnSpPr>
          <p:spPr>
            <a:xfrm flipV="1">
              <a:off x="9327714" y="5028899"/>
              <a:ext cx="411184" cy="7827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7" name="直接箭头连接符 106"/>
            <p:cNvCxnSpPr/>
            <p:nvPr/>
          </p:nvCxnSpPr>
          <p:spPr>
            <a:xfrm>
              <a:off x="10283630" y="4992564"/>
              <a:ext cx="396493" cy="79807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grpSp>
          <p:nvGrpSpPr>
            <p:cNvPr id="108" name="组合 107"/>
            <p:cNvGrpSpPr/>
            <p:nvPr/>
          </p:nvGrpSpPr>
          <p:grpSpPr>
            <a:xfrm>
              <a:off x="10477607" y="5796374"/>
              <a:ext cx="559852" cy="321273"/>
              <a:chOff x="2514671" y="5370923"/>
              <a:chExt cx="1994348" cy="386917"/>
            </a:xfrm>
            <a:solidFill>
              <a:srgbClr val="C0504D">
                <a:lumMod val="75000"/>
              </a:srgbClr>
            </a:solidFill>
          </p:grpSpPr>
          <p:sp>
            <p:nvSpPr>
              <p:cNvPr id="109" name="圆角矩形 108"/>
              <p:cNvSpPr/>
              <p:nvPr/>
            </p:nvSpPr>
            <p:spPr>
              <a:xfrm>
                <a:off x="2533139" y="5428673"/>
                <a:ext cx="1956159" cy="284654"/>
              </a:xfrm>
              <a:prstGeom prst="roundRect">
                <a:avLst/>
              </a:prstGeom>
              <a:grpFill/>
              <a:ln w="6350" cap="flat" cmpd="sng" algn="ctr">
                <a:noFill/>
                <a:prstDash val="lgDashDot"/>
                <a:headEnd type="none" w="med" len="med"/>
                <a:tailEnd type="arrow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eaVert" wrap="square" lIns="68562" tIns="34281" rIns="68562" bIns="34281" numCol="1" spcCol="0" rtlCol="0" fromWordArt="0" anchor="b" anchorCtr="0" forceAA="0" compatLnSpc="1">
                <a:noAutofit/>
              </a:bodyPr>
              <a:lstStyle/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0" marR="0" lvl="0" indent="0" algn="l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10" name="文本框 109"/>
              <p:cNvSpPr txBox="1"/>
              <p:nvPr/>
            </p:nvSpPr>
            <p:spPr bwMode="auto">
              <a:xfrm>
                <a:off x="2514671" y="5370923"/>
                <a:ext cx="1994348" cy="386917"/>
              </a:xfrm>
              <a:prstGeom prst="rect">
                <a:avLst/>
              </a:prstGeom>
              <a:grpFill/>
              <a:ln>
                <a:miter lim="800000"/>
              </a:ln>
            </p:spPr>
            <p:txBody>
              <a:bodyPr vert="horz" wrap="square" lIns="91416" tIns="45708" rIns="91416" bIns="45708" numCol="1" rtlCol="0" anchor="t" anchorCtr="0" compatLnSpc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90204"/>
                    <a:ea typeface="微软雅黑" panose="020B0503020204020204" pitchFamily="34" charset="-122"/>
                    <a:cs typeface="+mn-cs"/>
                  </a:rPr>
                  <a:t>NAS</a:t>
                </a:r>
                <a:endParaRPr kumimoji="0" lang="zh-CN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9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cxnSp>
          <p:nvCxnSpPr>
            <p:cNvPr id="111" name="直接箭头连接符 110"/>
            <p:cNvCxnSpPr/>
            <p:nvPr/>
          </p:nvCxnSpPr>
          <p:spPr>
            <a:xfrm flipV="1">
              <a:off x="10140232" y="5028897"/>
              <a:ext cx="0" cy="761737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13" name="直接箭头连接符 112"/>
            <p:cNvCxnSpPr>
              <a:endCxn id="67" idx="2"/>
            </p:cNvCxnSpPr>
            <p:nvPr/>
          </p:nvCxnSpPr>
          <p:spPr>
            <a:xfrm flipH="1" flipV="1">
              <a:off x="9944566" y="3781630"/>
              <a:ext cx="101760" cy="32098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triangle"/>
              <a:tailEnd type="triangle"/>
            </a:ln>
            <a:effectLst/>
          </p:spPr>
        </p:cxn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5346" y="157700"/>
            <a:ext cx="333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Arial" panose="020B0604020202090204"/>
                <a:ea typeface="微软雅黑"/>
                <a:cs typeface="+mn-cs"/>
                <a:sym typeface="Arial" panose="020B0604020202090204"/>
              </a:rPr>
              <a:t>大数据云平台-数据集成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Arial" panose="020B0604020202090204"/>
              <a:ea typeface="微软雅黑"/>
              <a:cs typeface="+mn-cs"/>
              <a:sym typeface="Arial" panose="020B0604020202090204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5345" y="990600"/>
            <a:ext cx="307036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数据集成：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为内外部数据的集成提供数据检核、数据转换、数据同步、数据整合等功能及配套的可视化开发套件。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主要功能：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实现数据检核、数据转换、数据同步、数据整合等功能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数据集成结果纳入智能数据管理，用户可以方便、快速、准确的使用数据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基于智能数据管理，实现交互式、配置化的可视化、智能化数据集成的开发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数据检核：执行数据质量管理中配置的检核规则，实现数据清洗、检核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数据转换：主要包括基于数据文件和库表的转换，实现数据内容的加工处理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数据同步：实现数据的迁移、流转，主要包括数据加载、卸载和复制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2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0263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数据整合：实现增量数据与存量数据的整合，使数据更加规整、可用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0263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13" y="1168766"/>
            <a:ext cx="8497410" cy="435074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27061" y="5439246"/>
            <a:ext cx="1210588" cy="510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元数据访问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C620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61355" y="5512461"/>
            <a:ext cx="339524" cy="400918"/>
          </a:xfrm>
          <a:prstGeom prst="ellipse">
            <a:avLst/>
          </a:prstGeom>
          <a:solidFill>
            <a:srgbClr val="F7964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996369" y="5519798"/>
            <a:ext cx="339524" cy="400918"/>
          </a:xfrm>
          <a:prstGeom prst="ellipse">
            <a:avLst/>
          </a:prstGeom>
          <a:solidFill>
            <a:srgbClr val="F7964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891859" y="5482149"/>
            <a:ext cx="339524" cy="400918"/>
          </a:xfrm>
          <a:prstGeom prst="ellipse">
            <a:avLst/>
          </a:prstGeom>
          <a:solidFill>
            <a:srgbClr val="F7964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2DB6B3"/>
              </a:buClr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3571" y="5302137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任务调度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C620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48271" y="5326844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脚本及相关配置发布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C620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0"/>
            <a:ext cx="12192000" cy="4829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79614" y="5487208"/>
            <a:ext cx="22289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zh-CN" altLang="en-US" sz="1400" b="1" spc="10" dirty="0">
                <a:solidFill>
                  <a:srgbClr val="202630"/>
                </a:solidFill>
              </a:rPr>
              <a:t>扫码关注金山云微信</a:t>
            </a:r>
            <a:endParaRPr kumimoji="1" lang="en-US" altLang="zh-CN" sz="1400" b="1" spc="10" dirty="0">
              <a:solidFill>
                <a:srgbClr val="202630"/>
              </a:solidFill>
            </a:endParaRPr>
          </a:p>
          <a:p>
            <a:pPr>
              <a:spcAft>
                <a:spcPts val="600"/>
              </a:spcAft>
            </a:pPr>
            <a:r>
              <a:rPr kumimoji="1" lang="zh-CN" altLang="en-US" sz="1100" spc="10" dirty="0">
                <a:solidFill>
                  <a:srgbClr val="202630"/>
                </a:solidFill>
              </a:rPr>
              <a:t>访问金山云官网获取更多信息：</a:t>
            </a:r>
            <a:endParaRPr kumimoji="1" lang="en-US" altLang="zh-CN" sz="1100" spc="10" dirty="0">
              <a:solidFill>
                <a:srgbClr val="202630"/>
              </a:solidFill>
            </a:endParaRPr>
          </a:p>
          <a:p>
            <a:pPr>
              <a:spcAft>
                <a:spcPts val="600"/>
              </a:spcAft>
            </a:pPr>
            <a:r>
              <a:rPr kumimoji="1" lang="en-US" altLang="zh-CN" sz="1100" spc="10" dirty="0">
                <a:solidFill>
                  <a:srgbClr val="202630"/>
                </a:solidFill>
                <a:hlinkClick r:id="rId2"/>
              </a:rPr>
              <a:t>https://www.ksyun.com/</a:t>
            </a:r>
            <a:endParaRPr kumimoji="1" lang="en-US" altLang="zh-CN" sz="1100" spc="10" dirty="0">
              <a:solidFill>
                <a:srgbClr val="20263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1253" y="5311302"/>
            <a:ext cx="944536" cy="943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7258050" y="5779596"/>
            <a:ext cx="42682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kumimoji="1" lang="en-US" altLang="zh-CN" sz="1100" spc="10" dirty="0">
                <a:solidFill>
                  <a:srgbClr val="202630"/>
                </a:solidFill>
                <a:cs typeface="Noto Sans S Chinese Light" charset="-122"/>
              </a:rPr>
              <a:t>© </a:t>
            </a:r>
            <a:r>
              <a:rPr kumimoji="1" lang="zh-CN" altLang="en-US" sz="1100" spc="10" dirty="0">
                <a:solidFill>
                  <a:srgbClr val="202630"/>
                </a:solidFill>
                <a:cs typeface="Noto Sans S Chinese Light" charset="-122"/>
              </a:rPr>
              <a:t>北京金山云网络技术有限公司</a:t>
            </a:r>
            <a:endParaRPr kumimoji="1" lang="en-US" altLang="zh-CN" sz="1100" spc="10" dirty="0">
              <a:solidFill>
                <a:srgbClr val="202630"/>
              </a:solidFill>
              <a:cs typeface="Noto Sans S Chinese Light" charset="-122"/>
            </a:endParaRPr>
          </a:p>
          <a:p>
            <a:pPr algn="r">
              <a:spcAft>
                <a:spcPts val="600"/>
              </a:spcAft>
            </a:pPr>
            <a:r>
              <a:rPr kumimoji="1" lang="en-US" altLang="zh-CN" sz="1100" spc="10" dirty="0">
                <a:solidFill>
                  <a:srgbClr val="202630"/>
                </a:solidFill>
                <a:cs typeface="Noto Sans S Chinese Light" charset="-122"/>
              </a:rPr>
              <a:t> 2019 KSYUN ALL RIGHTS RESERVED KINGSOFT CORP. </a:t>
            </a:r>
            <a:endParaRPr kumimoji="1" lang="en-US" altLang="zh-CN" sz="1100" spc="10" dirty="0">
              <a:solidFill>
                <a:srgbClr val="202630"/>
              </a:solidFill>
              <a:cs typeface="Noto Sans S Chinese Light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33280" y="5315728"/>
            <a:ext cx="2492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6002D"/>
                </a:solidFill>
              </a:rPr>
              <a:t>以云为基，智创未来</a:t>
            </a:r>
            <a:endParaRPr lang="zh-CN" altLang="en-US" sz="2000" b="1" dirty="0">
              <a:solidFill>
                <a:srgbClr val="E6002D"/>
              </a:solidFill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7486650" y="1295400"/>
            <a:ext cx="942975" cy="942975"/>
          </a:xfrm>
          <a:prstGeom prst="roundRect">
            <a:avLst>
              <a:gd name="adj" fmla="val 10606"/>
            </a:avLst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9801225" y="2393458"/>
            <a:ext cx="942975" cy="942975"/>
          </a:xfrm>
          <a:prstGeom prst="roundRect">
            <a:avLst>
              <a:gd name="adj" fmla="val 10606"/>
            </a:avLst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279775" y="1443037"/>
            <a:ext cx="1425213" cy="1425213"/>
          </a:xfrm>
          <a:prstGeom prst="roundRect">
            <a:avLst>
              <a:gd name="adj" fmla="val 10606"/>
            </a:avLst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8589760" y="3429000"/>
            <a:ext cx="556030" cy="556030"/>
          </a:xfrm>
          <a:prstGeom prst="roundRect">
            <a:avLst>
              <a:gd name="adj" fmla="val 10606"/>
            </a:avLst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70527" y="2105561"/>
            <a:ext cx="685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+mn-ea"/>
              </a:rPr>
              <a:t>THANK   YOU</a:t>
            </a:r>
            <a:endParaRPr lang="zh-CN" altLang="en-US" sz="80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标题 1"/>
          <p:cNvSpPr txBox="1"/>
          <p:nvPr/>
        </p:nvSpPr>
        <p:spPr>
          <a:xfrm>
            <a:off x="162219" y="180000"/>
            <a:ext cx="11894525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数据中台与传统数仓在建设上的区别</a:t>
            </a:r>
            <a:endParaRPr lang="zh-CN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lt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019175" y="1228725"/>
            <a:ext cx="3185795" cy="1744960"/>
            <a:chOff x="1752" y="1323"/>
            <a:chExt cx="4870" cy="2882"/>
          </a:xfrm>
        </p:grpSpPr>
        <p:sp>
          <p:nvSpPr>
            <p:cNvPr id="24" name="Rectangle 3"/>
            <p:cNvSpPr>
              <a:spLocks noChangeArrowheads="1"/>
            </p:cNvSpPr>
            <p:nvPr/>
          </p:nvSpPr>
          <p:spPr bwMode="auto">
            <a:xfrm>
              <a:off x="1995" y="2084"/>
              <a:ext cx="4237" cy="2054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 marL="190500" lvl="1" indent="-189230" defTabSz="330200">
                <a:spcBef>
                  <a:spcPct val="20000"/>
                </a:spcBef>
                <a:buClr>
                  <a:schemeClr val="accent1"/>
                </a:buClr>
                <a:buSzPct val="70000"/>
                <a:buFont typeface="宋体" panose="02010600030101010101" pitchFamily="2" charset="-122"/>
                <a:buChar char="-"/>
                <a:tabLst>
                  <a:tab pos="8521700" algn="r"/>
                </a:tabLst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数据中台分布式引擎架构，同时支持离线计算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实时计算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即时计算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智能计算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90500" lvl="1" indent="-189230" defTabSz="330200">
                <a:spcBef>
                  <a:spcPct val="20000"/>
                </a:spcBef>
                <a:buClr>
                  <a:schemeClr val="accent1"/>
                </a:buClr>
                <a:buSzPct val="70000"/>
                <a:buFont typeface="宋体" panose="02010600030101010101" pitchFamily="2" charset="-122"/>
                <a:buChar char="-"/>
                <a:tabLst>
                  <a:tab pos="8521700" algn="r"/>
                </a:tabLst>
              </a:pP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传统数仓以关系型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分布式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数据库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离线分析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为主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752" y="1323"/>
              <a:ext cx="4870" cy="608"/>
            </a:xfrm>
            <a:prstGeom prst="rect">
              <a:avLst/>
            </a:prstGeom>
            <a:solidFill>
              <a:schemeClr val="accent5"/>
            </a:solidFill>
            <a:ln w="6350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2116" y="1424"/>
              <a:ext cx="3869" cy="406"/>
            </a:xfrm>
            <a:prstGeom prst="rect">
              <a:avLst/>
            </a:prstGeom>
            <a:solidFill>
              <a:schemeClr val="accent5"/>
            </a:solidFill>
            <a:ln w="6350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分布式大</a:t>
              </a:r>
              <a:r>
                <a:rPr lang="zh-CN" altLang="en-US"/>
                <a:t>数据平台</a:t>
              </a:r>
              <a:endParaRPr lang="en-US" altLang="zh-CN" dirty="0"/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753" y="1930"/>
              <a:ext cx="4869" cy="2275"/>
            </a:xfrm>
            <a:prstGeom prst="rect">
              <a:avLst/>
            </a:prstGeom>
            <a:noFill/>
            <a:ln w="6350">
              <a:solidFill>
                <a:srgbClr val="5B9BD5"/>
              </a:solidFill>
              <a:miter lim="800000"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8186420" y="1681010"/>
            <a:ext cx="2952115" cy="1120117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marL="190500" lvl="1" indent="-189230" algn="l" defTabSz="330200">
              <a:spcBef>
                <a:spcPct val="20000"/>
              </a:spcBef>
              <a:buClr>
                <a:schemeClr val="accent1"/>
              </a:buClr>
              <a:buSzPct val="70000"/>
              <a:buFont typeface="宋体" panose="02010600030101010101" pitchFamily="2" charset="-122"/>
              <a:buChar char="-"/>
              <a:tabLst>
                <a:tab pos="8521700" algn="r"/>
              </a:tab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数据中台借助分布式技术提高数据加工处理效率，实现一站式可视化开发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90500" lvl="1" indent="-189230" algn="l" defTabSz="330200">
              <a:spcBef>
                <a:spcPct val="20000"/>
              </a:spcBef>
              <a:buClr>
                <a:schemeClr val="accent1"/>
              </a:buClr>
              <a:buSzPct val="70000"/>
              <a:buFont typeface="宋体" panose="02010600030101010101" pitchFamily="2" charset="-122"/>
              <a:buChar char="-"/>
              <a:tabLst>
                <a:tab pos="8521700" algn="r"/>
              </a:tab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传统数仓ODS、ETL、EDW开发切割到不同厂商工具实现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8040370" y="1233569"/>
            <a:ext cx="3174365" cy="368125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8270240" y="1278979"/>
            <a:ext cx="2456815" cy="276699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buFontTx/>
              <a:buNone/>
            </a:pPr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数据开发一站式</a:t>
            </a:r>
            <a:endParaRPr 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8046085" y="1603510"/>
            <a:ext cx="3152140" cy="1226074"/>
          </a:xfrm>
          <a:prstGeom prst="rect">
            <a:avLst/>
          </a:prstGeom>
          <a:noFill/>
          <a:ln w="6350">
            <a:solidFill>
              <a:srgbClr val="5B9BD5"/>
            </a:solidFill>
            <a:miter lim="800000"/>
          </a:ln>
          <a:effectLst/>
        </p:spPr>
        <p:txBody>
          <a:bodyPr lIns="0" tIns="0" rIns="0" bIns="0" anchor="ctr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MH_Other_8"/>
          <p:cNvSpPr/>
          <p:nvPr>
            <p:custDataLst>
              <p:tags r:id="rId1"/>
            </p:custDataLst>
          </p:nvPr>
        </p:nvSpPr>
        <p:spPr>
          <a:xfrm flipH="1">
            <a:off x="4426585" y="1989193"/>
            <a:ext cx="981710" cy="1094687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28575" cap="flat" cmpd="sng" algn="ctr">
            <a:solidFill>
              <a:srgbClr val="10284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0" name="MH_Other_9"/>
          <p:cNvSpPr/>
          <p:nvPr>
            <p:custDataLst>
              <p:tags r:id="rId2"/>
            </p:custDataLst>
          </p:nvPr>
        </p:nvSpPr>
        <p:spPr>
          <a:xfrm>
            <a:off x="6345555" y="1989193"/>
            <a:ext cx="1635125" cy="1094687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28575" cap="flat" cmpd="sng" algn="ctr">
            <a:solidFill>
              <a:srgbClr val="10284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1" name="MH_Other_10"/>
          <p:cNvSpPr/>
          <p:nvPr>
            <p:custDataLst>
              <p:tags r:id="rId3"/>
            </p:custDataLst>
          </p:nvPr>
        </p:nvSpPr>
        <p:spPr>
          <a:xfrm flipH="1" flipV="1">
            <a:off x="4141470" y="4500677"/>
            <a:ext cx="1267460" cy="1455546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28575" cap="flat" cmpd="sng" algn="ctr">
            <a:solidFill>
              <a:srgbClr val="10284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2" name="MH_Other_11"/>
          <p:cNvSpPr/>
          <p:nvPr>
            <p:custDataLst>
              <p:tags r:id="rId4"/>
            </p:custDataLst>
          </p:nvPr>
        </p:nvSpPr>
        <p:spPr>
          <a:xfrm flipV="1">
            <a:off x="6345555" y="4500677"/>
            <a:ext cx="1635760" cy="1413164"/>
          </a:xfrm>
          <a:custGeom>
            <a:avLst/>
            <a:gdLst>
              <a:gd name="connsiteX0" fmla="*/ 0 w 2286000"/>
              <a:gd name="connsiteY0" fmla="*/ 472440 h 472440"/>
              <a:gd name="connsiteX1" fmla="*/ 472440 w 2286000"/>
              <a:gd name="connsiteY1" fmla="*/ 0 h 472440"/>
              <a:gd name="connsiteX2" fmla="*/ 2286000 w 2286000"/>
              <a:gd name="connsiteY2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28575" cap="flat" cmpd="sng" algn="ctr">
            <a:solidFill>
              <a:srgbClr val="10284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4900295" y="2844721"/>
            <a:ext cx="2209165" cy="1866054"/>
            <a:chOff x="7549" y="3992"/>
            <a:chExt cx="3479" cy="3082"/>
          </a:xfrm>
        </p:grpSpPr>
        <p:sp>
          <p:nvSpPr>
            <p:cNvPr id="61" name="MH_Other_4"/>
            <p:cNvSpPr/>
            <p:nvPr>
              <p:custDataLst>
                <p:tags r:id="rId5"/>
              </p:custDataLst>
            </p:nvPr>
          </p:nvSpPr>
          <p:spPr>
            <a:xfrm rot="14427225">
              <a:off x="7635" y="4673"/>
              <a:ext cx="1649" cy="1822"/>
            </a:xfrm>
            <a:custGeom>
              <a:avLst/>
              <a:gdLst>
                <a:gd name="connsiteX0" fmla="*/ 0 w 1768701"/>
                <a:gd name="connsiteY0" fmla="*/ 0 h 1819275"/>
                <a:gd name="connsiteX1" fmla="*/ 1239837 w 1768701"/>
                <a:gd name="connsiteY1" fmla="*/ 0 h 1819275"/>
                <a:gd name="connsiteX2" fmla="*/ 1425575 w 1768701"/>
                <a:gd name="connsiteY2" fmla="*/ 1819275 h 1819275"/>
                <a:gd name="connsiteX3" fmla="*/ 1217011 w 1768701"/>
                <a:gd name="connsiteY3" fmla="*/ 1151279 h 1819275"/>
                <a:gd name="connsiteX4" fmla="*/ 1120532 w 1768701"/>
                <a:gd name="connsiteY4" fmla="*/ 960656 h 1819275"/>
                <a:gd name="connsiteX5" fmla="*/ 1125218 w 1768701"/>
                <a:gd name="connsiteY5" fmla="*/ 962449 h 1819275"/>
                <a:gd name="connsiteX6" fmla="*/ 1087312 w 1768701"/>
                <a:gd name="connsiteY6" fmla="*/ 895020 h 1819275"/>
                <a:gd name="connsiteX7" fmla="*/ 1067594 w 1768701"/>
                <a:gd name="connsiteY7" fmla="*/ 856060 h 1819275"/>
                <a:gd name="connsiteX8" fmla="*/ 1044723 w 1768701"/>
                <a:gd name="connsiteY8" fmla="*/ 819259 h 1819275"/>
                <a:gd name="connsiteX9" fmla="*/ 1032247 w 1768701"/>
                <a:gd name="connsiteY9" fmla="*/ 797066 h 1819275"/>
                <a:gd name="connsiteX10" fmla="*/ 1011074 w 1768701"/>
                <a:gd name="connsiteY10" fmla="*/ 765115 h 1819275"/>
                <a:gd name="connsiteX11" fmla="*/ 976419 w 1768701"/>
                <a:gd name="connsiteY11" fmla="*/ 709350 h 1819275"/>
                <a:gd name="connsiteX12" fmla="*/ 949071 w 1768701"/>
                <a:gd name="connsiteY12" fmla="*/ 671548 h 1819275"/>
                <a:gd name="connsiteX13" fmla="*/ 932625 w 1768701"/>
                <a:gd name="connsiteY13" fmla="*/ 646730 h 1819275"/>
                <a:gd name="connsiteX14" fmla="*/ 911183 w 1768701"/>
                <a:gd name="connsiteY14" fmla="*/ 619176 h 1819275"/>
                <a:gd name="connsiteX15" fmla="*/ 873826 w 1768701"/>
                <a:gd name="connsiteY15" fmla="*/ 567538 h 1819275"/>
                <a:gd name="connsiteX16" fmla="*/ 842456 w 1768701"/>
                <a:gd name="connsiteY16" fmla="*/ 530859 h 1819275"/>
                <a:gd name="connsiteX17" fmla="*/ 827460 w 1768701"/>
                <a:gd name="connsiteY17" fmla="*/ 511589 h 1819275"/>
                <a:gd name="connsiteX18" fmla="*/ 804660 w 1768701"/>
                <a:gd name="connsiteY18" fmla="*/ 486667 h 1819275"/>
                <a:gd name="connsiteX19" fmla="*/ 759485 w 1768701"/>
                <a:gd name="connsiteY19" fmla="*/ 433846 h 1819275"/>
                <a:gd name="connsiteX20" fmla="*/ 732019 w 1768701"/>
                <a:gd name="connsiteY20" fmla="*/ 407265 h 1819275"/>
                <a:gd name="connsiteX21" fmla="*/ 717863 w 1768701"/>
                <a:gd name="connsiteY21" fmla="*/ 391791 h 1819275"/>
                <a:gd name="connsiteX22" fmla="*/ 677622 w 1768701"/>
                <a:gd name="connsiteY22" fmla="*/ 354620 h 1819275"/>
                <a:gd name="connsiteX23" fmla="*/ 633065 w 1768701"/>
                <a:gd name="connsiteY23" fmla="*/ 311498 h 1819275"/>
                <a:gd name="connsiteX24" fmla="*/ 619739 w 1768701"/>
                <a:gd name="connsiteY24" fmla="*/ 301151 h 1819275"/>
                <a:gd name="connsiteX25" fmla="*/ 604942 w 1768701"/>
                <a:gd name="connsiteY25" fmla="*/ 287483 h 1819275"/>
                <a:gd name="connsiteX26" fmla="*/ 29334 w 1768701"/>
                <a:gd name="connsiteY26" fmla="*/ 3471 h 1819275"/>
                <a:gd name="connsiteX27" fmla="*/ 7152 w 1768701"/>
                <a:gd name="connsiteY27" fmla="*/ 1798 h 181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01" h="1819275">
                  <a:moveTo>
                    <a:pt x="0" y="0"/>
                  </a:moveTo>
                  <a:lnTo>
                    <a:pt x="1239837" y="0"/>
                  </a:lnTo>
                  <a:cubicBezTo>
                    <a:pt x="1820863" y="101600"/>
                    <a:pt x="1981200" y="942975"/>
                    <a:pt x="1425575" y="1819275"/>
                  </a:cubicBezTo>
                  <a:cubicBezTo>
                    <a:pt x="1410692" y="1702594"/>
                    <a:pt x="1345133" y="1441252"/>
                    <a:pt x="1217011" y="1151279"/>
                  </a:cubicBezTo>
                  <a:lnTo>
                    <a:pt x="1120532" y="960656"/>
                  </a:lnTo>
                  <a:lnTo>
                    <a:pt x="1125218" y="962449"/>
                  </a:lnTo>
                  <a:lnTo>
                    <a:pt x="1087312" y="895020"/>
                  </a:lnTo>
                  <a:lnTo>
                    <a:pt x="1067594" y="856060"/>
                  </a:lnTo>
                  <a:lnTo>
                    <a:pt x="1044723" y="819259"/>
                  </a:lnTo>
                  <a:lnTo>
                    <a:pt x="1032247" y="797066"/>
                  </a:lnTo>
                  <a:lnTo>
                    <a:pt x="1011074" y="765115"/>
                  </a:lnTo>
                  <a:lnTo>
                    <a:pt x="976419" y="709350"/>
                  </a:lnTo>
                  <a:lnTo>
                    <a:pt x="949071" y="671548"/>
                  </a:lnTo>
                  <a:lnTo>
                    <a:pt x="932625" y="646730"/>
                  </a:lnTo>
                  <a:lnTo>
                    <a:pt x="911183" y="619176"/>
                  </a:lnTo>
                  <a:lnTo>
                    <a:pt x="873826" y="567538"/>
                  </a:lnTo>
                  <a:lnTo>
                    <a:pt x="842456" y="530859"/>
                  </a:lnTo>
                  <a:lnTo>
                    <a:pt x="827460" y="511589"/>
                  </a:lnTo>
                  <a:lnTo>
                    <a:pt x="804660" y="486667"/>
                  </a:lnTo>
                  <a:lnTo>
                    <a:pt x="759485" y="433846"/>
                  </a:lnTo>
                  <a:lnTo>
                    <a:pt x="732019" y="407265"/>
                  </a:lnTo>
                  <a:lnTo>
                    <a:pt x="717863" y="391791"/>
                  </a:lnTo>
                  <a:lnTo>
                    <a:pt x="677622" y="354620"/>
                  </a:lnTo>
                  <a:lnTo>
                    <a:pt x="633065" y="311498"/>
                  </a:lnTo>
                  <a:lnTo>
                    <a:pt x="619739" y="301151"/>
                  </a:lnTo>
                  <a:lnTo>
                    <a:pt x="604942" y="287483"/>
                  </a:lnTo>
                  <a:cubicBezTo>
                    <a:pt x="414589" y="126628"/>
                    <a:pt x="215013" y="30932"/>
                    <a:pt x="29334" y="3471"/>
                  </a:cubicBezTo>
                  <a:lnTo>
                    <a:pt x="7152" y="1798"/>
                  </a:lnTo>
                  <a:close/>
                </a:path>
              </a:pathLst>
            </a:custGeom>
            <a:gradFill flip="none" rotWithShape="1">
              <a:gsLst>
                <a:gs pos="14000">
                  <a:srgbClr val="A3D800"/>
                </a:gs>
                <a:gs pos="64000">
                  <a:srgbClr val="A3D800"/>
                </a:gs>
                <a:gs pos="42000">
                  <a:srgbClr val="A3D800"/>
                </a:gs>
                <a:gs pos="100000">
                  <a:srgbClr val="A3D800">
                    <a:lumMod val="75000"/>
                  </a:srgbClr>
                </a:gs>
              </a:gsLst>
              <a:lin ang="0" scaled="0"/>
              <a:tileRect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7934" y="3992"/>
              <a:ext cx="3094" cy="3082"/>
              <a:chOff x="7910" y="3992"/>
              <a:chExt cx="3094" cy="3082"/>
            </a:xfrm>
          </p:grpSpPr>
          <p:sp>
            <p:nvSpPr>
              <p:cNvPr id="59" name="MH_Other_2"/>
              <p:cNvSpPr/>
              <p:nvPr>
                <p:custDataLst>
                  <p:tags r:id="rId6"/>
                </p:custDataLst>
              </p:nvPr>
            </p:nvSpPr>
            <p:spPr>
              <a:xfrm>
                <a:off x="8752" y="3992"/>
                <a:ext cx="1779" cy="1699"/>
              </a:xfrm>
              <a:custGeom>
                <a:avLst/>
                <a:gdLst>
                  <a:gd name="connsiteX0" fmla="*/ 0 w 1768701"/>
                  <a:gd name="connsiteY0" fmla="*/ 0 h 1819275"/>
                  <a:gd name="connsiteX1" fmla="*/ 1239837 w 1768701"/>
                  <a:gd name="connsiteY1" fmla="*/ 0 h 1819275"/>
                  <a:gd name="connsiteX2" fmla="*/ 1425575 w 1768701"/>
                  <a:gd name="connsiteY2" fmla="*/ 1819275 h 1819275"/>
                  <a:gd name="connsiteX3" fmla="*/ 1217011 w 1768701"/>
                  <a:gd name="connsiteY3" fmla="*/ 1151279 h 1819275"/>
                  <a:gd name="connsiteX4" fmla="*/ 1120532 w 1768701"/>
                  <a:gd name="connsiteY4" fmla="*/ 960656 h 1819275"/>
                  <a:gd name="connsiteX5" fmla="*/ 1125218 w 1768701"/>
                  <a:gd name="connsiteY5" fmla="*/ 962449 h 1819275"/>
                  <a:gd name="connsiteX6" fmla="*/ 1087312 w 1768701"/>
                  <a:gd name="connsiteY6" fmla="*/ 895020 h 1819275"/>
                  <a:gd name="connsiteX7" fmla="*/ 1067594 w 1768701"/>
                  <a:gd name="connsiteY7" fmla="*/ 856060 h 1819275"/>
                  <a:gd name="connsiteX8" fmla="*/ 1044723 w 1768701"/>
                  <a:gd name="connsiteY8" fmla="*/ 819259 h 1819275"/>
                  <a:gd name="connsiteX9" fmla="*/ 1032247 w 1768701"/>
                  <a:gd name="connsiteY9" fmla="*/ 797066 h 1819275"/>
                  <a:gd name="connsiteX10" fmla="*/ 1011074 w 1768701"/>
                  <a:gd name="connsiteY10" fmla="*/ 765115 h 1819275"/>
                  <a:gd name="connsiteX11" fmla="*/ 976419 w 1768701"/>
                  <a:gd name="connsiteY11" fmla="*/ 709350 h 1819275"/>
                  <a:gd name="connsiteX12" fmla="*/ 949071 w 1768701"/>
                  <a:gd name="connsiteY12" fmla="*/ 671548 h 1819275"/>
                  <a:gd name="connsiteX13" fmla="*/ 932625 w 1768701"/>
                  <a:gd name="connsiteY13" fmla="*/ 646730 h 1819275"/>
                  <a:gd name="connsiteX14" fmla="*/ 911183 w 1768701"/>
                  <a:gd name="connsiteY14" fmla="*/ 619176 h 1819275"/>
                  <a:gd name="connsiteX15" fmla="*/ 873826 w 1768701"/>
                  <a:gd name="connsiteY15" fmla="*/ 567538 h 1819275"/>
                  <a:gd name="connsiteX16" fmla="*/ 842456 w 1768701"/>
                  <a:gd name="connsiteY16" fmla="*/ 530859 h 1819275"/>
                  <a:gd name="connsiteX17" fmla="*/ 827460 w 1768701"/>
                  <a:gd name="connsiteY17" fmla="*/ 511589 h 1819275"/>
                  <a:gd name="connsiteX18" fmla="*/ 804660 w 1768701"/>
                  <a:gd name="connsiteY18" fmla="*/ 486667 h 1819275"/>
                  <a:gd name="connsiteX19" fmla="*/ 759485 w 1768701"/>
                  <a:gd name="connsiteY19" fmla="*/ 433846 h 1819275"/>
                  <a:gd name="connsiteX20" fmla="*/ 732019 w 1768701"/>
                  <a:gd name="connsiteY20" fmla="*/ 407265 h 1819275"/>
                  <a:gd name="connsiteX21" fmla="*/ 717863 w 1768701"/>
                  <a:gd name="connsiteY21" fmla="*/ 391791 h 1819275"/>
                  <a:gd name="connsiteX22" fmla="*/ 677622 w 1768701"/>
                  <a:gd name="connsiteY22" fmla="*/ 354620 h 1819275"/>
                  <a:gd name="connsiteX23" fmla="*/ 633065 w 1768701"/>
                  <a:gd name="connsiteY23" fmla="*/ 311498 h 1819275"/>
                  <a:gd name="connsiteX24" fmla="*/ 619739 w 1768701"/>
                  <a:gd name="connsiteY24" fmla="*/ 301151 h 1819275"/>
                  <a:gd name="connsiteX25" fmla="*/ 604942 w 1768701"/>
                  <a:gd name="connsiteY25" fmla="*/ 287483 h 1819275"/>
                  <a:gd name="connsiteX26" fmla="*/ 29334 w 1768701"/>
                  <a:gd name="connsiteY26" fmla="*/ 3471 h 1819275"/>
                  <a:gd name="connsiteX27" fmla="*/ 7152 w 1768701"/>
                  <a:gd name="connsiteY27" fmla="*/ 1798 h 1819275"/>
                  <a:gd name="connsiteX0-1" fmla="*/ 0 w 1768701"/>
                  <a:gd name="connsiteY0-2" fmla="*/ 0 h 1819275"/>
                  <a:gd name="connsiteX1-3" fmla="*/ 1239837 w 1768701"/>
                  <a:gd name="connsiteY1-4" fmla="*/ 0 h 1819275"/>
                  <a:gd name="connsiteX2-5" fmla="*/ 1425575 w 1768701"/>
                  <a:gd name="connsiteY2-6" fmla="*/ 1819275 h 1819275"/>
                  <a:gd name="connsiteX3-7" fmla="*/ 1217011 w 1768701"/>
                  <a:gd name="connsiteY3-8" fmla="*/ 1151279 h 1819275"/>
                  <a:gd name="connsiteX4-9" fmla="*/ 1120532 w 1768701"/>
                  <a:gd name="connsiteY4-10" fmla="*/ 960656 h 1819275"/>
                  <a:gd name="connsiteX5-11" fmla="*/ 1125218 w 1768701"/>
                  <a:gd name="connsiteY5-12" fmla="*/ 962449 h 1819275"/>
                  <a:gd name="connsiteX6-13" fmla="*/ 1087312 w 1768701"/>
                  <a:gd name="connsiteY6-14" fmla="*/ 895020 h 1819275"/>
                  <a:gd name="connsiteX7-15" fmla="*/ 1067594 w 1768701"/>
                  <a:gd name="connsiteY7-16" fmla="*/ 856060 h 1819275"/>
                  <a:gd name="connsiteX8-17" fmla="*/ 1044723 w 1768701"/>
                  <a:gd name="connsiteY8-18" fmla="*/ 819259 h 1819275"/>
                  <a:gd name="connsiteX9-19" fmla="*/ 1032247 w 1768701"/>
                  <a:gd name="connsiteY9-20" fmla="*/ 797066 h 1819275"/>
                  <a:gd name="connsiteX10-21" fmla="*/ 1011074 w 1768701"/>
                  <a:gd name="connsiteY10-22" fmla="*/ 765115 h 1819275"/>
                  <a:gd name="connsiteX11-23" fmla="*/ 976419 w 1768701"/>
                  <a:gd name="connsiteY11-24" fmla="*/ 709350 h 1819275"/>
                  <a:gd name="connsiteX12-25" fmla="*/ 949071 w 1768701"/>
                  <a:gd name="connsiteY12-26" fmla="*/ 671548 h 1819275"/>
                  <a:gd name="connsiteX13-27" fmla="*/ 932625 w 1768701"/>
                  <a:gd name="connsiteY13-28" fmla="*/ 646730 h 1819275"/>
                  <a:gd name="connsiteX14-29" fmla="*/ 911183 w 1768701"/>
                  <a:gd name="connsiteY14-30" fmla="*/ 619176 h 1819275"/>
                  <a:gd name="connsiteX15-31" fmla="*/ 873826 w 1768701"/>
                  <a:gd name="connsiteY15-32" fmla="*/ 567538 h 1819275"/>
                  <a:gd name="connsiteX16-33" fmla="*/ 842456 w 1768701"/>
                  <a:gd name="connsiteY16-34" fmla="*/ 530859 h 1819275"/>
                  <a:gd name="connsiteX17-35" fmla="*/ 827460 w 1768701"/>
                  <a:gd name="connsiteY17-36" fmla="*/ 511589 h 1819275"/>
                  <a:gd name="connsiteX18-37" fmla="*/ 804660 w 1768701"/>
                  <a:gd name="connsiteY18-38" fmla="*/ 486667 h 1819275"/>
                  <a:gd name="connsiteX19-39" fmla="*/ 759485 w 1768701"/>
                  <a:gd name="connsiteY19-40" fmla="*/ 433846 h 1819275"/>
                  <a:gd name="connsiteX20-41" fmla="*/ 732019 w 1768701"/>
                  <a:gd name="connsiteY20-42" fmla="*/ 407265 h 1819275"/>
                  <a:gd name="connsiteX21-43" fmla="*/ 717863 w 1768701"/>
                  <a:gd name="connsiteY21-44" fmla="*/ 391791 h 1819275"/>
                  <a:gd name="connsiteX22-45" fmla="*/ 677622 w 1768701"/>
                  <a:gd name="connsiteY22-46" fmla="*/ 354620 h 1819275"/>
                  <a:gd name="connsiteX23-47" fmla="*/ 633065 w 1768701"/>
                  <a:gd name="connsiteY23-48" fmla="*/ 311498 h 1819275"/>
                  <a:gd name="connsiteX24-49" fmla="*/ 619739 w 1768701"/>
                  <a:gd name="connsiteY24-50" fmla="*/ 301151 h 1819275"/>
                  <a:gd name="connsiteX25-51" fmla="*/ 604942 w 1768701"/>
                  <a:gd name="connsiteY25-52" fmla="*/ 287483 h 1819275"/>
                  <a:gd name="connsiteX26-53" fmla="*/ 29334 w 1768701"/>
                  <a:gd name="connsiteY26-54" fmla="*/ 3471 h 1819275"/>
                  <a:gd name="connsiteX27-55" fmla="*/ 7152 w 1768701"/>
                  <a:gd name="connsiteY27-56" fmla="*/ 1798 h 1819275"/>
                  <a:gd name="connsiteX28" fmla="*/ 0 w 1768701"/>
                  <a:gd name="connsiteY28" fmla="*/ 0 h 1819275"/>
                  <a:gd name="connsiteX0-57" fmla="*/ 0 w 1774058"/>
                  <a:gd name="connsiteY0-58" fmla="*/ 0 h 1819275"/>
                  <a:gd name="connsiteX1-59" fmla="*/ 1239837 w 1774058"/>
                  <a:gd name="connsiteY1-60" fmla="*/ 0 h 1819275"/>
                  <a:gd name="connsiteX2-61" fmla="*/ 1425575 w 1774058"/>
                  <a:gd name="connsiteY2-62" fmla="*/ 1819275 h 1819275"/>
                  <a:gd name="connsiteX3-63" fmla="*/ 1217011 w 1774058"/>
                  <a:gd name="connsiteY3-64" fmla="*/ 1151279 h 1819275"/>
                  <a:gd name="connsiteX4-65" fmla="*/ 1120532 w 1774058"/>
                  <a:gd name="connsiteY4-66" fmla="*/ 960656 h 1819275"/>
                  <a:gd name="connsiteX5-67" fmla="*/ 1125218 w 1774058"/>
                  <a:gd name="connsiteY5-68" fmla="*/ 962449 h 1819275"/>
                  <a:gd name="connsiteX6-69" fmla="*/ 1087312 w 1774058"/>
                  <a:gd name="connsiteY6-70" fmla="*/ 895020 h 1819275"/>
                  <a:gd name="connsiteX7-71" fmla="*/ 1067594 w 1774058"/>
                  <a:gd name="connsiteY7-72" fmla="*/ 856060 h 1819275"/>
                  <a:gd name="connsiteX8-73" fmla="*/ 1044723 w 1774058"/>
                  <a:gd name="connsiteY8-74" fmla="*/ 819259 h 1819275"/>
                  <a:gd name="connsiteX9-75" fmla="*/ 1032247 w 1774058"/>
                  <a:gd name="connsiteY9-76" fmla="*/ 797066 h 1819275"/>
                  <a:gd name="connsiteX10-77" fmla="*/ 1011074 w 1774058"/>
                  <a:gd name="connsiteY10-78" fmla="*/ 765115 h 1819275"/>
                  <a:gd name="connsiteX11-79" fmla="*/ 976419 w 1774058"/>
                  <a:gd name="connsiteY11-80" fmla="*/ 709350 h 1819275"/>
                  <a:gd name="connsiteX12-81" fmla="*/ 949071 w 1774058"/>
                  <a:gd name="connsiteY12-82" fmla="*/ 671548 h 1819275"/>
                  <a:gd name="connsiteX13-83" fmla="*/ 932625 w 1774058"/>
                  <a:gd name="connsiteY13-84" fmla="*/ 646730 h 1819275"/>
                  <a:gd name="connsiteX14-85" fmla="*/ 911183 w 1774058"/>
                  <a:gd name="connsiteY14-86" fmla="*/ 619176 h 1819275"/>
                  <a:gd name="connsiteX15-87" fmla="*/ 873826 w 1774058"/>
                  <a:gd name="connsiteY15-88" fmla="*/ 567538 h 1819275"/>
                  <a:gd name="connsiteX16-89" fmla="*/ 842456 w 1774058"/>
                  <a:gd name="connsiteY16-90" fmla="*/ 530859 h 1819275"/>
                  <a:gd name="connsiteX17-91" fmla="*/ 827460 w 1774058"/>
                  <a:gd name="connsiteY17-92" fmla="*/ 511589 h 1819275"/>
                  <a:gd name="connsiteX18-93" fmla="*/ 804660 w 1774058"/>
                  <a:gd name="connsiteY18-94" fmla="*/ 486667 h 1819275"/>
                  <a:gd name="connsiteX19-95" fmla="*/ 759485 w 1774058"/>
                  <a:gd name="connsiteY19-96" fmla="*/ 433846 h 1819275"/>
                  <a:gd name="connsiteX20-97" fmla="*/ 732019 w 1774058"/>
                  <a:gd name="connsiteY20-98" fmla="*/ 407265 h 1819275"/>
                  <a:gd name="connsiteX21-99" fmla="*/ 717863 w 1774058"/>
                  <a:gd name="connsiteY21-100" fmla="*/ 391791 h 1819275"/>
                  <a:gd name="connsiteX22-101" fmla="*/ 677622 w 1774058"/>
                  <a:gd name="connsiteY22-102" fmla="*/ 354620 h 1819275"/>
                  <a:gd name="connsiteX23-103" fmla="*/ 633065 w 1774058"/>
                  <a:gd name="connsiteY23-104" fmla="*/ 311498 h 1819275"/>
                  <a:gd name="connsiteX24-105" fmla="*/ 619739 w 1774058"/>
                  <a:gd name="connsiteY24-106" fmla="*/ 301151 h 1819275"/>
                  <a:gd name="connsiteX25-107" fmla="*/ 604942 w 1774058"/>
                  <a:gd name="connsiteY25-108" fmla="*/ 287483 h 1819275"/>
                  <a:gd name="connsiteX26-109" fmla="*/ 29334 w 1774058"/>
                  <a:gd name="connsiteY26-110" fmla="*/ 3471 h 1819275"/>
                  <a:gd name="connsiteX27-111" fmla="*/ 7152 w 1774058"/>
                  <a:gd name="connsiteY27-112" fmla="*/ 1798 h 1819275"/>
                  <a:gd name="connsiteX28-113" fmla="*/ 0 w 1774058"/>
                  <a:gd name="connsiteY28-114" fmla="*/ 0 h 1819275"/>
                  <a:gd name="connsiteX0-115" fmla="*/ 0 w 1775399"/>
                  <a:gd name="connsiteY0-116" fmla="*/ 0 h 1819275"/>
                  <a:gd name="connsiteX1-117" fmla="*/ 1239837 w 1775399"/>
                  <a:gd name="connsiteY1-118" fmla="*/ 0 h 1819275"/>
                  <a:gd name="connsiteX2-119" fmla="*/ 1425575 w 1775399"/>
                  <a:gd name="connsiteY2-120" fmla="*/ 1819275 h 1819275"/>
                  <a:gd name="connsiteX3-121" fmla="*/ 1217011 w 1775399"/>
                  <a:gd name="connsiteY3-122" fmla="*/ 1151279 h 1819275"/>
                  <a:gd name="connsiteX4-123" fmla="*/ 1120532 w 1775399"/>
                  <a:gd name="connsiteY4-124" fmla="*/ 960656 h 1819275"/>
                  <a:gd name="connsiteX5-125" fmla="*/ 1125218 w 1775399"/>
                  <a:gd name="connsiteY5-126" fmla="*/ 962449 h 1819275"/>
                  <a:gd name="connsiteX6-127" fmla="*/ 1087312 w 1775399"/>
                  <a:gd name="connsiteY6-128" fmla="*/ 895020 h 1819275"/>
                  <a:gd name="connsiteX7-129" fmla="*/ 1067594 w 1775399"/>
                  <a:gd name="connsiteY7-130" fmla="*/ 856060 h 1819275"/>
                  <a:gd name="connsiteX8-131" fmla="*/ 1044723 w 1775399"/>
                  <a:gd name="connsiteY8-132" fmla="*/ 819259 h 1819275"/>
                  <a:gd name="connsiteX9-133" fmla="*/ 1032247 w 1775399"/>
                  <a:gd name="connsiteY9-134" fmla="*/ 797066 h 1819275"/>
                  <a:gd name="connsiteX10-135" fmla="*/ 1011074 w 1775399"/>
                  <a:gd name="connsiteY10-136" fmla="*/ 765115 h 1819275"/>
                  <a:gd name="connsiteX11-137" fmla="*/ 976419 w 1775399"/>
                  <a:gd name="connsiteY11-138" fmla="*/ 709350 h 1819275"/>
                  <a:gd name="connsiteX12-139" fmla="*/ 949071 w 1775399"/>
                  <a:gd name="connsiteY12-140" fmla="*/ 671548 h 1819275"/>
                  <a:gd name="connsiteX13-141" fmla="*/ 932625 w 1775399"/>
                  <a:gd name="connsiteY13-142" fmla="*/ 646730 h 1819275"/>
                  <a:gd name="connsiteX14-143" fmla="*/ 911183 w 1775399"/>
                  <a:gd name="connsiteY14-144" fmla="*/ 619176 h 1819275"/>
                  <a:gd name="connsiteX15-145" fmla="*/ 873826 w 1775399"/>
                  <a:gd name="connsiteY15-146" fmla="*/ 567538 h 1819275"/>
                  <a:gd name="connsiteX16-147" fmla="*/ 842456 w 1775399"/>
                  <a:gd name="connsiteY16-148" fmla="*/ 530859 h 1819275"/>
                  <a:gd name="connsiteX17-149" fmla="*/ 827460 w 1775399"/>
                  <a:gd name="connsiteY17-150" fmla="*/ 511589 h 1819275"/>
                  <a:gd name="connsiteX18-151" fmla="*/ 804660 w 1775399"/>
                  <a:gd name="connsiteY18-152" fmla="*/ 486667 h 1819275"/>
                  <a:gd name="connsiteX19-153" fmla="*/ 759485 w 1775399"/>
                  <a:gd name="connsiteY19-154" fmla="*/ 433846 h 1819275"/>
                  <a:gd name="connsiteX20-155" fmla="*/ 732019 w 1775399"/>
                  <a:gd name="connsiteY20-156" fmla="*/ 407265 h 1819275"/>
                  <a:gd name="connsiteX21-157" fmla="*/ 717863 w 1775399"/>
                  <a:gd name="connsiteY21-158" fmla="*/ 391791 h 1819275"/>
                  <a:gd name="connsiteX22-159" fmla="*/ 677622 w 1775399"/>
                  <a:gd name="connsiteY22-160" fmla="*/ 354620 h 1819275"/>
                  <a:gd name="connsiteX23-161" fmla="*/ 633065 w 1775399"/>
                  <a:gd name="connsiteY23-162" fmla="*/ 311498 h 1819275"/>
                  <a:gd name="connsiteX24-163" fmla="*/ 619739 w 1775399"/>
                  <a:gd name="connsiteY24-164" fmla="*/ 301151 h 1819275"/>
                  <a:gd name="connsiteX25-165" fmla="*/ 604942 w 1775399"/>
                  <a:gd name="connsiteY25-166" fmla="*/ 287483 h 1819275"/>
                  <a:gd name="connsiteX26-167" fmla="*/ 29334 w 1775399"/>
                  <a:gd name="connsiteY26-168" fmla="*/ 3471 h 1819275"/>
                  <a:gd name="connsiteX27-169" fmla="*/ 7152 w 1775399"/>
                  <a:gd name="connsiteY27-170" fmla="*/ 1798 h 1819275"/>
                  <a:gd name="connsiteX28-171" fmla="*/ 0 w 1775399"/>
                  <a:gd name="connsiteY28-172" fmla="*/ 0 h 18192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113" y="connsiteY28-114"/>
                  </a:cxn>
                </a:cxnLst>
                <a:rect l="l" t="t" r="r" b="b"/>
                <a:pathLst>
                  <a:path w="1775399" h="1819275">
                    <a:moveTo>
                      <a:pt x="0" y="0"/>
                    </a:moveTo>
                    <a:lnTo>
                      <a:pt x="1239837" y="0"/>
                    </a:lnTo>
                    <a:cubicBezTo>
                      <a:pt x="1820863" y="101600"/>
                      <a:pt x="1997075" y="942975"/>
                      <a:pt x="1425575" y="1819275"/>
                    </a:cubicBezTo>
                    <a:cubicBezTo>
                      <a:pt x="1410692" y="1702594"/>
                      <a:pt x="1345133" y="1441252"/>
                      <a:pt x="1217011" y="1151279"/>
                    </a:cubicBezTo>
                    <a:lnTo>
                      <a:pt x="1120532" y="960656"/>
                    </a:lnTo>
                    <a:lnTo>
                      <a:pt x="1125218" y="962449"/>
                    </a:lnTo>
                    <a:lnTo>
                      <a:pt x="1087312" y="895020"/>
                    </a:lnTo>
                    <a:lnTo>
                      <a:pt x="1067594" y="856060"/>
                    </a:lnTo>
                    <a:lnTo>
                      <a:pt x="1044723" y="819259"/>
                    </a:lnTo>
                    <a:lnTo>
                      <a:pt x="1032247" y="797066"/>
                    </a:lnTo>
                    <a:lnTo>
                      <a:pt x="1011074" y="765115"/>
                    </a:lnTo>
                    <a:lnTo>
                      <a:pt x="976419" y="709350"/>
                    </a:lnTo>
                    <a:lnTo>
                      <a:pt x="949071" y="671548"/>
                    </a:lnTo>
                    <a:lnTo>
                      <a:pt x="932625" y="646730"/>
                    </a:lnTo>
                    <a:lnTo>
                      <a:pt x="911183" y="619176"/>
                    </a:lnTo>
                    <a:lnTo>
                      <a:pt x="873826" y="567538"/>
                    </a:lnTo>
                    <a:lnTo>
                      <a:pt x="842456" y="530859"/>
                    </a:lnTo>
                    <a:lnTo>
                      <a:pt x="827460" y="511589"/>
                    </a:lnTo>
                    <a:lnTo>
                      <a:pt x="804660" y="486667"/>
                    </a:lnTo>
                    <a:lnTo>
                      <a:pt x="759485" y="433846"/>
                    </a:lnTo>
                    <a:lnTo>
                      <a:pt x="732019" y="407265"/>
                    </a:lnTo>
                    <a:lnTo>
                      <a:pt x="717863" y="391791"/>
                    </a:lnTo>
                    <a:lnTo>
                      <a:pt x="677622" y="354620"/>
                    </a:lnTo>
                    <a:lnTo>
                      <a:pt x="633065" y="311498"/>
                    </a:lnTo>
                    <a:lnTo>
                      <a:pt x="619739" y="301151"/>
                    </a:lnTo>
                    <a:lnTo>
                      <a:pt x="604942" y="287483"/>
                    </a:lnTo>
                    <a:cubicBezTo>
                      <a:pt x="414589" y="126628"/>
                      <a:pt x="215013" y="30932"/>
                      <a:pt x="29334" y="3471"/>
                    </a:cubicBezTo>
                    <a:lnTo>
                      <a:pt x="7152" y="1798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1">
                      <a:lumMod val="60000"/>
                      <a:lumOff val="40000"/>
                    </a:schemeClr>
                  </a:gs>
                  <a:gs pos="64000">
                    <a:schemeClr val="accent1">
                      <a:lumMod val="60000"/>
                      <a:lumOff val="40000"/>
                    </a:schemeClr>
                  </a:gs>
                  <a:gs pos="42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0" scaled="0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MH_Other_3"/>
              <p:cNvSpPr/>
              <p:nvPr>
                <p:custDataLst>
                  <p:tags r:id="rId7"/>
                </p:custDataLst>
              </p:nvPr>
            </p:nvSpPr>
            <p:spPr>
              <a:xfrm rot="18018922">
                <a:off x="7996" y="3990"/>
                <a:ext cx="1649" cy="1822"/>
              </a:xfrm>
              <a:custGeom>
                <a:avLst/>
                <a:gdLst>
                  <a:gd name="connsiteX0" fmla="*/ 0 w 1768701"/>
                  <a:gd name="connsiteY0" fmla="*/ 0 h 1819275"/>
                  <a:gd name="connsiteX1" fmla="*/ 1239837 w 1768701"/>
                  <a:gd name="connsiteY1" fmla="*/ 0 h 1819275"/>
                  <a:gd name="connsiteX2" fmla="*/ 1425575 w 1768701"/>
                  <a:gd name="connsiteY2" fmla="*/ 1819275 h 1819275"/>
                  <a:gd name="connsiteX3" fmla="*/ 1217011 w 1768701"/>
                  <a:gd name="connsiteY3" fmla="*/ 1151279 h 1819275"/>
                  <a:gd name="connsiteX4" fmla="*/ 1120532 w 1768701"/>
                  <a:gd name="connsiteY4" fmla="*/ 960656 h 1819275"/>
                  <a:gd name="connsiteX5" fmla="*/ 1125218 w 1768701"/>
                  <a:gd name="connsiteY5" fmla="*/ 962449 h 1819275"/>
                  <a:gd name="connsiteX6" fmla="*/ 1087312 w 1768701"/>
                  <a:gd name="connsiteY6" fmla="*/ 895020 h 1819275"/>
                  <a:gd name="connsiteX7" fmla="*/ 1067594 w 1768701"/>
                  <a:gd name="connsiteY7" fmla="*/ 856060 h 1819275"/>
                  <a:gd name="connsiteX8" fmla="*/ 1044723 w 1768701"/>
                  <a:gd name="connsiteY8" fmla="*/ 819259 h 1819275"/>
                  <a:gd name="connsiteX9" fmla="*/ 1032247 w 1768701"/>
                  <a:gd name="connsiteY9" fmla="*/ 797066 h 1819275"/>
                  <a:gd name="connsiteX10" fmla="*/ 1011074 w 1768701"/>
                  <a:gd name="connsiteY10" fmla="*/ 765115 h 1819275"/>
                  <a:gd name="connsiteX11" fmla="*/ 976419 w 1768701"/>
                  <a:gd name="connsiteY11" fmla="*/ 709350 h 1819275"/>
                  <a:gd name="connsiteX12" fmla="*/ 949071 w 1768701"/>
                  <a:gd name="connsiteY12" fmla="*/ 671548 h 1819275"/>
                  <a:gd name="connsiteX13" fmla="*/ 932625 w 1768701"/>
                  <a:gd name="connsiteY13" fmla="*/ 646730 h 1819275"/>
                  <a:gd name="connsiteX14" fmla="*/ 911183 w 1768701"/>
                  <a:gd name="connsiteY14" fmla="*/ 619176 h 1819275"/>
                  <a:gd name="connsiteX15" fmla="*/ 873826 w 1768701"/>
                  <a:gd name="connsiteY15" fmla="*/ 567538 h 1819275"/>
                  <a:gd name="connsiteX16" fmla="*/ 842456 w 1768701"/>
                  <a:gd name="connsiteY16" fmla="*/ 530859 h 1819275"/>
                  <a:gd name="connsiteX17" fmla="*/ 827460 w 1768701"/>
                  <a:gd name="connsiteY17" fmla="*/ 511589 h 1819275"/>
                  <a:gd name="connsiteX18" fmla="*/ 804660 w 1768701"/>
                  <a:gd name="connsiteY18" fmla="*/ 486667 h 1819275"/>
                  <a:gd name="connsiteX19" fmla="*/ 759485 w 1768701"/>
                  <a:gd name="connsiteY19" fmla="*/ 433846 h 1819275"/>
                  <a:gd name="connsiteX20" fmla="*/ 732019 w 1768701"/>
                  <a:gd name="connsiteY20" fmla="*/ 407265 h 1819275"/>
                  <a:gd name="connsiteX21" fmla="*/ 717863 w 1768701"/>
                  <a:gd name="connsiteY21" fmla="*/ 391791 h 1819275"/>
                  <a:gd name="connsiteX22" fmla="*/ 677622 w 1768701"/>
                  <a:gd name="connsiteY22" fmla="*/ 354620 h 1819275"/>
                  <a:gd name="connsiteX23" fmla="*/ 633065 w 1768701"/>
                  <a:gd name="connsiteY23" fmla="*/ 311498 h 1819275"/>
                  <a:gd name="connsiteX24" fmla="*/ 619739 w 1768701"/>
                  <a:gd name="connsiteY24" fmla="*/ 301151 h 1819275"/>
                  <a:gd name="connsiteX25" fmla="*/ 604942 w 1768701"/>
                  <a:gd name="connsiteY25" fmla="*/ 287483 h 1819275"/>
                  <a:gd name="connsiteX26" fmla="*/ 29334 w 1768701"/>
                  <a:gd name="connsiteY26" fmla="*/ 3471 h 1819275"/>
                  <a:gd name="connsiteX27" fmla="*/ 7152 w 1768701"/>
                  <a:gd name="connsiteY27" fmla="*/ 179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01" h="1819275">
                    <a:moveTo>
                      <a:pt x="0" y="0"/>
                    </a:moveTo>
                    <a:lnTo>
                      <a:pt x="1239837" y="0"/>
                    </a:lnTo>
                    <a:cubicBezTo>
                      <a:pt x="1820863" y="101600"/>
                      <a:pt x="1981200" y="942975"/>
                      <a:pt x="1425575" y="1819275"/>
                    </a:cubicBezTo>
                    <a:cubicBezTo>
                      <a:pt x="1410692" y="1702594"/>
                      <a:pt x="1345133" y="1441252"/>
                      <a:pt x="1217011" y="1151279"/>
                    </a:cubicBezTo>
                    <a:lnTo>
                      <a:pt x="1120532" y="960656"/>
                    </a:lnTo>
                    <a:lnTo>
                      <a:pt x="1125218" y="962449"/>
                    </a:lnTo>
                    <a:lnTo>
                      <a:pt x="1087312" y="895020"/>
                    </a:lnTo>
                    <a:lnTo>
                      <a:pt x="1067594" y="856060"/>
                    </a:lnTo>
                    <a:lnTo>
                      <a:pt x="1044723" y="819259"/>
                    </a:lnTo>
                    <a:lnTo>
                      <a:pt x="1032247" y="797066"/>
                    </a:lnTo>
                    <a:lnTo>
                      <a:pt x="1011074" y="765115"/>
                    </a:lnTo>
                    <a:lnTo>
                      <a:pt x="976419" y="709350"/>
                    </a:lnTo>
                    <a:lnTo>
                      <a:pt x="949071" y="671548"/>
                    </a:lnTo>
                    <a:lnTo>
                      <a:pt x="932625" y="646730"/>
                    </a:lnTo>
                    <a:lnTo>
                      <a:pt x="911183" y="619176"/>
                    </a:lnTo>
                    <a:lnTo>
                      <a:pt x="873826" y="567538"/>
                    </a:lnTo>
                    <a:lnTo>
                      <a:pt x="842456" y="530859"/>
                    </a:lnTo>
                    <a:lnTo>
                      <a:pt x="827460" y="511589"/>
                    </a:lnTo>
                    <a:lnTo>
                      <a:pt x="804660" y="486667"/>
                    </a:lnTo>
                    <a:lnTo>
                      <a:pt x="759485" y="433846"/>
                    </a:lnTo>
                    <a:lnTo>
                      <a:pt x="732019" y="407265"/>
                    </a:lnTo>
                    <a:lnTo>
                      <a:pt x="717863" y="391791"/>
                    </a:lnTo>
                    <a:lnTo>
                      <a:pt x="677622" y="354620"/>
                    </a:lnTo>
                    <a:lnTo>
                      <a:pt x="633065" y="311498"/>
                    </a:lnTo>
                    <a:lnTo>
                      <a:pt x="619739" y="301151"/>
                    </a:lnTo>
                    <a:lnTo>
                      <a:pt x="604942" y="287483"/>
                    </a:lnTo>
                    <a:cubicBezTo>
                      <a:pt x="414589" y="126628"/>
                      <a:pt x="215013" y="30932"/>
                      <a:pt x="29334" y="3471"/>
                    </a:cubicBezTo>
                    <a:lnTo>
                      <a:pt x="7152" y="1798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rgbClr val="A3D800">
                      <a:lumMod val="20000"/>
                      <a:lumOff val="80000"/>
                    </a:srgbClr>
                  </a:gs>
                  <a:gs pos="64000">
                    <a:srgbClr val="A3D800">
                      <a:lumMod val="40000"/>
                      <a:lumOff val="60000"/>
                    </a:srgbClr>
                  </a:gs>
                  <a:gs pos="42000">
                    <a:srgbClr val="A3D800">
                      <a:lumMod val="40000"/>
                      <a:lumOff val="60000"/>
                    </a:srgbClr>
                  </a:gs>
                  <a:gs pos="100000">
                    <a:srgbClr val="A3D800">
                      <a:lumMod val="60000"/>
                      <a:lumOff val="40000"/>
                    </a:srgbClr>
                  </a:gs>
                </a:gsLst>
                <a:lin ang="0" scaled="0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MH_Other_5"/>
              <p:cNvSpPr/>
              <p:nvPr>
                <p:custDataLst>
                  <p:tags r:id="rId8"/>
                </p:custDataLst>
              </p:nvPr>
            </p:nvSpPr>
            <p:spPr>
              <a:xfrm rot="10859581">
                <a:off x="8029" y="5375"/>
                <a:ext cx="1771" cy="1699"/>
              </a:xfrm>
              <a:custGeom>
                <a:avLst/>
                <a:gdLst>
                  <a:gd name="connsiteX0" fmla="*/ 0 w 1768701"/>
                  <a:gd name="connsiteY0" fmla="*/ 0 h 1819275"/>
                  <a:gd name="connsiteX1" fmla="*/ 1239837 w 1768701"/>
                  <a:gd name="connsiteY1" fmla="*/ 0 h 1819275"/>
                  <a:gd name="connsiteX2" fmla="*/ 1425575 w 1768701"/>
                  <a:gd name="connsiteY2" fmla="*/ 1819275 h 1819275"/>
                  <a:gd name="connsiteX3" fmla="*/ 1217011 w 1768701"/>
                  <a:gd name="connsiteY3" fmla="*/ 1151279 h 1819275"/>
                  <a:gd name="connsiteX4" fmla="*/ 1120532 w 1768701"/>
                  <a:gd name="connsiteY4" fmla="*/ 960656 h 1819275"/>
                  <a:gd name="connsiteX5" fmla="*/ 1125218 w 1768701"/>
                  <a:gd name="connsiteY5" fmla="*/ 962449 h 1819275"/>
                  <a:gd name="connsiteX6" fmla="*/ 1087312 w 1768701"/>
                  <a:gd name="connsiteY6" fmla="*/ 895020 h 1819275"/>
                  <a:gd name="connsiteX7" fmla="*/ 1067594 w 1768701"/>
                  <a:gd name="connsiteY7" fmla="*/ 856060 h 1819275"/>
                  <a:gd name="connsiteX8" fmla="*/ 1044723 w 1768701"/>
                  <a:gd name="connsiteY8" fmla="*/ 819259 h 1819275"/>
                  <a:gd name="connsiteX9" fmla="*/ 1032247 w 1768701"/>
                  <a:gd name="connsiteY9" fmla="*/ 797066 h 1819275"/>
                  <a:gd name="connsiteX10" fmla="*/ 1011074 w 1768701"/>
                  <a:gd name="connsiteY10" fmla="*/ 765115 h 1819275"/>
                  <a:gd name="connsiteX11" fmla="*/ 976419 w 1768701"/>
                  <a:gd name="connsiteY11" fmla="*/ 709350 h 1819275"/>
                  <a:gd name="connsiteX12" fmla="*/ 949071 w 1768701"/>
                  <a:gd name="connsiteY12" fmla="*/ 671548 h 1819275"/>
                  <a:gd name="connsiteX13" fmla="*/ 932625 w 1768701"/>
                  <a:gd name="connsiteY13" fmla="*/ 646730 h 1819275"/>
                  <a:gd name="connsiteX14" fmla="*/ 911183 w 1768701"/>
                  <a:gd name="connsiteY14" fmla="*/ 619176 h 1819275"/>
                  <a:gd name="connsiteX15" fmla="*/ 873826 w 1768701"/>
                  <a:gd name="connsiteY15" fmla="*/ 567538 h 1819275"/>
                  <a:gd name="connsiteX16" fmla="*/ 842456 w 1768701"/>
                  <a:gd name="connsiteY16" fmla="*/ 530859 h 1819275"/>
                  <a:gd name="connsiteX17" fmla="*/ 827460 w 1768701"/>
                  <a:gd name="connsiteY17" fmla="*/ 511589 h 1819275"/>
                  <a:gd name="connsiteX18" fmla="*/ 804660 w 1768701"/>
                  <a:gd name="connsiteY18" fmla="*/ 486667 h 1819275"/>
                  <a:gd name="connsiteX19" fmla="*/ 759485 w 1768701"/>
                  <a:gd name="connsiteY19" fmla="*/ 433846 h 1819275"/>
                  <a:gd name="connsiteX20" fmla="*/ 732019 w 1768701"/>
                  <a:gd name="connsiteY20" fmla="*/ 407265 h 1819275"/>
                  <a:gd name="connsiteX21" fmla="*/ 717863 w 1768701"/>
                  <a:gd name="connsiteY21" fmla="*/ 391791 h 1819275"/>
                  <a:gd name="connsiteX22" fmla="*/ 677622 w 1768701"/>
                  <a:gd name="connsiteY22" fmla="*/ 354620 h 1819275"/>
                  <a:gd name="connsiteX23" fmla="*/ 633065 w 1768701"/>
                  <a:gd name="connsiteY23" fmla="*/ 311498 h 1819275"/>
                  <a:gd name="connsiteX24" fmla="*/ 619739 w 1768701"/>
                  <a:gd name="connsiteY24" fmla="*/ 301151 h 1819275"/>
                  <a:gd name="connsiteX25" fmla="*/ 604942 w 1768701"/>
                  <a:gd name="connsiteY25" fmla="*/ 287483 h 1819275"/>
                  <a:gd name="connsiteX26" fmla="*/ 29334 w 1768701"/>
                  <a:gd name="connsiteY26" fmla="*/ 3471 h 1819275"/>
                  <a:gd name="connsiteX27" fmla="*/ 7152 w 1768701"/>
                  <a:gd name="connsiteY27" fmla="*/ 179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01" h="1819275">
                    <a:moveTo>
                      <a:pt x="0" y="0"/>
                    </a:moveTo>
                    <a:lnTo>
                      <a:pt x="1239837" y="0"/>
                    </a:lnTo>
                    <a:cubicBezTo>
                      <a:pt x="1820863" y="101600"/>
                      <a:pt x="1981200" y="942975"/>
                      <a:pt x="1425575" y="1819275"/>
                    </a:cubicBezTo>
                    <a:cubicBezTo>
                      <a:pt x="1410692" y="1702594"/>
                      <a:pt x="1345133" y="1441252"/>
                      <a:pt x="1217011" y="1151279"/>
                    </a:cubicBezTo>
                    <a:lnTo>
                      <a:pt x="1120532" y="960656"/>
                    </a:lnTo>
                    <a:lnTo>
                      <a:pt x="1125218" y="962449"/>
                    </a:lnTo>
                    <a:lnTo>
                      <a:pt x="1087312" y="895020"/>
                    </a:lnTo>
                    <a:lnTo>
                      <a:pt x="1067594" y="856060"/>
                    </a:lnTo>
                    <a:lnTo>
                      <a:pt x="1044723" y="819259"/>
                    </a:lnTo>
                    <a:lnTo>
                      <a:pt x="1032247" y="797066"/>
                    </a:lnTo>
                    <a:lnTo>
                      <a:pt x="1011074" y="765115"/>
                    </a:lnTo>
                    <a:lnTo>
                      <a:pt x="976419" y="709350"/>
                    </a:lnTo>
                    <a:lnTo>
                      <a:pt x="949071" y="671548"/>
                    </a:lnTo>
                    <a:lnTo>
                      <a:pt x="932625" y="646730"/>
                    </a:lnTo>
                    <a:lnTo>
                      <a:pt x="911183" y="619176"/>
                    </a:lnTo>
                    <a:lnTo>
                      <a:pt x="873826" y="567538"/>
                    </a:lnTo>
                    <a:lnTo>
                      <a:pt x="842456" y="530859"/>
                    </a:lnTo>
                    <a:lnTo>
                      <a:pt x="827460" y="511589"/>
                    </a:lnTo>
                    <a:lnTo>
                      <a:pt x="804660" y="486667"/>
                    </a:lnTo>
                    <a:lnTo>
                      <a:pt x="759485" y="433846"/>
                    </a:lnTo>
                    <a:lnTo>
                      <a:pt x="732019" y="407265"/>
                    </a:lnTo>
                    <a:lnTo>
                      <a:pt x="717863" y="391791"/>
                    </a:lnTo>
                    <a:lnTo>
                      <a:pt x="677622" y="354620"/>
                    </a:lnTo>
                    <a:lnTo>
                      <a:pt x="633065" y="311498"/>
                    </a:lnTo>
                    <a:lnTo>
                      <a:pt x="619739" y="301151"/>
                    </a:lnTo>
                    <a:lnTo>
                      <a:pt x="604942" y="287483"/>
                    </a:lnTo>
                    <a:cubicBezTo>
                      <a:pt x="414589" y="126628"/>
                      <a:pt x="215013" y="30932"/>
                      <a:pt x="29334" y="3471"/>
                    </a:cubicBezTo>
                    <a:lnTo>
                      <a:pt x="7152" y="1798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rgbClr val="FB9E00">
                      <a:lumMod val="20000"/>
                      <a:lumOff val="80000"/>
                    </a:srgbClr>
                  </a:gs>
                  <a:gs pos="64000">
                    <a:srgbClr val="FB9E00">
                      <a:lumMod val="40000"/>
                      <a:lumOff val="60000"/>
                    </a:srgbClr>
                  </a:gs>
                  <a:gs pos="42000">
                    <a:srgbClr val="FB9E00">
                      <a:lumMod val="40000"/>
                      <a:lumOff val="60000"/>
                    </a:srgbClr>
                  </a:gs>
                  <a:gs pos="100000">
                    <a:srgbClr val="FB9E00">
                      <a:lumMod val="60000"/>
                      <a:lumOff val="40000"/>
                    </a:srgbClr>
                  </a:gs>
                </a:gsLst>
                <a:lin ang="0" scaled="0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MH_Other_6"/>
              <p:cNvSpPr/>
              <p:nvPr>
                <p:custDataLst>
                  <p:tags r:id="rId9"/>
                </p:custDataLst>
              </p:nvPr>
            </p:nvSpPr>
            <p:spPr>
              <a:xfrm rot="7267884">
                <a:off x="8901" y="5265"/>
                <a:ext cx="1651" cy="1822"/>
              </a:xfrm>
              <a:custGeom>
                <a:avLst/>
                <a:gdLst>
                  <a:gd name="connsiteX0" fmla="*/ 0 w 1768701"/>
                  <a:gd name="connsiteY0" fmla="*/ 0 h 1819275"/>
                  <a:gd name="connsiteX1" fmla="*/ 1239837 w 1768701"/>
                  <a:gd name="connsiteY1" fmla="*/ 0 h 1819275"/>
                  <a:gd name="connsiteX2" fmla="*/ 1425575 w 1768701"/>
                  <a:gd name="connsiteY2" fmla="*/ 1819275 h 1819275"/>
                  <a:gd name="connsiteX3" fmla="*/ 1217011 w 1768701"/>
                  <a:gd name="connsiteY3" fmla="*/ 1151279 h 1819275"/>
                  <a:gd name="connsiteX4" fmla="*/ 1120532 w 1768701"/>
                  <a:gd name="connsiteY4" fmla="*/ 960656 h 1819275"/>
                  <a:gd name="connsiteX5" fmla="*/ 1125218 w 1768701"/>
                  <a:gd name="connsiteY5" fmla="*/ 962449 h 1819275"/>
                  <a:gd name="connsiteX6" fmla="*/ 1087312 w 1768701"/>
                  <a:gd name="connsiteY6" fmla="*/ 895020 h 1819275"/>
                  <a:gd name="connsiteX7" fmla="*/ 1067594 w 1768701"/>
                  <a:gd name="connsiteY7" fmla="*/ 856060 h 1819275"/>
                  <a:gd name="connsiteX8" fmla="*/ 1044723 w 1768701"/>
                  <a:gd name="connsiteY8" fmla="*/ 819259 h 1819275"/>
                  <a:gd name="connsiteX9" fmla="*/ 1032247 w 1768701"/>
                  <a:gd name="connsiteY9" fmla="*/ 797066 h 1819275"/>
                  <a:gd name="connsiteX10" fmla="*/ 1011074 w 1768701"/>
                  <a:gd name="connsiteY10" fmla="*/ 765115 h 1819275"/>
                  <a:gd name="connsiteX11" fmla="*/ 976419 w 1768701"/>
                  <a:gd name="connsiteY11" fmla="*/ 709350 h 1819275"/>
                  <a:gd name="connsiteX12" fmla="*/ 949071 w 1768701"/>
                  <a:gd name="connsiteY12" fmla="*/ 671548 h 1819275"/>
                  <a:gd name="connsiteX13" fmla="*/ 932625 w 1768701"/>
                  <a:gd name="connsiteY13" fmla="*/ 646730 h 1819275"/>
                  <a:gd name="connsiteX14" fmla="*/ 911183 w 1768701"/>
                  <a:gd name="connsiteY14" fmla="*/ 619176 h 1819275"/>
                  <a:gd name="connsiteX15" fmla="*/ 873826 w 1768701"/>
                  <a:gd name="connsiteY15" fmla="*/ 567538 h 1819275"/>
                  <a:gd name="connsiteX16" fmla="*/ 842456 w 1768701"/>
                  <a:gd name="connsiteY16" fmla="*/ 530859 h 1819275"/>
                  <a:gd name="connsiteX17" fmla="*/ 827460 w 1768701"/>
                  <a:gd name="connsiteY17" fmla="*/ 511589 h 1819275"/>
                  <a:gd name="connsiteX18" fmla="*/ 804660 w 1768701"/>
                  <a:gd name="connsiteY18" fmla="*/ 486667 h 1819275"/>
                  <a:gd name="connsiteX19" fmla="*/ 759485 w 1768701"/>
                  <a:gd name="connsiteY19" fmla="*/ 433846 h 1819275"/>
                  <a:gd name="connsiteX20" fmla="*/ 732019 w 1768701"/>
                  <a:gd name="connsiteY20" fmla="*/ 407265 h 1819275"/>
                  <a:gd name="connsiteX21" fmla="*/ 717863 w 1768701"/>
                  <a:gd name="connsiteY21" fmla="*/ 391791 h 1819275"/>
                  <a:gd name="connsiteX22" fmla="*/ 677622 w 1768701"/>
                  <a:gd name="connsiteY22" fmla="*/ 354620 h 1819275"/>
                  <a:gd name="connsiteX23" fmla="*/ 633065 w 1768701"/>
                  <a:gd name="connsiteY23" fmla="*/ 311498 h 1819275"/>
                  <a:gd name="connsiteX24" fmla="*/ 619739 w 1768701"/>
                  <a:gd name="connsiteY24" fmla="*/ 301151 h 1819275"/>
                  <a:gd name="connsiteX25" fmla="*/ 604942 w 1768701"/>
                  <a:gd name="connsiteY25" fmla="*/ 287483 h 1819275"/>
                  <a:gd name="connsiteX26" fmla="*/ 29334 w 1768701"/>
                  <a:gd name="connsiteY26" fmla="*/ 3471 h 1819275"/>
                  <a:gd name="connsiteX27" fmla="*/ 7152 w 1768701"/>
                  <a:gd name="connsiteY27" fmla="*/ 179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01" h="1819275">
                    <a:moveTo>
                      <a:pt x="0" y="0"/>
                    </a:moveTo>
                    <a:lnTo>
                      <a:pt x="1239837" y="0"/>
                    </a:lnTo>
                    <a:cubicBezTo>
                      <a:pt x="1820863" y="101600"/>
                      <a:pt x="1981200" y="942975"/>
                      <a:pt x="1425575" y="1819275"/>
                    </a:cubicBezTo>
                    <a:cubicBezTo>
                      <a:pt x="1410692" y="1702594"/>
                      <a:pt x="1345133" y="1441252"/>
                      <a:pt x="1217011" y="1151279"/>
                    </a:cubicBezTo>
                    <a:lnTo>
                      <a:pt x="1120532" y="960656"/>
                    </a:lnTo>
                    <a:lnTo>
                      <a:pt x="1125218" y="962449"/>
                    </a:lnTo>
                    <a:lnTo>
                      <a:pt x="1087312" y="895020"/>
                    </a:lnTo>
                    <a:lnTo>
                      <a:pt x="1067594" y="856060"/>
                    </a:lnTo>
                    <a:lnTo>
                      <a:pt x="1044723" y="819259"/>
                    </a:lnTo>
                    <a:lnTo>
                      <a:pt x="1032247" y="797066"/>
                    </a:lnTo>
                    <a:lnTo>
                      <a:pt x="1011074" y="765115"/>
                    </a:lnTo>
                    <a:lnTo>
                      <a:pt x="976419" y="709350"/>
                    </a:lnTo>
                    <a:lnTo>
                      <a:pt x="949071" y="671548"/>
                    </a:lnTo>
                    <a:lnTo>
                      <a:pt x="932625" y="646730"/>
                    </a:lnTo>
                    <a:lnTo>
                      <a:pt x="911183" y="619176"/>
                    </a:lnTo>
                    <a:lnTo>
                      <a:pt x="873826" y="567538"/>
                    </a:lnTo>
                    <a:lnTo>
                      <a:pt x="842456" y="530859"/>
                    </a:lnTo>
                    <a:lnTo>
                      <a:pt x="827460" y="511589"/>
                    </a:lnTo>
                    <a:lnTo>
                      <a:pt x="804660" y="486667"/>
                    </a:lnTo>
                    <a:lnTo>
                      <a:pt x="759485" y="433846"/>
                    </a:lnTo>
                    <a:lnTo>
                      <a:pt x="732019" y="407265"/>
                    </a:lnTo>
                    <a:lnTo>
                      <a:pt x="717863" y="391791"/>
                    </a:lnTo>
                    <a:lnTo>
                      <a:pt x="677622" y="354620"/>
                    </a:lnTo>
                    <a:lnTo>
                      <a:pt x="633065" y="311498"/>
                    </a:lnTo>
                    <a:lnTo>
                      <a:pt x="619739" y="301151"/>
                    </a:lnTo>
                    <a:lnTo>
                      <a:pt x="604942" y="287483"/>
                    </a:lnTo>
                    <a:cubicBezTo>
                      <a:pt x="414589" y="126628"/>
                      <a:pt x="215013" y="30932"/>
                      <a:pt x="29334" y="3471"/>
                    </a:cubicBezTo>
                    <a:lnTo>
                      <a:pt x="7152" y="1798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rgbClr val="FB9E00"/>
                  </a:gs>
                  <a:gs pos="64000">
                    <a:srgbClr val="FB9E00"/>
                  </a:gs>
                  <a:gs pos="42000">
                    <a:srgbClr val="FB9E00"/>
                  </a:gs>
                  <a:gs pos="100000">
                    <a:srgbClr val="FB9E00">
                      <a:lumMod val="75000"/>
                    </a:srgbClr>
                  </a:gs>
                </a:gsLst>
                <a:lin ang="0" scaled="0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MH_Other_7"/>
              <p:cNvSpPr/>
              <p:nvPr>
                <p:custDataLst>
                  <p:tags r:id="rId10"/>
                </p:custDataLst>
              </p:nvPr>
            </p:nvSpPr>
            <p:spPr>
              <a:xfrm rot="3662163">
                <a:off x="9267" y="4585"/>
                <a:ext cx="1649" cy="1824"/>
              </a:xfrm>
              <a:custGeom>
                <a:avLst/>
                <a:gdLst>
                  <a:gd name="connsiteX0" fmla="*/ 0 w 1768701"/>
                  <a:gd name="connsiteY0" fmla="*/ 0 h 1819275"/>
                  <a:gd name="connsiteX1" fmla="*/ 1239837 w 1768701"/>
                  <a:gd name="connsiteY1" fmla="*/ 0 h 1819275"/>
                  <a:gd name="connsiteX2" fmla="*/ 1425575 w 1768701"/>
                  <a:gd name="connsiteY2" fmla="*/ 1819275 h 1819275"/>
                  <a:gd name="connsiteX3" fmla="*/ 1217011 w 1768701"/>
                  <a:gd name="connsiteY3" fmla="*/ 1151279 h 1819275"/>
                  <a:gd name="connsiteX4" fmla="*/ 1120532 w 1768701"/>
                  <a:gd name="connsiteY4" fmla="*/ 960656 h 1819275"/>
                  <a:gd name="connsiteX5" fmla="*/ 1125218 w 1768701"/>
                  <a:gd name="connsiteY5" fmla="*/ 962449 h 1819275"/>
                  <a:gd name="connsiteX6" fmla="*/ 1087312 w 1768701"/>
                  <a:gd name="connsiteY6" fmla="*/ 895020 h 1819275"/>
                  <a:gd name="connsiteX7" fmla="*/ 1067594 w 1768701"/>
                  <a:gd name="connsiteY7" fmla="*/ 856060 h 1819275"/>
                  <a:gd name="connsiteX8" fmla="*/ 1044723 w 1768701"/>
                  <a:gd name="connsiteY8" fmla="*/ 819259 h 1819275"/>
                  <a:gd name="connsiteX9" fmla="*/ 1032247 w 1768701"/>
                  <a:gd name="connsiteY9" fmla="*/ 797066 h 1819275"/>
                  <a:gd name="connsiteX10" fmla="*/ 1011074 w 1768701"/>
                  <a:gd name="connsiteY10" fmla="*/ 765115 h 1819275"/>
                  <a:gd name="connsiteX11" fmla="*/ 976419 w 1768701"/>
                  <a:gd name="connsiteY11" fmla="*/ 709350 h 1819275"/>
                  <a:gd name="connsiteX12" fmla="*/ 949071 w 1768701"/>
                  <a:gd name="connsiteY12" fmla="*/ 671548 h 1819275"/>
                  <a:gd name="connsiteX13" fmla="*/ 932625 w 1768701"/>
                  <a:gd name="connsiteY13" fmla="*/ 646730 h 1819275"/>
                  <a:gd name="connsiteX14" fmla="*/ 911183 w 1768701"/>
                  <a:gd name="connsiteY14" fmla="*/ 619176 h 1819275"/>
                  <a:gd name="connsiteX15" fmla="*/ 873826 w 1768701"/>
                  <a:gd name="connsiteY15" fmla="*/ 567538 h 1819275"/>
                  <a:gd name="connsiteX16" fmla="*/ 842456 w 1768701"/>
                  <a:gd name="connsiteY16" fmla="*/ 530859 h 1819275"/>
                  <a:gd name="connsiteX17" fmla="*/ 827460 w 1768701"/>
                  <a:gd name="connsiteY17" fmla="*/ 511589 h 1819275"/>
                  <a:gd name="connsiteX18" fmla="*/ 804660 w 1768701"/>
                  <a:gd name="connsiteY18" fmla="*/ 486667 h 1819275"/>
                  <a:gd name="connsiteX19" fmla="*/ 759485 w 1768701"/>
                  <a:gd name="connsiteY19" fmla="*/ 433846 h 1819275"/>
                  <a:gd name="connsiteX20" fmla="*/ 732019 w 1768701"/>
                  <a:gd name="connsiteY20" fmla="*/ 407265 h 1819275"/>
                  <a:gd name="connsiteX21" fmla="*/ 717863 w 1768701"/>
                  <a:gd name="connsiteY21" fmla="*/ 391791 h 1819275"/>
                  <a:gd name="connsiteX22" fmla="*/ 677622 w 1768701"/>
                  <a:gd name="connsiteY22" fmla="*/ 354620 h 1819275"/>
                  <a:gd name="connsiteX23" fmla="*/ 633065 w 1768701"/>
                  <a:gd name="connsiteY23" fmla="*/ 311498 h 1819275"/>
                  <a:gd name="connsiteX24" fmla="*/ 619739 w 1768701"/>
                  <a:gd name="connsiteY24" fmla="*/ 301151 h 1819275"/>
                  <a:gd name="connsiteX25" fmla="*/ 604942 w 1768701"/>
                  <a:gd name="connsiteY25" fmla="*/ 287483 h 1819275"/>
                  <a:gd name="connsiteX26" fmla="*/ 29334 w 1768701"/>
                  <a:gd name="connsiteY26" fmla="*/ 3471 h 1819275"/>
                  <a:gd name="connsiteX27" fmla="*/ 7152 w 1768701"/>
                  <a:gd name="connsiteY27" fmla="*/ 179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68701" h="1819275">
                    <a:moveTo>
                      <a:pt x="0" y="0"/>
                    </a:moveTo>
                    <a:lnTo>
                      <a:pt x="1239837" y="0"/>
                    </a:lnTo>
                    <a:cubicBezTo>
                      <a:pt x="1820863" y="101600"/>
                      <a:pt x="1981200" y="942975"/>
                      <a:pt x="1425575" y="1819275"/>
                    </a:cubicBezTo>
                    <a:cubicBezTo>
                      <a:pt x="1410692" y="1702594"/>
                      <a:pt x="1345133" y="1441252"/>
                      <a:pt x="1217011" y="1151279"/>
                    </a:cubicBezTo>
                    <a:lnTo>
                      <a:pt x="1120532" y="960656"/>
                    </a:lnTo>
                    <a:lnTo>
                      <a:pt x="1125218" y="962449"/>
                    </a:lnTo>
                    <a:lnTo>
                      <a:pt x="1087312" y="895020"/>
                    </a:lnTo>
                    <a:lnTo>
                      <a:pt x="1067594" y="856060"/>
                    </a:lnTo>
                    <a:lnTo>
                      <a:pt x="1044723" y="819259"/>
                    </a:lnTo>
                    <a:lnTo>
                      <a:pt x="1032247" y="797066"/>
                    </a:lnTo>
                    <a:lnTo>
                      <a:pt x="1011074" y="765115"/>
                    </a:lnTo>
                    <a:lnTo>
                      <a:pt x="976419" y="709350"/>
                    </a:lnTo>
                    <a:lnTo>
                      <a:pt x="949071" y="671548"/>
                    </a:lnTo>
                    <a:lnTo>
                      <a:pt x="932625" y="646730"/>
                    </a:lnTo>
                    <a:lnTo>
                      <a:pt x="911183" y="619176"/>
                    </a:lnTo>
                    <a:lnTo>
                      <a:pt x="873826" y="567538"/>
                    </a:lnTo>
                    <a:lnTo>
                      <a:pt x="842456" y="530859"/>
                    </a:lnTo>
                    <a:lnTo>
                      <a:pt x="827460" y="511589"/>
                    </a:lnTo>
                    <a:lnTo>
                      <a:pt x="804660" y="486667"/>
                    </a:lnTo>
                    <a:lnTo>
                      <a:pt x="759485" y="433846"/>
                    </a:lnTo>
                    <a:lnTo>
                      <a:pt x="732019" y="407265"/>
                    </a:lnTo>
                    <a:lnTo>
                      <a:pt x="717863" y="391791"/>
                    </a:lnTo>
                    <a:lnTo>
                      <a:pt x="677622" y="354620"/>
                    </a:lnTo>
                    <a:lnTo>
                      <a:pt x="633065" y="311498"/>
                    </a:lnTo>
                    <a:lnTo>
                      <a:pt x="619739" y="301151"/>
                    </a:lnTo>
                    <a:lnTo>
                      <a:pt x="604942" y="287483"/>
                    </a:lnTo>
                    <a:cubicBezTo>
                      <a:pt x="414589" y="126628"/>
                      <a:pt x="215013" y="30932"/>
                      <a:pt x="29334" y="3471"/>
                    </a:cubicBezTo>
                    <a:lnTo>
                      <a:pt x="7152" y="1798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1">
                      <a:lumMod val="40000"/>
                      <a:lumOff val="60000"/>
                    </a:schemeClr>
                  </a:gs>
                  <a:gs pos="64000">
                    <a:schemeClr val="accent1">
                      <a:lumMod val="40000"/>
                      <a:lumOff val="60000"/>
                    </a:schemeClr>
                  </a:gs>
                  <a:gs pos="42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0"/>
                <a:tileRect/>
              </a:gradFill>
              <a:ln w="3175" cap="flat" cmpd="sng" algn="ctr">
                <a:noFill/>
                <a:prstDash val="solid"/>
                <a:miter lim="800000"/>
              </a:ln>
              <a:effectLst/>
            </p:spPr>
            <p:txBody>
              <a:bodyPr anchor="ctr">
                <a:norm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MH_Other_14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8325" y="5191"/>
                <a:ext cx="1931" cy="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200">
                    <a:solidFill>
                      <a:schemeClr val="hlink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2200">
                    <a:solidFill>
                      <a:schemeClr val="hlink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2200">
                    <a:solidFill>
                      <a:schemeClr val="hlink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2200">
                    <a:solidFill>
                      <a:schemeClr val="hlink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2200">
                    <a:solidFill>
                      <a:schemeClr val="hlink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hlink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hlink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hlink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hlink"/>
                    </a:solidFill>
                    <a:latin typeface="Arial" panose="020B060402020209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考虑要素</a:t>
                </a:r>
                <a:endPara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75" name="直接箭头连接符 74"/>
          <p:cNvCxnSpPr/>
          <p:nvPr/>
        </p:nvCxnSpPr>
        <p:spPr>
          <a:xfrm flipV="1">
            <a:off x="7063740" y="4059896"/>
            <a:ext cx="917575" cy="7266"/>
          </a:xfrm>
          <a:prstGeom prst="straightConnector1">
            <a:avLst/>
          </a:prstGeom>
          <a:noFill/>
          <a:ln w="28575" cap="flat" cmpd="sng" algn="ctr">
            <a:solidFill>
              <a:srgbClr val="10284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76" name="直接箭头连接符 75"/>
          <p:cNvCxnSpPr/>
          <p:nvPr/>
        </p:nvCxnSpPr>
        <p:spPr>
          <a:xfrm>
            <a:off x="4050030" y="4085326"/>
            <a:ext cx="876935" cy="0"/>
          </a:xfrm>
          <a:prstGeom prst="straightConnector1">
            <a:avLst/>
          </a:prstGeom>
          <a:noFill/>
          <a:ln w="28575" cap="flat" cmpd="sng" algn="ctr">
            <a:solidFill>
              <a:srgbClr val="102840"/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8195945" y="3620931"/>
            <a:ext cx="2913380" cy="966328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marL="190500" lvl="1" indent="-189230" defTabSz="330200">
              <a:spcBef>
                <a:spcPct val="20000"/>
              </a:spcBef>
              <a:buClr>
                <a:schemeClr val="accent1"/>
              </a:buClr>
              <a:buSzPct val="70000"/>
              <a:buFont typeface="宋体" panose="02010600030101010101" pitchFamily="2" charset="-122"/>
              <a:buChar char="-"/>
              <a:tabLst>
                <a:tab pos="8521700" algn="r"/>
              </a:tab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数据中台强调元数据管理统一入口的自动化和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数据资产在线管理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90500" lvl="1" indent="-189230" defTabSz="330200">
              <a:spcBef>
                <a:spcPct val="20000"/>
              </a:spcBef>
              <a:buClr>
                <a:schemeClr val="accent1"/>
              </a:buClr>
              <a:buSzPct val="70000"/>
              <a:buFont typeface="宋体" panose="02010600030101010101" pitchFamily="2" charset="-122"/>
              <a:buChar char="-"/>
              <a:tabLst>
                <a:tab pos="8521700" algn="r"/>
              </a:tab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传统数仓的数据治理花费了大量的 经历，最终形成离线的文档规范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8039735" y="3079642"/>
            <a:ext cx="3174365" cy="368125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8430260" y="3148060"/>
            <a:ext cx="2456815" cy="245820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数据资产在线化</a:t>
            </a:r>
            <a:endParaRPr lang="en-US" altLang="zh-CN" dirty="0"/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8046085" y="3454427"/>
            <a:ext cx="3155315" cy="1209726"/>
          </a:xfrm>
          <a:prstGeom prst="rect">
            <a:avLst/>
          </a:prstGeom>
          <a:noFill/>
          <a:ln w="6350">
            <a:solidFill>
              <a:srgbClr val="5B9BD5"/>
            </a:solidFill>
            <a:miter lim="800000"/>
          </a:ln>
          <a:effectLst/>
        </p:spPr>
        <p:txBody>
          <a:bodyPr lIns="0" tIns="0" rIns="0" bIns="0" anchor="ctr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018540" y="3079642"/>
            <a:ext cx="3187065" cy="1697128"/>
            <a:chOff x="1604" y="4620"/>
            <a:chExt cx="5019" cy="2803"/>
          </a:xfrm>
        </p:grpSpPr>
        <p:sp>
          <p:nvSpPr>
            <p:cNvPr id="52" name="Rectangle 4"/>
            <p:cNvSpPr>
              <a:spLocks noChangeArrowheads="1"/>
            </p:cNvSpPr>
            <p:nvPr/>
          </p:nvSpPr>
          <p:spPr bwMode="auto">
            <a:xfrm>
              <a:off x="1606" y="4620"/>
              <a:ext cx="5017" cy="608"/>
            </a:xfrm>
            <a:prstGeom prst="rect">
              <a:avLst/>
            </a:prstGeom>
            <a:solidFill>
              <a:schemeClr val="accent5"/>
            </a:solidFill>
            <a:ln w="6350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数据源丰富性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3"/>
            <p:cNvSpPr>
              <a:spLocks noChangeArrowheads="1"/>
            </p:cNvSpPr>
            <p:nvPr/>
          </p:nvSpPr>
          <p:spPr bwMode="auto">
            <a:xfrm>
              <a:off x="1854" y="5366"/>
              <a:ext cx="4365" cy="1952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190500" lvl="1" indent="-189230" defTabSz="330200">
                <a:spcBef>
                  <a:spcPct val="20000"/>
                </a:spcBef>
                <a:buClr>
                  <a:schemeClr val="accent1"/>
                </a:buClr>
                <a:buSzPct val="70000"/>
                <a:buFont typeface="宋体" panose="02010600030101010101" pitchFamily="2" charset="-122"/>
                <a:buChar char="-"/>
                <a:tabLst>
                  <a:tab pos="8521700" algn="r"/>
                </a:tabLst>
              </a:pP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数据中台</a:t>
              </a:r>
              <a:r>
                <a:rPr 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涵盖全域业务数据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、日志数据、行为埋点数据、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IoT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数据、爬虫数据、外部数据等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90500" lvl="1" indent="-189230" defTabSz="330200">
                <a:spcBef>
                  <a:spcPct val="20000"/>
                </a:spcBef>
                <a:buClr>
                  <a:schemeClr val="accent1"/>
                </a:buClr>
                <a:buSzPct val="70000"/>
                <a:buFont typeface="宋体" panose="02010600030101010101" pitchFamily="2" charset="-122"/>
                <a:buChar char="-"/>
                <a:tabLst>
                  <a:tab pos="8521700" algn="r"/>
                </a:tabLst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传统数仓以业务数据库的</a:t>
              </a:r>
              <a:r>
                <a:rPr lang="zh-CN" altLang="en-US" sz="1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结构化为主</a:t>
              </a:r>
              <a:endPara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6"/>
            <p:cNvSpPr>
              <a:spLocks noChangeArrowheads="1"/>
            </p:cNvSpPr>
            <p:nvPr/>
          </p:nvSpPr>
          <p:spPr bwMode="auto">
            <a:xfrm>
              <a:off x="1604" y="5217"/>
              <a:ext cx="5019" cy="2206"/>
            </a:xfrm>
            <a:prstGeom prst="rect">
              <a:avLst/>
            </a:prstGeom>
            <a:noFill/>
            <a:ln w="6350">
              <a:solidFill>
                <a:srgbClr val="5B9BD5"/>
              </a:solidFill>
              <a:miter lim="800000"/>
            </a:ln>
            <a:effectLst/>
          </p:spPr>
          <p:txBody>
            <a:bodyPr lIns="0" tIns="0" rIns="0" bIns="0" anchor="ctr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019175" y="4823938"/>
            <a:ext cx="3186430" cy="1707421"/>
            <a:chOff x="1604" y="7484"/>
            <a:chExt cx="4943" cy="2820"/>
          </a:xfrm>
        </p:grpSpPr>
        <p:sp>
          <p:nvSpPr>
            <p:cNvPr id="83" name="Rectangle 4"/>
            <p:cNvSpPr>
              <a:spLocks noChangeArrowheads="1"/>
            </p:cNvSpPr>
            <p:nvPr/>
          </p:nvSpPr>
          <p:spPr bwMode="auto">
            <a:xfrm>
              <a:off x="1606" y="7484"/>
              <a:ext cx="4941" cy="608"/>
            </a:xfrm>
            <a:prstGeom prst="rect">
              <a:avLst/>
            </a:prstGeom>
            <a:solidFill>
              <a:schemeClr val="accent5"/>
            </a:solidFill>
            <a:ln w="6350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敏捷迭代的建设模式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3"/>
            <p:cNvSpPr>
              <a:spLocks noChangeArrowheads="1"/>
            </p:cNvSpPr>
            <p:nvPr/>
          </p:nvSpPr>
          <p:spPr bwMode="auto">
            <a:xfrm>
              <a:off x="1905" y="8230"/>
              <a:ext cx="4283" cy="2074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marL="190500" lvl="1" indent="-189230" algn="l" defTabSz="330200">
                <a:spcBef>
                  <a:spcPct val="20000"/>
                </a:spcBef>
                <a:buClr>
                  <a:schemeClr val="accent1"/>
                </a:buClr>
                <a:buSzPct val="70000"/>
                <a:buFont typeface="宋体" panose="02010600030101010101" pitchFamily="2" charset="-122"/>
                <a:buChar char="-"/>
                <a:tabLst>
                  <a:tab pos="8521700" algn="r"/>
                </a:tabLst>
              </a:pP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数据中台</a:t>
              </a:r>
              <a:r>
                <a:rPr 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自底向上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，结合业务需求变化，敏捷迭代升级</a:t>
              </a:r>
              <a:endPara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marL="190500" lvl="1" indent="-189230" algn="l" defTabSz="330200">
                <a:spcBef>
                  <a:spcPct val="20000"/>
                </a:spcBef>
                <a:buClr>
                  <a:schemeClr val="accent1"/>
                </a:buClr>
                <a:buSzPct val="70000"/>
                <a:buFont typeface="宋体" panose="02010600030101010101" pitchFamily="2" charset="-122"/>
                <a:buChar char="-"/>
                <a:tabLst>
                  <a:tab pos="8521700" algn="r"/>
                </a:tabLst>
              </a:pP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传统数仓</a:t>
              </a:r>
              <a:r>
                <a:rPr lang="zh-CN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自顶向下</a:t>
              </a:r>
              <a:r>
                <a:rPr 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的建设，需要明确业务分析需求，延续性第，瀑布式开发</a:t>
              </a:r>
              <a:endParaRPr 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6" name="Rectangle 6"/>
            <p:cNvSpPr>
              <a:spLocks noChangeArrowheads="1"/>
            </p:cNvSpPr>
            <p:nvPr/>
          </p:nvSpPr>
          <p:spPr bwMode="auto">
            <a:xfrm>
              <a:off x="1604" y="8081"/>
              <a:ext cx="4943" cy="2223"/>
            </a:xfrm>
            <a:prstGeom prst="rect">
              <a:avLst/>
            </a:prstGeom>
            <a:noFill/>
            <a:ln w="6350">
              <a:solidFill>
                <a:srgbClr val="5B9BD5"/>
              </a:solidFill>
              <a:miter lim="800000"/>
            </a:ln>
            <a:effectLst/>
          </p:spPr>
          <p:txBody>
            <a:bodyPr lIns="0" tIns="0" rIns="0" bIns="0" anchor="ctr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8107680" y="5338645"/>
            <a:ext cx="3136900" cy="1440410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0" tIns="0" rIns="0" bIns="0">
            <a:spAutoFit/>
          </a:bodyPr>
          <a:lstStyle/>
          <a:p>
            <a:pPr marL="190500" lvl="1" indent="-189230" algn="l" defTabSz="330200">
              <a:spcBef>
                <a:spcPct val="20000"/>
              </a:spcBef>
              <a:buClr>
                <a:schemeClr val="accent1"/>
              </a:buClr>
              <a:buSzPct val="70000"/>
              <a:buFont typeface="宋体" panose="02010600030101010101" pitchFamily="2" charset="-122"/>
              <a:buChar char="-"/>
              <a:tabLst>
                <a:tab pos="8521700" algn="r"/>
              </a:tab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数据中台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打通全域数据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，全员参与数据消费，释放业务数据应用创新力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90500" lvl="1" indent="-189230" algn="l" defTabSz="330200">
              <a:spcBef>
                <a:spcPct val="20000"/>
              </a:spcBef>
              <a:buClr>
                <a:schemeClr val="accent1"/>
              </a:buClr>
              <a:buSzPct val="70000"/>
              <a:buFont typeface="宋体" panose="02010600030101010101" pitchFamily="2" charset="-122"/>
              <a:buChar char="-"/>
              <a:tabLst>
                <a:tab pos="8521700" algn="r"/>
              </a:tabLs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传统数仓以按业务主题的BI报表和决策支持为主，目的单一，烟囱式建设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90500" lvl="1" indent="-189230" algn="l" defTabSz="330200">
              <a:spcBef>
                <a:spcPct val="20000"/>
              </a:spcBef>
              <a:buClr>
                <a:schemeClr val="accent1"/>
              </a:buClr>
              <a:buSzPct val="70000"/>
              <a:buFont typeface="宋体" panose="02010600030101010101" pitchFamily="2" charset="-122"/>
              <a:buChar char="-"/>
              <a:tabLst>
                <a:tab pos="8521700" algn="r"/>
              </a:tabLst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8" name="Rectangle 4"/>
          <p:cNvSpPr>
            <a:spLocks noChangeArrowheads="1"/>
          </p:cNvSpPr>
          <p:nvPr/>
        </p:nvSpPr>
        <p:spPr bwMode="auto">
          <a:xfrm>
            <a:off x="8045450" y="4913001"/>
            <a:ext cx="3168650" cy="368125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8472805" y="4974153"/>
            <a:ext cx="2456815" cy="245820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数据应用创新</a:t>
            </a:r>
            <a:endParaRPr lang="en-US" altLang="zh-CN" dirty="0"/>
          </a:p>
        </p:txBody>
      </p:sp>
      <p:sp>
        <p:nvSpPr>
          <p:cNvPr id="90" name="Rectangle 6"/>
          <p:cNvSpPr>
            <a:spLocks noChangeArrowheads="1"/>
          </p:cNvSpPr>
          <p:nvPr/>
        </p:nvSpPr>
        <p:spPr bwMode="auto">
          <a:xfrm>
            <a:off x="8046720" y="5283548"/>
            <a:ext cx="3152140" cy="1230918"/>
          </a:xfrm>
          <a:prstGeom prst="rect">
            <a:avLst/>
          </a:prstGeom>
          <a:noFill/>
          <a:ln w="6350">
            <a:solidFill>
              <a:srgbClr val="5B9BD5"/>
            </a:solidFill>
            <a:miter lim="800000"/>
          </a:ln>
          <a:effectLst/>
        </p:spPr>
        <p:txBody>
          <a:bodyPr lIns="0" tIns="0" rIns="0" bIns="0" anchor="ctr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14680" y="548005"/>
            <a:ext cx="10812780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l">
              <a:lnSpc>
                <a:spcPct val="130000"/>
              </a:lnSpc>
              <a:buClrTx/>
              <a:buSzTx/>
              <a:buFont typeface="Arial" panose="020B060402020209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数据中台与数仓在本质上的区别是中台更贴近业务，而不仅仅是为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事后看数看表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，最重要的是通过对业务场景的嵌入，为业务提供及时的服务，因此中台与数仓在设计与建设上存在以下差别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2769" y="1591232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一、什么是数据中台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0554" y="1723997"/>
            <a:ext cx="3680628" cy="769342"/>
          </a:xfrm>
          <a:prstGeom prst="rect">
            <a:avLst/>
          </a:prstGeom>
        </p:spPr>
        <p:txBody>
          <a:bodyPr wrap="square" lIns="91344" tIns="45671" rIns="91344" bIns="45671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zh-CN" altLang="en-US" sz="4400" b="0" dirty="0">
                <a:solidFill>
                  <a:srgbClr val="006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目录</a:t>
            </a:r>
            <a:endParaRPr lang="zh-CN" altLang="en-US" sz="4400" b="0" dirty="0">
              <a:solidFill>
                <a:srgbClr val="006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0550" y="2355203"/>
            <a:ext cx="3649573" cy="769342"/>
          </a:xfrm>
          <a:prstGeom prst="rect">
            <a:avLst/>
          </a:prstGeom>
        </p:spPr>
        <p:txBody>
          <a:bodyPr wrap="square" lIns="91344" tIns="45671" rIns="91344" bIns="45671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altLang="zh-CN" sz="4400" b="0" dirty="0">
                <a:solidFill>
                  <a:srgbClr val="0067B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400" b="0" dirty="0">
              <a:solidFill>
                <a:srgbClr val="0067B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96923" y="692867"/>
            <a:ext cx="104259" cy="5563454"/>
            <a:chOff x="4849786" y="1943100"/>
            <a:chExt cx="65114" cy="3360420"/>
          </a:xfrm>
        </p:grpSpPr>
        <p:sp>
          <p:nvSpPr>
            <p:cNvPr id="7" name="矩形 6"/>
            <p:cNvSpPr/>
            <p:nvPr/>
          </p:nvSpPr>
          <p:spPr>
            <a:xfrm>
              <a:off x="4849786" y="1944547"/>
              <a:ext cx="45719" cy="33566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</a:pPr>
              <a:endParaRPr lang="zh-CN" altLang="en-US" sz="1800" b="0" baseline="-2500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914900" y="1943100"/>
              <a:ext cx="0" cy="33604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4642769" y="2497371"/>
            <a:ext cx="4593996" cy="487362"/>
          </a:xfrm>
          <a:prstGeom prst="rect">
            <a:avLst/>
          </a:prstGeom>
          <a:solidFill>
            <a:srgbClr val="5B9BD5"/>
          </a:solidFill>
        </p:spPr>
        <p:txBody>
          <a:bodyPr wrap="square" rtlCol="0" anchor="ctr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二、数据中台建设需求与痛点</a:t>
            </a:r>
            <a:endParaRPr lang="en-US" altLang="zh-CN" dirty="0"/>
          </a:p>
        </p:txBody>
      </p:sp>
      <p:sp>
        <p:nvSpPr>
          <p:cNvPr id="14" name="文本框 13"/>
          <p:cNvSpPr txBox="1"/>
          <p:nvPr/>
        </p:nvSpPr>
        <p:spPr>
          <a:xfrm>
            <a:off x="4642769" y="3403510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zh-CN" altLang="en-US" sz="1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三、金山云数据中台解决方案</a:t>
            </a:r>
            <a:endParaRPr lang="zh-CN" altLang="en-US" sz="1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42769" y="4309649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zh-CN" altLang="en-US" sz="1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数据交换平台</a:t>
            </a:r>
            <a:endParaRPr lang="en-US" altLang="zh-CN" sz="1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42769" y="5206530"/>
            <a:ext cx="4593996" cy="48736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</a:t>
            </a:r>
            <a:r>
              <a:rPr lang="zh-CN" altLang="en-US" sz="18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历史数据查询</a:t>
            </a:r>
            <a:endParaRPr lang="en-US" altLang="zh-CN" sz="1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标题 1"/>
          <p:cNvSpPr txBox="1"/>
          <p:nvPr/>
        </p:nvSpPr>
        <p:spPr>
          <a:xfrm>
            <a:off x="241594" y="164125"/>
            <a:ext cx="11608769" cy="45516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342900" indent="-342900" defTabSz="1040765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n"/>
              <a:defRPr sz="2400" b="1">
                <a:solidFill>
                  <a:schemeClr val="accent1"/>
                </a:solidFill>
                <a:cs typeface="+mn-ea"/>
              </a:defRPr>
            </a:lvl1pPr>
            <a:lvl2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2pPr>
            <a:lvl3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3pPr>
            <a:lvl4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4pPr>
            <a:lvl5pPr algn="ctr" defTabSz="1040765" eaLnBrk="0" fontAlgn="base" hangingPunct="0">
              <a:spcBef>
                <a:spcPct val="0"/>
              </a:spcBef>
              <a:spcAft>
                <a:spcPct val="0"/>
              </a:spcAft>
              <a:defRPr sz="5100">
                <a:latin typeface="Calibri" panose="020F0502020204030204" pitchFamily="34" charset="0"/>
              </a:defRPr>
            </a:lvl5pPr>
            <a:lvl6pPr marL="51943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6pPr>
            <a:lvl7pPr marL="103886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7pPr>
            <a:lvl8pPr marL="155829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8pPr>
            <a:lvl9pPr marL="2077720" algn="ctr" fontAlgn="base">
              <a:spcBef>
                <a:spcPct val="0"/>
              </a:spcBef>
              <a:spcAft>
                <a:spcPct val="0"/>
              </a:spcAft>
              <a:defRPr sz="4900"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银行需要通过建设数据中台，沉淀可复用的能力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lt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0" y="3561715"/>
            <a:ext cx="12192000" cy="2557780"/>
            <a:chOff x="0" y="5609"/>
            <a:chExt cx="19200" cy="4028"/>
          </a:xfrm>
        </p:grpSpPr>
        <p:grpSp>
          <p:nvGrpSpPr>
            <p:cNvPr id="35" name="组合 34"/>
            <p:cNvGrpSpPr/>
            <p:nvPr/>
          </p:nvGrpSpPr>
          <p:grpSpPr>
            <a:xfrm>
              <a:off x="4328" y="5609"/>
              <a:ext cx="10298" cy="4028"/>
              <a:chOff x="4655" y="5221"/>
              <a:chExt cx="10298" cy="4028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4655" y="5525"/>
                <a:ext cx="10298" cy="3724"/>
                <a:chOff x="4655" y="5525"/>
                <a:chExt cx="10298" cy="3724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5146" y="5901"/>
                  <a:ext cx="9317" cy="2974"/>
                  <a:chOff x="4618" y="5901"/>
                  <a:chExt cx="9317" cy="2974"/>
                </a:xfrm>
              </p:grpSpPr>
              <p:grpSp>
                <p:nvGrpSpPr>
                  <p:cNvPr id="15" name="组合 14"/>
                  <p:cNvGrpSpPr/>
                  <p:nvPr/>
                </p:nvGrpSpPr>
                <p:grpSpPr>
                  <a:xfrm>
                    <a:off x="4618" y="5901"/>
                    <a:ext cx="3550" cy="2974"/>
                    <a:chOff x="4618" y="5901"/>
                    <a:chExt cx="3550" cy="2974"/>
                  </a:xfrm>
                </p:grpSpPr>
                <p:grpSp>
                  <p:nvGrpSpPr>
                    <p:cNvPr id="5" name="组合 4"/>
                    <p:cNvGrpSpPr/>
                    <p:nvPr/>
                  </p:nvGrpSpPr>
                  <p:grpSpPr>
                    <a:xfrm>
                      <a:off x="4618" y="5901"/>
                      <a:ext cx="3550" cy="2974"/>
                      <a:chOff x="4618" y="5901"/>
                      <a:chExt cx="3550" cy="2974"/>
                    </a:xfrm>
                  </p:grpSpPr>
                  <p:sp>
                    <p:nvSpPr>
                      <p:cNvPr id="2" name="圆角矩形 1"/>
                      <p:cNvSpPr/>
                      <p:nvPr/>
                    </p:nvSpPr>
                    <p:spPr>
                      <a:xfrm>
                        <a:off x="4618" y="5901"/>
                        <a:ext cx="3550" cy="2974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3" name="文本框 2"/>
                      <p:cNvSpPr txBox="1"/>
                      <p:nvPr/>
                    </p:nvSpPr>
                    <p:spPr>
                      <a:xfrm>
                        <a:off x="5915" y="6876"/>
                        <a:ext cx="2051" cy="58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zh-CN" altLang="en-US" b="1">
                            <a:solidFill>
                              <a:schemeClr val="accent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数据中台</a:t>
                        </a:r>
                        <a:endParaRPr lang="zh-CN" altLang="en-US" b="1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4" name="文本框 3"/>
                      <p:cNvSpPr txBox="1"/>
                      <p:nvPr/>
                    </p:nvSpPr>
                    <p:spPr>
                      <a:xfrm>
                        <a:off x="4869" y="7701"/>
                        <a:ext cx="3001" cy="5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zh-CN" altLang="en-US" sz="1600" b="1">
                            <a:solidFill>
                              <a:schemeClr val="accent1"/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全面、统一、融通</a:t>
                        </a:r>
                        <a:endParaRPr lang="zh-CN" altLang="en-US" sz="1600" b="1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pic>
                  <p:nvPicPr>
                    <p:cNvPr id="10" name="图片 9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clrChange>
                        <a:clrFrom>
                          <a:srgbClr val="FFFFFF">
                            <a:alpha val="100000"/>
                          </a:srgbClr>
                        </a:clrFrom>
                        <a:clrTo>
                          <a:srgbClr val="FFFFFF">
                            <a:alpha val="100000"/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4989" y="6601"/>
                      <a:ext cx="972" cy="1000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4" name="组合 13"/>
                  <p:cNvGrpSpPr/>
                  <p:nvPr/>
                </p:nvGrpSpPr>
                <p:grpSpPr>
                  <a:xfrm>
                    <a:off x="10385" y="5901"/>
                    <a:ext cx="3550" cy="2974"/>
                    <a:chOff x="10385" y="5901"/>
                    <a:chExt cx="3550" cy="2974"/>
                  </a:xfrm>
                </p:grpSpPr>
                <p:grpSp>
                  <p:nvGrpSpPr>
                    <p:cNvPr id="6" name="组合 5"/>
                    <p:cNvGrpSpPr/>
                    <p:nvPr/>
                  </p:nvGrpSpPr>
                  <p:grpSpPr>
                    <a:xfrm>
                      <a:off x="10385" y="5901"/>
                      <a:ext cx="3550" cy="2974"/>
                      <a:chOff x="4618" y="5901"/>
                      <a:chExt cx="3550" cy="2974"/>
                    </a:xfrm>
                  </p:grpSpPr>
                  <p:sp>
                    <p:nvSpPr>
                      <p:cNvPr id="7" name="圆角矩形 6"/>
                      <p:cNvSpPr/>
                      <p:nvPr/>
                    </p:nvSpPr>
                    <p:spPr>
                      <a:xfrm>
                        <a:off x="4618" y="5901"/>
                        <a:ext cx="3550" cy="2974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8" name="文本框 7"/>
                      <p:cNvSpPr txBox="1"/>
                      <p:nvPr/>
                    </p:nvSpPr>
                    <p:spPr>
                      <a:xfrm>
                        <a:off x="5872" y="6826"/>
                        <a:ext cx="2051" cy="58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zh-CN" altLang="en-US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业务中台</a:t>
                        </a:r>
                        <a:endParaRPr lang="zh-CN" altLang="en-US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9" name="文本框 8"/>
                      <p:cNvSpPr txBox="1"/>
                      <p:nvPr/>
                    </p:nvSpPr>
                    <p:spPr>
                      <a:xfrm>
                        <a:off x="5013" y="7626"/>
                        <a:ext cx="3001" cy="5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zh-CN" altLang="en-US" sz="1600" b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微软雅黑" panose="020B0503020204020204" pitchFamily="34" charset="-122"/>
                            <a:ea typeface="微软雅黑" panose="020B0503020204020204" pitchFamily="34" charset="-122"/>
                          </a:rPr>
                          <a:t>系统重构和升级</a:t>
                        </a:r>
                        <a:endParaRPr lang="zh-CN" altLang="en-US" sz="1600" b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pic>
                  <p:nvPicPr>
                    <p:cNvPr id="13" name="图片 12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clrChange>
                        <a:clrFrom>
                          <a:srgbClr val="FFFFFF">
                            <a:alpha val="100000"/>
                          </a:srgbClr>
                        </a:clrFrom>
                        <a:clrTo>
                          <a:srgbClr val="FFFFFF">
                            <a:alpha val="100000"/>
                            <a:alpha val="0"/>
                          </a:srgbClr>
                        </a:clrTo>
                      </a:clrChange>
                    </a:blip>
                    <a:stretch>
                      <a:fillRect/>
                    </a:stretch>
                  </p:blipFill>
                  <p:spPr>
                    <a:xfrm>
                      <a:off x="10660" y="6600"/>
                      <a:ext cx="1040" cy="1001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" name="组合 18"/>
                  <p:cNvGrpSpPr/>
                  <p:nvPr/>
                </p:nvGrpSpPr>
                <p:grpSpPr>
                  <a:xfrm>
                    <a:off x="8596" y="7036"/>
                    <a:ext cx="1360" cy="424"/>
                    <a:chOff x="8594" y="6968"/>
                    <a:chExt cx="1360" cy="424"/>
                  </a:xfrm>
                </p:grpSpPr>
                <p:cxnSp>
                  <p:nvCxnSpPr>
                    <p:cNvPr id="16" name="直接箭头连接符 15"/>
                    <p:cNvCxnSpPr/>
                    <p:nvPr/>
                  </p:nvCxnSpPr>
                  <p:spPr>
                    <a:xfrm>
                      <a:off x="8594" y="6968"/>
                      <a:ext cx="1349" cy="0"/>
                    </a:xfrm>
                    <a:prstGeom prst="straightConnector1">
                      <a:avLst/>
                    </a:prstGeom>
                    <a:ln>
                      <a:solidFill>
                        <a:srgbClr val="00206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直接箭头连接符 17"/>
                    <p:cNvCxnSpPr/>
                    <p:nvPr/>
                  </p:nvCxnSpPr>
                  <p:spPr>
                    <a:xfrm flipH="1" flipV="1">
                      <a:off x="8594" y="7388"/>
                      <a:ext cx="1361" cy="5"/>
                    </a:xfrm>
                    <a:prstGeom prst="straightConnector1">
                      <a:avLst/>
                    </a:prstGeom>
                    <a:ln>
                      <a:solidFill>
                        <a:srgbClr val="00206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" name="文本框 25"/>
                  <p:cNvSpPr txBox="1"/>
                  <p:nvPr/>
                </p:nvSpPr>
                <p:spPr>
                  <a:xfrm>
                    <a:off x="8473" y="6417"/>
                    <a:ext cx="1560" cy="5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indent="0" algn="ctr">
                      <a:lnSpc>
                        <a:spcPct val="130000"/>
                      </a:lnSpc>
                      <a:buNone/>
                    </a:pPr>
                    <a:r>
                      <a: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驱动</a:t>
                    </a:r>
                    <a:endParaRPr lang="zh-CN" altLang="en-US" sz="1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8473" y="7411"/>
                    <a:ext cx="1560" cy="5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indent="0" algn="ctr">
                      <a:lnSpc>
                        <a:spcPct val="130000"/>
                      </a:lnSpc>
                      <a:buNone/>
                    </a:pPr>
                    <a:r>
                      <a: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反哺</a:t>
                    </a:r>
                    <a:endParaRPr lang="zh-CN" altLang="en-US" sz="1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5" name="矩形 24"/>
                <p:cNvSpPr/>
                <p:nvPr/>
              </p:nvSpPr>
              <p:spPr>
                <a:xfrm>
                  <a:off x="4655" y="5525"/>
                  <a:ext cx="10299" cy="3725"/>
                </a:xfrm>
                <a:prstGeom prst="rect">
                  <a:avLst/>
                </a:prstGeom>
                <a:noFill/>
                <a:ln w="31750">
                  <a:solidFill>
                    <a:schemeClr val="accent2"/>
                  </a:solidFill>
                  <a:prstDash val="sysDash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文本框 28"/>
              <p:cNvSpPr txBox="1"/>
              <p:nvPr/>
            </p:nvSpPr>
            <p:spPr>
              <a:xfrm>
                <a:off x="7799" y="5221"/>
                <a:ext cx="4097" cy="5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数据驱动业务</a:t>
                </a:r>
                <a:endParaRPr lang="zh-CN" altLang="en-US" b="1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3182" y="6189"/>
              <a:ext cx="850" cy="3310"/>
              <a:chOff x="3182" y="6189"/>
              <a:chExt cx="850" cy="3310"/>
            </a:xfrm>
          </p:grpSpPr>
          <p:sp>
            <p:nvSpPr>
              <p:cNvPr id="84" name="椭圆 83"/>
              <p:cNvSpPr/>
              <p:nvPr/>
            </p:nvSpPr>
            <p:spPr>
              <a:xfrm>
                <a:off x="3182" y="6189"/>
                <a:ext cx="850" cy="879"/>
              </a:xfrm>
              <a:prstGeom prst="ellipse">
                <a:avLst/>
              </a:prstGeom>
              <a:noFill/>
              <a:ln w="22225">
                <a:solidFill>
                  <a:srgbClr val="4472C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182" y="7405"/>
                <a:ext cx="850" cy="879"/>
              </a:xfrm>
              <a:prstGeom prst="ellipse">
                <a:avLst/>
              </a:prstGeom>
              <a:noFill/>
              <a:ln w="22225">
                <a:solidFill>
                  <a:srgbClr val="4472C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182" y="8621"/>
                <a:ext cx="850" cy="879"/>
              </a:xfrm>
              <a:prstGeom prst="ellipse">
                <a:avLst/>
              </a:prstGeom>
              <a:noFill/>
              <a:ln w="22225">
                <a:solidFill>
                  <a:srgbClr val="4472C4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15006" y="6120"/>
              <a:ext cx="850" cy="3310"/>
              <a:chOff x="3182" y="6189"/>
              <a:chExt cx="850" cy="3310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3182" y="6189"/>
                <a:ext cx="850" cy="879"/>
              </a:xfrm>
              <a:prstGeom prst="ellipse">
                <a:avLst/>
              </a:prstGeom>
              <a:noFill/>
              <a:ln w="22225">
                <a:solidFill>
                  <a:schemeClr val="bg1">
                    <a:lumMod val="6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3182" y="7405"/>
                <a:ext cx="850" cy="879"/>
              </a:xfrm>
              <a:prstGeom prst="ellipse">
                <a:avLst/>
              </a:prstGeom>
              <a:noFill/>
              <a:ln w="22225">
                <a:solidFill>
                  <a:schemeClr val="bg1">
                    <a:lumMod val="6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182" y="8621"/>
                <a:ext cx="850" cy="879"/>
              </a:xfrm>
              <a:prstGeom prst="ellipse">
                <a:avLst/>
              </a:prstGeom>
              <a:noFill/>
              <a:ln w="22225">
                <a:solidFill>
                  <a:schemeClr val="bg1">
                    <a:lumMod val="6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108" name="文本框 107"/>
            <p:cNvSpPr txBox="1"/>
            <p:nvPr/>
          </p:nvSpPr>
          <p:spPr>
            <a:xfrm>
              <a:off x="3132" y="6313"/>
              <a:ext cx="9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</a:t>
              </a:r>
              <a:endPara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3132" y="7509"/>
              <a:ext cx="9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</a:t>
              </a:r>
              <a:endPara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3132" y="8771"/>
              <a:ext cx="9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</a:t>
              </a:r>
              <a:endPara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14958" y="6249"/>
              <a:ext cx="9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</a:t>
              </a:r>
              <a:endParaRPr lang="zh-CN" altLang="en-US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4953" y="7458"/>
              <a:ext cx="9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</a:t>
              </a:r>
              <a:endParaRPr lang="zh-CN" altLang="en-US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4959" y="8683"/>
              <a:ext cx="9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</a:t>
              </a:r>
              <a:endParaRPr lang="zh-CN" altLang="en-US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729" y="6035"/>
              <a:ext cx="2525" cy="275"/>
              <a:chOff x="729" y="6035"/>
              <a:chExt cx="2525" cy="275"/>
            </a:xfrm>
          </p:grpSpPr>
          <p:cxnSp>
            <p:nvCxnSpPr>
              <p:cNvPr id="114" name="直接连接符 113"/>
              <p:cNvCxnSpPr/>
              <p:nvPr/>
            </p:nvCxnSpPr>
            <p:spPr>
              <a:xfrm>
                <a:off x="3054" y="6060"/>
                <a:ext cx="200" cy="25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 flipV="1">
                <a:off x="729" y="6035"/>
                <a:ext cx="2325" cy="25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组合 122"/>
            <p:cNvGrpSpPr/>
            <p:nvPr/>
          </p:nvGrpSpPr>
          <p:grpSpPr>
            <a:xfrm>
              <a:off x="729" y="7239"/>
              <a:ext cx="2525" cy="275"/>
              <a:chOff x="729" y="6035"/>
              <a:chExt cx="2525" cy="275"/>
            </a:xfrm>
          </p:grpSpPr>
          <p:cxnSp>
            <p:nvCxnSpPr>
              <p:cNvPr id="124" name="直接连接符 123"/>
              <p:cNvCxnSpPr/>
              <p:nvPr/>
            </p:nvCxnSpPr>
            <p:spPr>
              <a:xfrm>
                <a:off x="3054" y="6060"/>
                <a:ext cx="200" cy="25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flipV="1">
                <a:off x="729" y="6035"/>
                <a:ext cx="2325" cy="25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组合 125"/>
            <p:cNvGrpSpPr/>
            <p:nvPr/>
          </p:nvGrpSpPr>
          <p:grpSpPr>
            <a:xfrm>
              <a:off x="729" y="8520"/>
              <a:ext cx="2525" cy="275"/>
              <a:chOff x="729" y="6035"/>
              <a:chExt cx="2525" cy="275"/>
            </a:xfrm>
          </p:grpSpPr>
          <p:cxnSp>
            <p:nvCxnSpPr>
              <p:cNvPr id="127" name="直接连接符 126"/>
              <p:cNvCxnSpPr/>
              <p:nvPr/>
            </p:nvCxnSpPr>
            <p:spPr>
              <a:xfrm>
                <a:off x="3054" y="6060"/>
                <a:ext cx="200" cy="25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flipV="1">
                <a:off x="729" y="6035"/>
                <a:ext cx="2325" cy="25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sys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组合 128"/>
            <p:cNvGrpSpPr/>
            <p:nvPr/>
          </p:nvGrpSpPr>
          <p:grpSpPr>
            <a:xfrm flipH="1">
              <a:off x="15804" y="6010"/>
              <a:ext cx="2408" cy="275"/>
              <a:chOff x="729" y="6035"/>
              <a:chExt cx="2525" cy="275"/>
            </a:xfrm>
          </p:grpSpPr>
          <p:cxnSp>
            <p:nvCxnSpPr>
              <p:cNvPr id="130" name="直接连接符 129"/>
              <p:cNvCxnSpPr/>
              <p:nvPr/>
            </p:nvCxnSpPr>
            <p:spPr>
              <a:xfrm>
                <a:off x="3054" y="6060"/>
                <a:ext cx="200" cy="25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 flipV="1">
                <a:off x="729" y="6035"/>
                <a:ext cx="2325" cy="25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组合 131"/>
            <p:cNvGrpSpPr/>
            <p:nvPr/>
          </p:nvGrpSpPr>
          <p:grpSpPr>
            <a:xfrm flipH="1">
              <a:off x="15804" y="7239"/>
              <a:ext cx="2408" cy="275"/>
              <a:chOff x="729" y="6035"/>
              <a:chExt cx="2525" cy="275"/>
            </a:xfrm>
          </p:grpSpPr>
          <p:cxnSp>
            <p:nvCxnSpPr>
              <p:cNvPr id="133" name="直接连接符 132"/>
              <p:cNvCxnSpPr/>
              <p:nvPr/>
            </p:nvCxnSpPr>
            <p:spPr>
              <a:xfrm>
                <a:off x="3054" y="6060"/>
                <a:ext cx="200" cy="25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flipV="1">
                <a:off x="729" y="6035"/>
                <a:ext cx="2325" cy="25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组合 134"/>
            <p:cNvGrpSpPr/>
            <p:nvPr/>
          </p:nvGrpSpPr>
          <p:grpSpPr>
            <a:xfrm flipH="1">
              <a:off x="15856" y="8533"/>
              <a:ext cx="2408" cy="275"/>
              <a:chOff x="729" y="6035"/>
              <a:chExt cx="2525" cy="275"/>
            </a:xfrm>
          </p:grpSpPr>
          <p:cxnSp>
            <p:nvCxnSpPr>
              <p:cNvPr id="136" name="直接连接符 135"/>
              <p:cNvCxnSpPr/>
              <p:nvPr/>
            </p:nvCxnSpPr>
            <p:spPr>
              <a:xfrm>
                <a:off x="3054" y="6060"/>
                <a:ext cx="200" cy="25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 flipV="1">
                <a:off x="729" y="6035"/>
                <a:ext cx="2325" cy="25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文本框 137"/>
            <p:cNvSpPr txBox="1"/>
            <p:nvPr/>
          </p:nvSpPr>
          <p:spPr>
            <a:xfrm>
              <a:off x="138" y="6261"/>
              <a:ext cx="29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全域数据采集和管理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全链路业务分析支持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168" y="7316"/>
              <a:ext cx="2964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统一数据服务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统一数据管理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r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统一数据运维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0" y="8678"/>
              <a:ext cx="313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全域数据打通与链接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全业务流程打通与链接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文本框 140"/>
            <p:cNvSpPr txBox="1"/>
            <p:nvPr/>
          </p:nvSpPr>
          <p:spPr>
            <a:xfrm>
              <a:off x="15948" y="6174"/>
              <a:ext cx="313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以客户为核心，以全景视角洞察需求和商机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文本框 141"/>
            <p:cNvSpPr txBox="1"/>
            <p:nvPr/>
          </p:nvSpPr>
          <p:spPr>
            <a:xfrm>
              <a:off x="15995" y="7506"/>
              <a:ext cx="313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统一客户视图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统一产品视图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16068" y="8750"/>
              <a:ext cx="313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线上线下场景和业务经营决策无缝链接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387350" y="1339850"/>
            <a:ext cx="11410315" cy="2221230"/>
            <a:chOff x="610" y="2110"/>
            <a:chExt cx="17969" cy="3498"/>
          </a:xfrm>
        </p:grpSpPr>
        <p:grpSp>
          <p:nvGrpSpPr>
            <p:cNvPr id="41" name="组合 40"/>
            <p:cNvGrpSpPr/>
            <p:nvPr/>
          </p:nvGrpSpPr>
          <p:grpSpPr>
            <a:xfrm>
              <a:off x="2253" y="4663"/>
              <a:ext cx="14425" cy="469"/>
              <a:chOff x="3944" y="4208"/>
              <a:chExt cx="12515" cy="469"/>
            </a:xfrm>
          </p:grpSpPr>
          <p:cxnSp>
            <p:nvCxnSpPr>
              <p:cNvPr id="36" name="直接箭头连接符 35"/>
              <p:cNvCxnSpPr/>
              <p:nvPr/>
            </p:nvCxnSpPr>
            <p:spPr>
              <a:xfrm flipH="1">
                <a:off x="8162" y="4256"/>
                <a:ext cx="8" cy="397"/>
              </a:xfrm>
              <a:prstGeom prst="straightConnector1">
                <a:avLst/>
              </a:prstGeom>
              <a:ln>
                <a:solidFill>
                  <a:srgbClr val="203864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/>
            </p:nvCxnSpPr>
            <p:spPr>
              <a:xfrm>
                <a:off x="3947" y="4280"/>
                <a:ext cx="21" cy="397"/>
              </a:xfrm>
              <a:prstGeom prst="straightConnector1">
                <a:avLst/>
              </a:prstGeom>
              <a:ln>
                <a:solidFill>
                  <a:srgbClr val="203864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/>
              <p:nvPr/>
            </p:nvCxnSpPr>
            <p:spPr>
              <a:xfrm>
                <a:off x="12430" y="4208"/>
                <a:ext cx="21" cy="454"/>
              </a:xfrm>
              <a:prstGeom prst="straightConnector1">
                <a:avLst/>
              </a:prstGeom>
              <a:ln>
                <a:solidFill>
                  <a:srgbClr val="203864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3944" y="4643"/>
                <a:ext cx="12515" cy="25"/>
              </a:xfrm>
              <a:prstGeom prst="line">
                <a:avLst/>
              </a:prstGeom>
              <a:ln>
                <a:solidFill>
                  <a:srgbClr val="2038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同侧圆角矩形 41"/>
            <p:cNvSpPr/>
            <p:nvPr/>
          </p:nvSpPr>
          <p:spPr>
            <a:xfrm>
              <a:off x="778" y="2144"/>
              <a:ext cx="3426" cy="750"/>
            </a:xfrm>
            <a:prstGeom prst="round2Same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营销和渠道</a:t>
              </a:r>
              <a:endParaRPr lang="zh-CN" altLang="en-US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同侧圆角矩形 44"/>
            <p:cNvSpPr/>
            <p:nvPr/>
          </p:nvSpPr>
          <p:spPr>
            <a:xfrm rot="10800000">
              <a:off x="610" y="2965"/>
              <a:ext cx="3422" cy="1775"/>
            </a:xfrm>
            <a:prstGeom prst="round2Same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同侧圆角矩形 42"/>
            <p:cNvSpPr/>
            <p:nvPr/>
          </p:nvSpPr>
          <p:spPr>
            <a:xfrm>
              <a:off x="5531" y="2140"/>
              <a:ext cx="3417" cy="750"/>
            </a:xfrm>
            <a:prstGeom prst="round2Same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风险控制</a:t>
              </a:r>
              <a:endParaRPr lang="zh-CN" altLang="en-US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4" name="同侧圆角矩形 43"/>
            <p:cNvSpPr/>
            <p:nvPr/>
          </p:nvSpPr>
          <p:spPr>
            <a:xfrm>
              <a:off x="10324" y="2140"/>
              <a:ext cx="3426" cy="750"/>
            </a:xfrm>
            <a:prstGeom prst="round2Same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产品创新</a:t>
              </a:r>
              <a:endParaRPr lang="zh-CN" altLang="en-US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2" name="同侧圆角矩形 51"/>
            <p:cNvSpPr/>
            <p:nvPr/>
          </p:nvSpPr>
          <p:spPr>
            <a:xfrm>
              <a:off x="15153" y="2142"/>
              <a:ext cx="3426" cy="750"/>
            </a:xfrm>
            <a:prstGeom prst="round2Same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b="1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运营&amp;可视化应用</a:t>
              </a:r>
              <a:endParaRPr lang="zh-CN" altLang="en-US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56" name="直接箭头连接符 55"/>
            <p:cNvCxnSpPr/>
            <p:nvPr/>
          </p:nvCxnSpPr>
          <p:spPr>
            <a:xfrm>
              <a:off x="16671" y="4660"/>
              <a:ext cx="24" cy="454"/>
            </a:xfrm>
            <a:prstGeom prst="straightConnector1">
              <a:avLst/>
            </a:prstGeom>
            <a:ln>
              <a:solidFill>
                <a:srgbClr val="20386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>
              <a:off x="9446" y="5098"/>
              <a:ext cx="24" cy="510"/>
            </a:xfrm>
            <a:prstGeom prst="straightConnector1">
              <a:avLst/>
            </a:prstGeom>
            <a:ln>
              <a:solidFill>
                <a:srgbClr val="203864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1149" y="3051"/>
              <a:ext cx="2048" cy="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客户画像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149" y="3432"/>
              <a:ext cx="2048" cy="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智能推荐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149" y="3861"/>
              <a:ext cx="2048" cy="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精准营销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245" y="4205"/>
              <a:ext cx="2574" cy="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全渠道触达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5670" y="3099"/>
              <a:ext cx="2871" cy="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90204" pitchFamily="34" charset="0"/>
                <a:buChar char="•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差异化风险定价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670" y="3492"/>
              <a:ext cx="2574" cy="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风险实时预测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5670" y="4234"/>
              <a:ext cx="3417" cy="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反洗钱、反欺诈引擎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5670" y="3873"/>
              <a:ext cx="2898" cy="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全流程风控闭环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0909" y="3051"/>
              <a:ext cx="247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流程创新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0909" y="4200"/>
              <a:ext cx="247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产品工厂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0909" y="3467"/>
              <a:ext cx="247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定价引擎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0909" y="3862"/>
              <a:ext cx="247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需求预测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5522" y="3011"/>
              <a:ext cx="247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实时报表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5522" y="3390"/>
              <a:ext cx="247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舆情监控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5522" y="3801"/>
              <a:ext cx="247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智能运营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5522" y="4181"/>
              <a:ext cx="2474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90204" pitchFamily="34" charset="0"/>
                <a:buChar char="•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数据大屏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610" y="2113"/>
              <a:ext cx="787" cy="747"/>
              <a:chOff x="4091659" y="5907019"/>
              <a:chExt cx="612000" cy="612000"/>
            </a:xfrm>
            <a:solidFill>
              <a:schemeClr val="tx2"/>
            </a:solidFill>
          </p:grpSpPr>
          <p:sp>
            <p:nvSpPr>
              <p:cNvPr id="145" name="Oval 200"/>
              <p:cNvSpPr/>
              <p:nvPr/>
            </p:nvSpPr>
            <p:spPr bwMode="ltGray">
              <a:xfrm>
                <a:off x="4091659" y="5907019"/>
                <a:ext cx="612000" cy="612000"/>
              </a:xfrm>
              <a:prstGeom prst="ellipse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1018540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9270" algn="l" defTabSz="1018540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18540" algn="l" defTabSz="1018540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28445" algn="l" defTabSz="1018540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37715" algn="l" defTabSz="1018540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46985" algn="l" defTabSz="1018540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056255" algn="l" defTabSz="1018540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566160" algn="l" defTabSz="1018540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075430" algn="l" defTabSz="1018540" rtl="0" eaLnBrk="1" latinLnBrk="0" hangingPunct="1">
                  <a:defRPr sz="1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200" dirty="0" err="1">
                  <a:solidFill>
                    <a:schemeClr val="bg1"/>
                  </a:solidFill>
                  <a:latin typeface="Georgia" panose="02040502050405090303" pitchFamily="18" charset="0"/>
                </a:endParaRPr>
              </a:p>
            </p:txBody>
          </p:sp>
          <p:sp>
            <p:nvSpPr>
              <p:cNvPr id="202" name="Freeform 201"/>
              <p:cNvSpPr>
                <a:spLocks noEditPoints="1"/>
              </p:cNvSpPr>
              <p:nvPr/>
            </p:nvSpPr>
            <p:spPr bwMode="auto">
              <a:xfrm>
                <a:off x="4242899" y="5995064"/>
                <a:ext cx="357646" cy="452026"/>
              </a:xfrm>
              <a:custGeom>
                <a:avLst/>
                <a:gdLst>
                  <a:gd name="T0" fmla="*/ 120 w 288"/>
                  <a:gd name="T1" fmla="*/ 84 h 364"/>
                  <a:gd name="T2" fmla="*/ 96 w 288"/>
                  <a:gd name="T3" fmla="*/ 74 h 364"/>
                  <a:gd name="T4" fmla="*/ 106 w 288"/>
                  <a:gd name="T5" fmla="*/ 52 h 364"/>
                  <a:gd name="T6" fmla="*/ 130 w 288"/>
                  <a:gd name="T7" fmla="*/ 62 h 364"/>
                  <a:gd name="T8" fmla="*/ 74 w 288"/>
                  <a:gd name="T9" fmla="*/ 52 h 364"/>
                  <a:gd name="T10" fmla="*/ 50 w 288"/>
                  <a:gd name="T11" fmla="*/ 58 h 364"/>
                  <a:gd name="T12" fmla="*/ 54 w 288"/>
                  <a:gd name="T13" fmla="*/ 82 h 364"/>
                  <a:gd name="T14" fmla="*/ 80 w 288"/>
                  <a:gd name="T15" fmla="*/ 78 h 364"/>
                  <a:gd name="T16" fmla="*/ 148 w 288"/>
                  <a:gd name="T17" fmla="*/ 54 h 364"/>
                  <a:gd name="T18" fmla="*/ 148 w 288"/>
                  <a:gd name="T19" fmla="*/ 80 h 364"/>
                  <a:gd name="T20" fmla="*/ 174 w 288"/>
                  <a:gd name="T21" fmla="*/ 80 h 364"/>
                  <a:gd name="T22" fmla="*/ 174 w 288"/>
                  <a:gd name="T23" fmla="*/ 54 h 364"/>
                  <a:gd name="T24" fmla="*/ 128 w 288"/>
                  <a:gd name="T25" fmla="*/ 106 h 364"/>
                  <a:gd name="T26" fmla="*/ 102 w 288"/>
                  <a:gd name="T27" fmla="*/ 100 h 364"/>
                  <a:gd name="T28" fmla="*/ 98 w 288"/>
                  <a:gd name="T29" fmla="*/ 126 h 364"/>
                  <a:gd name="T30" fmla="*/ 122 w 288"/>
                  <a:gd name="T31" fmla="*/ 130 h 364"/>
                  <a:gd name="T32" fmla="*/ 82 w 288"/>
                  <a:gd name="T33" fmla="*/ 110 h 364"/>
                  <a:gd name="T34" fmla="*/ 58 w 288"/>
                  <a:gd name="T35" fmla="*/ 100 h 364"/>
                  <a:gd name="T36" fmla="*/ 48 w 288"/>
                  <a:gd name="T37" fmla="*/ 122 h 364"/>
                  <a:gd name="T38" fmla="*/ 72 w 288"/>
                  <a:gd name="T39" fmla="*/ 132 h 364"/>
                  <a:gd name="T40" fmla="*/ 120 w 288"/>
                  <a:gd name="T41" fmla="*/ 148 h 364"/>
                  <a:gd name="T42" fmla="*/ 96 w 288"/>
                  <a:gd name="T43" fmla="*/ 158 h 364"/>
                  <a:gd name="T44" fmla="*/ 106 w 288"/>
                  <a:gd name="T45" fmla="*/ 180 h 364"/>
                  <a:gd name="T46" fmla="*/ 130 w 288"/>
                  <a:gd name="T47" fmla="*/ 170 h 364"/>
                  <a:gd name="T48" fmla="*/ 120 w 288"/>
                  <a:gd name="T49" fmla="*/ 148 h 364"/>
                  <a:gd name="T50" fmla="*/ 52 w 288"/>
                  <a:gd name="T51" fmla="*/ 150 h 364"/>
                  <a:gd name="T52" fmla="*/ 52 w 288"/>
                  <a:gd name="T53" fmla="*/ 176 h 364"/>
                  <a:gd name="T54" fmla="*/ 78 w 288"/>
                  <a:gd name="T55" fmla="*/ 176 h 364"/>
                  <a:gd name="T56" fmla="*/ 78 w 288"/>
                  <a:gd name="T57" fmla="*/ 150 h 364"/>
                  <a:gd name="T58" fmla="*/ 216 w 288"/>
                  <a:gd name="T59" fmla="*/ 348 h 364"/>
                  <a:gd name="T60" fmla="*/ 40 w 288"/>
                  <a:gd name="T61" fmla="*/ 364 h 364"/>
                  <a:gd name="T62" fmla="*/ 8 w 288"/>
                  <a:gd name="T63" fmla="*/ 346 h 364"/>
                  <a:gd name="T64" fmla="*/ 2 w 288"/>
                  <a:gd name="T65" fmla="*/ 32 h 364"/>
                  <a:gd name="T66" fmla="*/ 32 w 288"/>
                  <a:gd name="T67" fmla="*/ 0 h 364"/>
                  <a:gd name="T68" fmla="*/ 208 w 288"/>
                  <a:gd name="T69" fmla="*/ 6 h 364"/>
                  <a:gd name="T70" fmla="*/ 224 w 288"/>
                  <a:gd name="T71" fmla="*/ 158 h 364"/>
                  <a:gd name="T72" fmla="*/ 206 w 288"/>
                  <a:gd name="T73" fmla="*/ 148 h 364"/>
                  <a:gd name="T74" fmla="*/ 194 w 288"/>
                  <a:gd name="T75" fmla="*/ 36 h 364"/>
                  <a:gd name="T76" fmla="*/ 36 w 288"/>
                  <a:gd name="T77" fmla="*/ 30 h 364"/>
                  <a:gd name="T78" fmla="*/ 32 w 288"/>
                  <a:gd name="T79" fmla="*/ 274 h 364"/>
                  <a:gd name="T80" fmla="*/ 156 w 288"/>
                  <a:gd name="T81" fmla="*/ 324 h 364"/>
                  <a:gd name="T82" fmla="*/ 216 w 288"/>
                  <a:gd name="T83" fmla="*/ 348 h 364"/>
                  <a:gd name="T84" fmla="*/ 120 w 288"/>
                  <a:gd name="T85" fmla="*/ 304 h 364"/>
                  <a:gd name="T86" fmla="*/ 92 w 288"/>
                  <a:gd name="T87" fmla="*/ 324 h 364"/>
                  <a:gd name="T88" fmla="*/ 112 w 288"/>
                  <a:gd name="T89" fmla="*/ 342 h 364"/>
                  <a:gd name="T90" fmla="*/ 288 w 288"/>
                  <a:gd name="T91" fmla="*/ 256 h 364"/>
                  <a:gd name="T92" fmla="*/ 282 w 288"/>
                  <a:gd name="T93" fmla="*/ 188 h 364"/>
                  <a:gd name="T94" fmla="*/ 254 w 288"/>
                  <a:gd name="T95" fmla="*/ 190 h 364"/>
                  <a:gd name="T96" fmla="*/ 242 w 288"/>
                  <a:gd name="T97" fmla="*/ 174 h 364"/>
                  <a:gd name="T98" fmla="*/ 216 w 288"/>
                  <a:gd name="T99" fmla="*/ 186 h 364"/>
                  <a:gd name="T100" fmla="*/ 198 w 288"/>
                  <a:gd name="T101" fmla="*/ 164 h 364"/>
                  <a:gd name="T102" fmla="*/ 180 w 288"/>
                  <a:gd name="T103" fmla="*/ 118 h 364"/>
                  <a:gd name="T104" fmla="*/ 162 w 288"/>
                  <a:gd name="T105" fmla="*/ 100 h 364"/>
                  <a:gd name="T106" fmla="*/ 118 w 288"/>
                  <a:gd name="T107" fmla="*/ 212 h 364"/>
                  <a:gd name="T108" fmla="*/ 92 w 288"/>
                  <a:gd name="T109" fmla="*/ 212 h 364"/>
                  <a:gd name="T110" fmla="*/ 166 w 288"/>
                  <a:gd name="T111" fmla="*/ 312 h 364"/>
                  <a:gd name="T112" fmla="*/ 216 w 288"/>
                  <a:gd name="T113" fmla="*/ 332 h 364"/>
                  <a:gd name="T114" fmla="*/ 276 w 288"/>
                  <a:gd name="T115" fmla="*/ 300 h 364"/>
                  <a:gd name="T116" fmla="*/ 288 w 288"/>
                  <a:gd name="T117" fmla="*/ 256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8" h="364">
                    <a:moveTo>
                      <a:pt x="130" y="74"/>
                    </a:moveTo>
                    <a:lnTo>
                      <a:pt x="130" y="74"/>
                    </a:lnTo>
                    <a:lnTo>
                      <a:pt x="128" y="78"/>
                    </a:lnTo>
                    <a:lnTo>
                      <a:pt x="126" y="80"/>
                    </a:lnTo>
                    <a:lnTo>
                      <a:pt x="122" y="82"/>
                    </a:lnTo>
                    <a:lnTo>
                      <a:pt x="120" y="84"/>
                    </a:lnTo>
                    <a:lnTo>
                      <a:pt x="106" y="84"/>
                    </a:lnTo>
                    <a:lnTo>
                      <a:pt x="106" y="84"/>
                    </a:lnTo>
                    <a:lnTo>
                      <a:pt x="102" y="82"/>
                    </a:lnTo>
                    <a:lnTo>
                      <a:pt x="100" y="80"/>
                    </a:lnTo>
                    <a:lnTo>
                      <a:pt x="98" y="78"/>
                    </a:lnTo>
                    <a:lnTo>
                      <a:pt x="96" y="74"/>
                    </a:lnTo>
                    <a:lnTo>
                      <a:pt x="96" y="62"/>
                    </a:lnTo>
                    <a:lnTo>
                      <a:pt x="96" y="62"/>
                    </a:lnTo>
                    <a:lnTo>
                      <a:pt x="98" y="58"/>
                    </a:lnTo>
                    <a:lnTo>
                      <a:pt x="100" y="54"/>
                    </a:lnTo>
                    <a:lnTo>
                      <a:pt x="102" y="52"/>
                    </a:lnTo>
                    <a:lnTo>
                      <a:pt x="106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2" y="52"/>
                    </a:lnTo>
                    <a:lnTo>
                      <a:pt x="126" y="54"/>
                    </a:lnTo>
                    <a:lnTo>
                      <a:pt x="128" y="58"/>
                    </a:lnTo>
                    <a:lnTo>
                      <a:pt x="130" y="62"/>
                    </a:lnTo>
                    <a:lnTo>
                      <a:pt x="130" y="74"/>
                    </a:lnTo>
                    <a:close/>
                    <a:moveTo>
                      <a:pt x="82" y="62"/>
                    </a:moveTo>
                    <a:lnTo>
                      <a:pt x="82" y="62"/>
                    </a:lnTo>
                    <a:lnTo>
                      <a:pt x="80" y="58"/>
                    </a:lnTo>
                    <a:lnTo>
                      <a:pt x="78" y="54"/>
                    </a:lnTo>
                    <a:lnTo>
                      <a:pt x="74" y="52"/>
                    </a:lnTo>
                    <a:lnTo>
                      <a:pt x="72" y="52"/>
                    </a:lnTo>
                    <a:lnTo>
                      <a:pt x="58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48" y="62"/>
                    </a:lnTo>
                    <a:lnTo>
                      <a:pt x="48" y="74"/>
                    </a:lnTo>
                    <a:lnTo>
                      <a:pt x="48" y="74"/>
                    </a:lnTo>
                    <a:lnTo>
                      <a:pt x="50" y="78"/>
                    </a:lnTo>
                    <a:lnTo>
                      <a:pt x="52" y="80"/>
                    </a:lnTo>
                    <a:lnTo>
                      <a:pt x="54" y="82"/>
                    </a:lnTo>
                    <a:lnTo>
                      <a:pt x="58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4" y="82"/>
                    </a:lnTo>
                    <a:lnTo>
                      <a:pt x="78" y="80"/>
                    </a:lnTo>
                    <a:lnTo>
                      <a:pt x="80" y="78"/>
                    </a:lnTo>
                    <a:lnTo>
                      <a:pt x="82" y="74"/>
                    </a:lnTo>
                    <a:lnTo>
                      <a:pt x="82" y="62"/>
                    </a:lnTo>
                    <a:close/>
                    <a:moveTo>
                      <a:pt x="154" y="52"/>
                    </a:moveTo>
                    <a:lnTo>
                      <a:pt x="154" y="52"/>
                    </a:lnTo>
                    <a:lnTo>
                      <a:pt x="150" y="52"/>
                    </a:lnTo>
                    <a:lnTo>
                      <a:pt x="148" y="54"/>
                    </a:lnTo>
                    <a:lnTo>
                      <a:pt x="146" y="58"/>
                    </a:lnTo>
                    <a:lnTo>
                      <a:pt x="144" y="62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46" y="78"/>
                    </a:lnTo>
                    <a:lnTo>
                      <a:pt x="148" y="80"/>
                    </a:lnTo>
                    <a:lnTo>
                      <a:pt x="150" y="82"/>
                    </a:lnTo>
                    <a:lnTo>
                      <a:pt x="154" y="84"/>
                    </a:lnTo>
                    <a:lnTo>
                      <a:pt x="168" y="84"/>
                    </a:lnTo>
                    <a:lnTo>
                      <a:pt x="168" y="84"/>
                    </a:lnTo>
                    <a:lnTo>
                      <a:pt x="170" y="82"/>
                    </a:lnTo>
                    <a:lnTo>
                      <a:pt x="174" y="80"/>
                    </a:lnTo>
                    <a:lnTo>
                      <a:pt x="176" y="78"/>
                    </a:lnTo>
                    <a:lnTo>
                      <a:pt x="178" y="74"/>
                    </a:lnTo>
                    <a:lnTo>
                      <a:pt x="178" y="62"/>
                    </a:lnTo>
                    <a:lnTo>
                      <a:pt x="178" y="62"/>
                    </a:lnTo>
                    <a:lnTo>
                      <a:pt x="176" y="58"/>
                    </a:lnTo>
                    <a:lnTo>
                      <a:pt x="174" y="54"/>
                    </a:lnTo>
                    <a:lnTo>
                      <a:pt x="170" y="52"/>
                    </a:lnTo>
                    <a:lnTo>
                      <a:pt x="168" y="52"/>
                    </a:lnTo>
                    <a:lnTo>
                      <a:pt x="154" y="52"/>
                    </a:lnTo>
                    <a:close/>
                    <a:moveTo>
                      <a:pt x="130" y="110"/>
                    </a:moveTo>
                    <a:lnTo>
                      <a:pt x="130" y="110"/>
                    </a:lnTo>
                    <a:lnTo>
                      <a:pt x="128" y="106"/>
                    </a:lnTo>
                    <a:lnTo>
                      <a:pt x="126" y="102"/>
                    </a:lnTo>
                    <a:lnTo>
                      <a:pt x="122" y="100"/>
                    </a:lnTo>
                    <a:lnTo>
                      <a:pt x="120" y="100"/>
                    </a:lnTo>
                    <a:lnTo>
                      <a:pt x="106" y="100"/>
                    </a:lnTo>
                    <a:lnTo>
                      <a:pt x="106" y="100"/>
                    </a:lnTo>
                    <a:lnTo>
                      <a:pt x="102" y="100"/>
                    </a:lnTo>
                    <a:lnTo>
                      <a:pt x="100" y="102"/>
                    </a:lnTo>
                    <a:lnTo>
                      <a:pt x="98" y="106"/>
                    </a:lnTo>
                    <a:lnTo>
                      <a:pt x="96" y="110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26"/>
                    </a:lnTo>
                    <a:lnTo>
                      <a:pt x="100" y="128"/>
                    </a:lnTo>
                    <a:lnTo>
                      <a:pt x="102" y="130"/>
                    </a:lnTo>
                    <a:lnTo>
                      <a:pt x="106" y="132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22" y="130"/>
                    </a:lnTo>
                    <a:lnTo>
                      <a:pt x="126" y="128"/>
                    </a:lnTo>
                    <a:lnTo>
                      <a:pt x="128" y="126"/>
                    </a:lnTo>
                    <a:lnTo>
                      <a:pt x="130" y="122"/>
                    </a:lnTo>
                    <a:lnTo>
                      <a:pt x="130" y="110"/>
                    </a:lnTo>
                    <a:close/>
                    <a:moveTo>
                      <a:pt x="82" y="110"/>
                    </a:moveTo>
                    <a:lnTo>
                      <a:pt x="82" y="110"/>
                    </a:lnTo>
                    <a:lnTo>
                      <a:pt x="80" y="106"/>
                    </a:lnTo>
                    <a:lnTo>
                      <a:pt x="78" y="102"/>
                    </a:lnTo>
                    <a:lnTo>
                      <a:pt x="74" y="100"/>
                    </a:lnTo>
                    <a:lnTo>
                      <a:pt x="72" y="100"/>
                    </a:lnTo>
                    <a:lnTo>
                      <a:pt x="58" y="100"/>
                    </a:lnTo>
                    <a:lnTo>
                      <a:pt x="58" y="100"/>
                    </a:lnTo>
                    <a:lnTo>
                      <a:pt x="54" y="100"/>
                    </a:lnTo>
                    <a:lnTo>
                      <a:pt x="52" y="102"/>
                    </a:lnTo>
                    <a:lnTo>
                      <a:pt x="50" y="106"/>
                    </a:lnTo>
                    <a:lnTo>
                      <a:pt x="48" y="110"/>
                    </a:lnTo>
                    <a:lnTo>
                      <a:pt x="48" y="122"/>
                    </a:lnTo>
                    <a:lnTo>
                      <a:pt x="48" y="122"/>
                    </a:lnTo>
                    <a:lnTo>
                      <a:pt x="50" y="126"/>
                    </a:lnTo>
                    <a:lnTo>
                      <a:pt x="52" y="128"/>
                    </a:lnTo>
                    <a:lnTo>
                      <a:pt x="54" y="130"/>
                    </a:lnTo>
                    <a:lnTo>
                      <a:pt x="58" y="132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74" y="130"/>
                    </a:lnTo>
                    <a:lnTo>
                      <a:pt x="78" y="128"/>
                    </a:lnTo>
                    <a:lnTo>
                      <a:pt x="80" y="126"/>
                    </a:lnTo>
                    <a:lnTo>
                      <a:pt x="82" y="122"/>
                    </a:lnTo>
                    <a:lnTo>
                      <a:pt x="82" y="110"/>
                    </a:lnTo>
                    <a:close/>
                    <a:moveTo>
                      <a:pt x="120" y="148"/>
                    </a:moveTo>
                    <a:lnTo>
                      <a:pt x="106" y="148"/>
                    </a:lnTo>
                    <a:lnTo>
                      <a:pt x="106" y="148"/>
                    </a:lnTo>
                    <a:lnTo>
                      <a:pt x="102" y="148"/>
                    </a:lnTo>
                    <a:lnTo>
                      <a:pt x="100" y="150"/>
                    </a:lnTo>
                    <a:lnTo>
                      <a:pt x="98" y="154"/>
                    </a:lnTo>
                    <a:lnTo>
                      <a:pt x="96" y="158"/>
                    </a:lnTo>
                    <a:lnTo>
                      <a:pt x="96" y="170"/>
                    </a:lnTo>
                    <a:lnTo>
                      <a:pt x="96" y="170"/>
                    </a:lnTo>
                    <a:lnTo>
                      <a:pt x="98" y="174"/>
                    </a:lnTo>
                    <a:lnTo>
                      <a:pt x="100" y="176"/>
                    </a:lnTo>
                    <a:lnTo>
                      <a:pt x="102" y="178"/>
                    </a:lnTo>
                    <a:lnTo>
                      <a:pt x="106" y="180"/>
                    </a:lnTo>
                    <a:lnTo>
                      <a:pt x="120" y="180"/>
                    </a:lnTo>
                    <a:lnTo>
                      <a:pt x="120" y="180"/>
                    </a:lnTo>
                    <a:lnTo>
                      <a:pt x="122" y="178"/>
                    </a:lnTo>
                    <a:lnTo>
                      <a:pt x="126" y="176"/>
                    </a:lnTo>
                    <a:lnTo>
                      <a:pt x="128" y="174"/>
                    </a:lnTo>
                    <a:lnTo>
                      <a:pt x="130" y="170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28" y="154"/>
                    </a:lnTo>
                    <a:lnTo>
                      <a:pt x="126" y="150"/>
                    </a:lnTo>
                    <a:lnTo>
                      <a:pt x="122" y="148"/>
                    </a:lnTo>
                    <a:lnTo>
                      <a:pt x="120" y="148"/>
                    </a:lnTo>
                    <a:lnTo>
                      <a:pt x="120" y="148"/>
                    </a:lnTo>
                    <a:close/>
                    <a:moveTo>
                      <a:pt x="72" y="148"/>
                    </a:moveTo>
                    <a:lnTo>
                      <a:pt x="58" y="148"/>
                    </a:lnTo>
                    <a:lnTo>
                      <a:pt x="58" y="148"/>
                    </a:lnTo>
                    <a:lnTo>
                      <a:pt x="54" y="148"/>
                    </a:lnTo>
                    <a:lnTo>
                      <a:pt x="52" y="150"/>
                    </a:lnTo>
                    <a:lnTo>
                      <a:pt x="50" y="154"/>
                    </a:lnTo>
                    <a:lnTo>
                      <a:pt x="48" y="158"/>
                    </a:lnTo>
                    <a:lnTo>
                      <a:pt x="48" y="170"/>
                    </a:lnTo>
                    <a:lnTo>
                      <a:pt x="48" y="170"/>
                    </a:lnTo>
                    <a:lnTo>
                      <a:pt x="50" y="174"/>
                    </a:lnTo>
                    <a:lnTo>
                      <a:pt x="52" y="176"/>
                    </a:lnTo>
                    <a:lnTo>
                      <a:pt x="54" y="178"/>
                    </a:lnTo>
                    <a:lnTo>
                      <a:pt x="58" y="180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74" y="178"/>
                    </a:lnTo>
                    <a:lnTo>
                      <a:pt x="78" y="176"/>
                    </a:lnTo>
                    <a:lnTo>
                      <a:pt x="80" y="174"/>
                    </a:lnTo>
                    <a:lnTo>
                      <a:pt x="82" y="170"/>
                    </a:lnTo>
                    <a:lnTo>
                      <a:pt x="82" y="158"/>
                    </a:lnTo>
                    <a:lnTo>
                      <a:pt x="82" y="158"/>
                    </a:lnTo>
                    <a:lnTo>
                      <a:pt x="80" y="154"/>
                    </a:lnTo>
                    <a:lnTo>
                      <a:pt x="78" y="150"/>
                    </a:lnTo>
                    <a:lnTo>
                      <a:pt x="74" y="148"/>
                    </a:lnTo>
                    <a:lnTo>
                      <a:pt x="72" y="148"/>
                    </a:lnTo>
                    <a:lnTo>
                      <a:pt x="72" y="148"/>
                    </a:lnTo>
                    <a:close/>
                    <a:moveTo>
                      <a:pt x="216" y="348"/>
                    </a:moveTo>
                    <a:lnTo>
                      <a:pt x="216" y="348"/>
                    </a:lnTo>
                    <a:lnTo>
                      <a:pt x="216" y="348"/>
                    </a:lnTo>
                    <a:lnTo>
                      <a:pt x="216" y="348"/>
                    </a:lnTo>
                    <a:lnTo>
                      <a:pt x="210" y="354"/>
                    </a:lnTo>
                    <a:lnTo>
                      <a:pt x="202" y="360"/>
                    </a:lnTo>
                    <a:lnTo>
                      <a:pt x="194" y="362"/>
                    </a:lnTo>
                    <a:lnTo>
                      <a:pt x="184" y="364"/>
                    </a:lnTo>
                    <a:lnTo>
                      <a:pt x="40" y="364"/>
                    </a:lnTo>
                    <a:lnTo>
                      <a:pt x="40" y="364"/>
                    </a:lnTo>
                    <a:lnTo>
                      <a:pt x="32" y="364"/>
                    </a:lnTo>
                    <a:lnTo>
                      <a:pt x="26" y="360"/>
                    </a:lnTo>
                    <a:lnTo>
                      <a:pt x="18" y="358"/>
                    </a:lnTo>
                    <a:lnTo>
                      <a:pt x="12" y="352"/>
                    </a:lnTo>
                    <a:lnTo>
                      <a:pt x="8" y="346"/>
                    </a:lnTo>
                    <a:lnTo>
                      <a:pt x="4" y="340"/>
                    </a:lnTo>
                    <a:lnTo>
                      <a:pt x="2" y="332"/>
                    </a:lnTo>
                    <a:lnTo>
                      <a:pt x="0" y="324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32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6" y="4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200" y="4"/>
                    </a:lnTo>
                    <a:lnTo>
                      <a:pt x="208" y="6"/>
                    </a:lnTo>
                    <a:lnTo>
                      <a:pt x="214" y="12"/>
                    </a:lnTo>
                    <a:lnTo>
                      <a:pt x="218" y="18"/>
                    </a:lnTo>
                    <a:lnTo>
                      <a:pt x="222" y="24"/>
                    </a:lnTo>
                    <a:lnTo>
                      <a:pt x="224" y="32"/>
                    </a:lnTo>
                    <a:lnTo>
                      <a:pt x="224" y="40"/>
                    </a:lnTo>
                    <a:lnTo>
                      <a:pt x="224" y="158"/>
                    </a:lnTo>
                    <a:lnTo>
                      <a:pt x="224" y="158"/>
                    </a:lnTo>
                    <a:lnTo>
                      <a:pt x="224" y="158"/>
                    </a:lnTo>
                    <a:lnTo>
                      <a:pt x="224" y="158"/>
                    </a:lnTo>
                    <a:lnTo>
                      <a:pt x="218" y="154"/>
                    </a:lnTo>
                    <a:lnTo>
                      <a:pt x="212" y="150"/>
                    </a:lnTo>
                    <a:lnTo>
                      <a:pt x="206" y="148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194" y="148"/>
                    </a:lnTo>
                    <a:lnTo>
                      <a:pt x="194" y="40"/>
                    </a:lnTo>
                    <a:lnTo>
                      <a:pt x="194" y="40"/>
                    </a:lnTo>
                    <a:lnTo>
                      <a:pt x="194" y="36"/>
                    </a:lnTo>
                    <a:lnTo>
                      <a:pt x="192" y="32"/>
                    </a:lnTo>
                    <a:lnTo>
                      <a:pt x="188" y="30"/>
                    </a:lnTo>
                    <a:lnTo>
                      <a:pt x="184" y="30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36" y="30"/>
                    </a:lnTo>
                    <a:lnTo>
                      <a:pt x="34" y="32"/>
                    </a:lnTo>
                    <a:lnTo>
                      <a:pt x="32" y="36"/>
                    </a:lnTo>
                    <a:lnTo>
                      <a:pt x="30" y="40"/>
                    </a:lnTo>
                    <a:lnTo>
                      <a:pt x="30" y="270"/>
                    </a:lnTo>
                    <a:lnTo>
                      <a:pt x="30" y="270"/>
                    </a:lnTo>
                    <a:lnTo>
                      <a:pt x="32" y="274"/>
                    </a:lnTo>
                    <a:lnTo>
                      <a:pt x="34" y="276"/>
                    </a:lnTo>
                    <a:lnTo>
                      <a:pt x="36" y="278"/>
                    </a:lnTo>
                    <a:lnTo>
                      <a:pt x="40" y="280"/>
                    </a:lnTo>
                    <a:lnTo>
                      <a:pt x="110" y="280"/>
                    </a:lnTo>
                    <a:lnTo>
                      <a:pt x="156" y="324"/>
                    </a:lnTo>
                    <a:lnTo>
                      <a:pt x="156" y="324"/>
                    </a:lnTo>
                    <a:lnTo>
                      <a:pt x="160" y="328"/>
                    </a:lnTo>
                    <a:lnTo>
                      <a:pt x="160" y="328"/>
                    </a:lnTo>
                    <a:lnTo>
                      <a:pt x="172" y="336"/>
                    </a:lnTo>
                    <a:lnTo>
                      <a:pt x="186" y="342"/>
                    </a:lnTo>
                    <a:lnTo>
                      <a:pt x="200" y="346"/>
                    </a:lnTo>
                    <a:lnTo>
                      <a:pt x="216" y="348"/>
                    </a:lnTo>
                    <a:lnTo>
                      <a:pt x="216" y="348"/>
                    </a:lnTo>
                    <a:close/>
                    <a:moveTo>
                      <a:pt x="132" y="324"/>
                    </a:moveTo>
                    <a:lnTo>
                      <a:pt x="132" y="324"/>
                    </a:lnTo>
                    <a:lnTo>
                      <a:pt x="132" y="316"/>
                    </a:lnTo>
                    <a:lnTo>
                      <a:pt x="126" y="310"/>
                    </a:lnTo>
                    <a:lnTo>
                      <a:pt x="120" y="304"/>
                    </a:lnTo>
                    <a:lnTo>
                      <a:pt x="112" y="304"/>
                    </a:lnTo>
                    <a:lnTo>
                      <a:pt x="112" y="304"/>
                    </a:lnTo>
                    <a:lnTo>
                      <a:pt x="106" y="304"/>
                    </a:lnTo>
                    <a:lnTo>
                      <a:pt x="98" y="310"/>
                    </a:lnTo>
                    <a:lnTo>
                      <a:pt x="94" y="316"/>
                    </a:lnTo>
                    <a:lnTo>
                      <a:pt x="92" y="324"/>
                    </a:lnTo>
                    <a:lnTo>
                      <a:pt x="92" y="324"/>
                    </a:lnTo>
                    <a:lnTo>
                      <a:pt x="94" y="330"/>
                    </a:lnTo>
                    <a:lnTo>
                      <a:pt x="98" y="338"/>
                    </a:lnTo>
                    <a:lnTo>
                      <a:pt x="106" y="342"/>
                    </a:lnTo>
                    <a:lnTo>
                      <a:pt x="112" y="342"/>
                    </a:lnTo>
                    <a:lnTo>
                      <a:pt x="112" y="342"/>
                    </a:lnTo>
                    <a:lnTo>
                      <a:pt x="120" y="342"/>
                    </a:lnTo>
                    <a:lnTo>
                      <a:pt x="126" y="338"/>
                    </a:lnTo>
                    <a:lnTo>
                      <a:pt x="132" y="330"/>
                    </a:lnTo>
                    <a:lnTo>
                      <a:pt x="132" y="324"/>
                    </a:lnTo>
                    <a:lnTo>
                      <a:pt x="132" y="324"/>
                    </a:lnTo>
                    <a:close/>
                    <a:moveTo>
                      <a:pt x="288" y="256"/>
                    </a:moveTo>
                    <a:lnTo>
                      <a:pt x="288" y="256"/>
                    </a:lnTo>
                    <a:lnTo>
                      <a:pt x="288" y="256"/>
                    </a:lnTo>
                    <a:lnTo>
                      <a:pt x="288" y="200"/>
                    </a:lnTo>
                    <a:lnTo>
                      <a:pt x="288" y="200"/>
                    </a:lnTo>
                    <a:lnTo>
                      <a:pt x="286" y="192"/>
                    </a:lnTo>
                    <a:lnTo>
                      <a:pt x="282" y="188"/>
                    </a:lnTo>
                    <a:lnTo>
                      <a:pt x="276" y="184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64" y="182"/>
                    </a:lnTo>
                    <a:lnTo>
                      <a:pt x="258" y="186"/>
                    </a:lnTo>
                    <a:lnTo>
                      <a:pt x="254" y="190"/>
                    </a:lnTo>
                    <a:lnTo>
                      <a:pt x="252" y="196"/>
                    </a:lnTo>
                    <a:lnTo>
                      <a:pt x="252" y="190"/>
                    </a:lnTo>
                    <a:lnTo>
                      <a:pt x="252" y="190"/>
                    </a:lnTo>
                    <a:lnTo>
                      <a:pt x="250" y="184"/>
                    </a:lnTo>
                    <a:lnTo>
                      <a:pt x="246" y="178"/>
                    </a:lnTo>
                    <a:lnTo>
                      <a:pt x="242" y="174"/>
                    </a:lnTo>
                    <a:lnTo>
                      <a:pt x="234" y="172"/>
                    </a:lnTo>
                    <a:lnTo>
                      <a:pt x="234" y="172"/>
                    </a:lnTo>
                    <a:lnTo>
                      <a:pt x="228" y="174"/>
                    </a:lnTo>
                    <a:lnTo>
                      <a:pt x="222" y="176"/>
                    </a:lnTo>
                    <a:lnTo>
                      <a:pt x="218" y="180"/>
                    </a:lnTo>
                    <a:lnTo>
                      <a:pt x="216" y="186"/>
                    </a:lnTo>
                    <a:lnTo>
                      <a:pt x="216" y="182"/>
                    </a:lnTo>
                    <a:lnTo>
                      <a:pt x="216" y="182"/>
                    </a:lnTo>
                    <a:lnTo>
                      <a:pt x="214" y="174"/>
                    </a:lnTo>
                    <a:lnTo>
                      <a:pt x="212" y="168"/>
                    </a:lnTo>
                    <a:lnTo>
                      <a:pt x="206" y="164"/>
                    </a:lnTo>
                    <a:lnTo>
                      <a:pt x="198" y="164"/>
                    </a:lnTo>
                    <a:lnTo>
                      <a:pt x="198" y="164"/>
                    </a:lnTo>
                    <a:lnTo>
                      <a:pt x="192" y="164"/>
                    </a:lnTo>
                    <a:lnTo>
                      <a:pt x="186" y="168"/>
                    </a:lnTo>
                    <a:lnTo>
                      <a:pt x="182" y="172"/>
                    </a:lnTo>
                    <a:lnTo>
                      <a:pt x="180" y="176"/>
                    </a:lnTo>
                    <a:lnTo>
                      <a:pt x="180" y="118"/>
                    </a:lnTo>
                    <a:lnTo>
                      <a:pt x="180" y="118"/>
                    </a:lnTo>
                    <a:lnTo>
                      <a:pt x="180" y="110"/>
                    </a:lnTo>
                    <a:lnTo>
                      <a:pt x="176" y="104"/>
                    </a:lnTo>
                    <a:lnTo>
                      <a:pt x="170" y="100"/>
                    </a:lnTo>
                    <a:lnTo>
                      <a:pt x="162" y="100"/>
                    </a:lnTo>
                    <a:lnTo>
                      <a:pt x="162" y="100"/>
                    </a:lnTo>
                    <a:lnTo>
                      <a:pt x="156" y="100"/>
                    </a:lnTo>
                    <a:lnTo>
                      <a:pt x="150" y="104"/>
                    </a:lnTo>
                    <a:lnTo>
                      <a:pt x="146" y="110"/>
                    </a:lnTo>
                    <a:lnTo>
                      <a:pt x="144" y="118"/>
                    </a:lnTo>
                    <a:lnTo>
                      <a:pt x="144" y="238"/>
                    </a:lnTo>
                    <a:lnTo>
                      <a:pt x="118" y="212"/>
                    </a:lnTo>
                    <a:lnTo>
                      <a:pt x="118" y="212"/>
                    </a:lnTo>
                    <a:lnTo>
                      <a:pt x="112" y="208"/>
                    </a:lnTo>
                    <a:lnTo>
                      <a:pt x="104" y="206"/>
                    </a:lnTo>
                    <a:lnTo>
                      <a:pt x="98" y="208"/>
                    </a:lnTo>
                    <a:lnTo>
                      <a:pt x="92" y="212"/>
                    </a:lnTo>
                    <a:lnTo>
                      <a:pt x="92" y="212"/>
                    </a:lnTo>
                    <a:lnTo>
                      <a:pt x="88" y="218"/>
                    </a:lnTo>
                    <a:lnTo>
                      <a:pt x="86" y="224"/>
                    </a:lnTo>
                    <a:lnTo>
                      <a:pt x="88" y="232"/>
                    </a:lnTo>
                    <a:lnTo>
                      <a:pt x="92" y="238"/>
                    </a:lnTo>
                    <a:lnTo>
                      <a:pt x="166" y="312"/>
                    </a:lnTo>
                    <a:lnTo>
                      <a:pt x="166" y="312"/>
                    </a:lnTo>
                    <a:lnTo>
                      <a:pt x="170" y="314"/>
                    </a:lnTo>
                    <a:lnTo>
                      <a:pt x="170" y="314"/>
                    </a:lnTo>
                    <a:lnTo>
                      <a:pt x="180" y="322"/>
                    </a:lnTo>
                    <a:lnTo>
                      <a:pt x="190" y="328"/>
                    </a:lnTo>
                    <a:lnTo>
                      <a:pt x="204" y="330"/>
                    </a:lnTo>
                    <a:lnTo>
                      <a:pt x="216" y="332"/>
                    </a:lnTo>
                    <a:lnTo>
                      <a:pt x="216" y="332"/>
                    </a:lnTo>
                    <a:lnTo>
                      <a:pt x="230" y="330"/>
                    </a:lnTo>
                    <a:lnTo>
                      <a:pt x="244" y="326"/>
                    </a:lnTo>
                    <a:lnTo>
                      <a:pt x="256" y="320"/>
                    </a:lnTo>
                    <a:lnTo>
                      <a:pt x="268" y="312"/>
                    </a:lnTo>
                    <a:lnTo>
                      <a:pt x="276" y="300"/>
                    </a:lnTo>
                    <a:lnTo>
                      <a:pt x="282" y="288"/>
                    </a:lnTo>
                    <a:lnTo>
                      <a:pt x="286" y="274"/>
                    </a:lnTo>
                    <a:lnTo>
                      <a:pt x="288" y="260"/>
                    </a:lnTo>
                    <a:lnTo>
                      <a:pt x="288" y="260"/>
                    </a:lnTo>
                    <a:lnTo>
                      <a:pt x="288" y="256"/>
                    </a:lnTo>
                    <a:lnTo>
                      <a:pt x="288" y="2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1018540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9270" algn="l" defTabSz="1018540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18540" algn="l" defTabSz="1018540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28445" algn="l" defTabSz="1018540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37715" algn="l" defTabSz="1018540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46985" algn="l" defTabSz="1018540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056255" algn="l" defTabSz="1018540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566160" algn="l" defTabSz="1018540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075430" algn="l" defTabSz="1018540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200" dirty="0"/>
              </a:p>
            </p:txBody>
          </p:sp>
        </p:grpSp>
        <p:grpSp>
          <p:nvGrpSpPr>
            <p:cNvPr id="436" name="Group 435"/>
            <p:cNvGrpSpPr/>
            <p:nvPr/>
          </p:nvGrpSpPr>
          <p:grpSpPr>
            <a:xfrm>
              <a:off x="14463" y="2118"/>
              <a:ext cx="762" cy="772"/>
              <a:chOff x="8742468" y="3474401"/>
              <a:chExt cx="612000" cy="612000"/>
            </a:xfrm>
          </p:grpSpPr>
          <p:sp>
            <p:nvSpPr>
              <p:cNvPr id="437" name="Oval 436"/>
              <p:cNvSpPr/>
              <p:nvPr/>
            </p:nvSpPr>
            <p:spPr bwMode="ltGray">
              <a:xfrm>
                <a:off x="8742468" y="3474401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 err="1">
                  <a:solidFill>
                    <a:schemeClr val="bg1"/>
                  </a:solidFill>
                  <a:latin typeface="Georgia" panose="02040502050405090303" pitchFamily="18" charset="0"/>
                </a:endParaRPr>
              </a:p>
            </p:txBody>
          </p:sp>
          <p:sp>
            <p:nvSpPr>
              <p:cNvPr id="438" name="Freeform 4847"/>
              <p:cNvSpPr>
                <a:spLocks noEditPoints="1"/>
              </p:cNvSpPr>
              <p:nvPr/>
            </p:nvSpPr>
            <p:spPr bwMode="auto">
              <a:xfrm>
                <a:off x="8894545" y="3569952"/>
                <a:ext cx="307068" cy="424047"/>
              </a:xfrm>
              <a:custGeom>
                <a:avLst/>
                <a:gdLst>
                  <a:gd name="T0" fmla="*/ 252 w 252"/>
                  <a:gd name="T1" fmla="*/ 332 h 348"/>
                  <a:gd name="T2" fmla="*/ 242 w 252"/>
                  <a:gd name="T3" fmla="*/ 346 h 348"/>
                  <a:gd name="T4" fmla="*/ 16 w 252"/>
                  <a:gd name="T5" fmla="*/ 348 h 348"/>
                  <a:gd name="T6" fmla="*/ 2 w 252"/>
                  <a:gd name="T7" fmla="*/ 338 h 348"/>
                  <a:gd name="T8" fmla="*/ 0 w 252"/>
                  <a:gd name="T9" fmla="*/ 32 h 348"/>
                  <a:gd name="T10" fmla="*/ 10 w 252"/>
                  <a:gd name="T11" fmla="*/ 16 h 348"/>
                  <a:gd name="T12" fmla="*/ 90 w 252"/>
                  <a:gd name="T13" fmla="*/ 16 h 348"/>
                  <a:gd name="T14" fmla="*/ 86 w 252"/>
                  <a:gd name="T15" fmla="*/ 30 h 348"/>
                  <a:gd name="T16" fmla="*/ 16 w 252"/>
                  <a:gd name="T17" fmla="*/ 332 h 348"/>
                  <a:gd name="T18" fmla="*/ 168 w 252"/>
                  <a:gd name="T19" fmla="*/ 34 h 348"/>
                  <a:gd name="T20" fmla="*/ 164 w 252"/>
                  <a:gd name="T21" fmla="*/ 26 h 348"/>
                  <a:gd name="T22" fmla="*/ 236 w 252"/>
                  <a:gd name="T23" fmla="*/ 16 h 348"/>
                  <a:gd name="T24" fmla="*/ 248 w 252"/>
                  <a:gd name="T25" fmla="*/ 20 h 348"/>
                  <a:gd name="T26" fmla="*/ 252 w 252"/>
                  <a:gd name="T27" fmla="*/ 32 h 348"/>
                  <a:gd name="T28" fmla="*/ 36 w 252"/>
                  <a:gd name="T29" fmla="*/ 312 h 348"/>
                  <a:gd name="T30" fmla="*/ 36 w 252"/>
                  <a:gd name="T31" fmla="*/ 94 h 348"/>
                  <a:gd name="T32" fmla="*/ 216 w 252"/>
                  <a:gd name="T33" fmla="*/ 94 h 348"/>
                  <a:gd name="T34" fmla="*/ 132 w 252"/>
                  <a:gd name="T35" fmla="*/ 186 h 348"/>
                  <a:gd name="T36" fmla="*/ 122 w 252"/>
                  <a:gd name="T37" fmla="*/ 184 h 348"/>
                  <a:gd name="T38" fmla="*/ 74 w 252"/>
                  <a:gd name="T39" fmla="*/ 206 h 348"/>
                  <a:gd name="T40" fmla="*/ 68 w 252"/>
                  <a:gd name="T41" fmla="*/ 204 h 348"/>
                  <a:gd name="T42" fmla="*/ 60 w 252"/>
                  <a:gd name="T43" fmla="*/ 206 h 348"/>
                  <a:gd name="T44" fmla="*/ 58 w 252"/>
                  <a:gd name="T45" fmla="*/ 218 h 348"/>
                  <a:gd name="T46" fmla="*/ 78 w 252"/>
                  <a:gd name="T47" fmla="*/ 238 h 348"/>
                  <a:gd name="T48" fmla="*/ 86 w 252"/>
                  <a:gd name="T49" fmla="*/ 242 h 348"/>
                  <a:gd name="T50" fmla="*/ 132 w 252"/>
                  <a:gd name="T51" fmla="*/ 200 h 348"/>
                  <a:gd name="T52" fmla="*/ 134 w 252"/>
                  <a:gd name="T53" fmla="*/ 192 h 348"/>
                  <a:gd name="T54" fmla="*/ 132 w 252"/>
                  <a:gd name="T55" fmla="*/ 186 h 348"/>
                  <a:gd name="T56" fmla="*/ 128 w 252"/>
                  <a:gd name="T57" fmla="*/ 122 h 348"/>
                  <a:gd name="T58" fmla="*/ 118 w 252"/>
                  <a:gd name="T59" fmla="*/ 124 h 348"/>
                  <a:gd name="T60" fmla="*/ 74 w 252"/>
                  <a:gd name="T61" fmla="*/ 144 h 348"/>
                  <a:gd name="T62" fmla="*/ 64 w 252"/>
                  <a:gd name="T63" fmla="*/ 142 h 348"/>
                  <a:gd name="T64" fmla="*/ 58 w 252"/>
                  <a:gd name="T65" fmla="*/ 148 h 348"/>
                  <a:gd name="T66" fmla="*/ 60 w 252"/>
                  <a:gd name="T67" fmla="*/ 158 h 348"/>
                  <a:gd name="T68" fmla="*/ 82 w 252"/>
                  <a:gd name="T69" fmla="*/ 180 h 348"/>
                  <a:gd name="T70" fmla="*/ 90 w 252"/>
                  <a:gd name="T71" fmla="*/ 180 h 348"/>
                  <a:gd name="T72" fmla="*/ 132 w 252"/>
                  <a:gd name="T73" fmla="*/ 138 h 348"/>
                  <a:gd name="T74" fmla="*/ 134 w 252"/>
                  <a:gd name="T75" fmla="*/ 126 h 348"/>
                  <a:gd name="T76" fmla="*/ 36 w 252"/>
                  <a:gd name="T77" fmla="*/ 64 h 348"/>
                  <a:gd name="T78" fmla="*/ 40 w 252"/>
                  <a:gd name="T79" fmla="*/ 54 h 348"/>
                  <a:gd name="T80" fmla="*/ 78 w 252"/>
                  <a:gd name="T81" fmla="*/ 48 h 348"/>
                  <a:gd name="T82" fmla="*/ 94 w 252"/>
                  <a:gd name="T83" fmla="*/ 42 h 348"/>
                  <a:gd name="T84" fmla="*/ 100 w 252"/>
                  <a:gd name="T85" fmla="*/ 26 h 348"/>
                  <a:gd name="T86" fmla="*/ 116 w 252"/>
                  <a:gd name="T87" fmla="*/ 2 h 348"/>
                  <a:gd name="T88" fmla="*/ 136 w 252"/>
                  <a:gd name="T89" fmla="*/ 2 h 348"/>
                  <a:gd name="T90" fmla="*/ 152 w 252"/>
                  <a:gd name="T91" fmla="*/ 26 h 348"/>
                  <a:gd name="T92" fmla="*/ 158 w 252"/>
                  <a:gd name="T93" fmla="*/ 42 h 348"/>
                  <a:gd name="T94" fmla="*/ 200 w 252"/>
                  <a:gd name="T95" fmla="*/ 48 h 348"/>
                  <a:gd name="T96" fmla="*/ 212 w 252"/>
                  <a:gd name="T97" fmla="*/ 54 h 348"/>
                  <a:gd name="T98" fmla="*/ 216 w 252"/>
                  <a:gd name="T99" fmla="*/ 78 h 348"/>
                  <a:gd name="T100" fmla="*/ 36 w 252"/>
                  <a:gd name="T101" fmla="*/ 82 h 348"/>
                  <a:gd name="T102" fmla="*/ 36 w 252"/>
                  <a:gd name="T103" fmla="*/ 64 h 348"/>
                  <a:gd name="T104" fmla="*/ 116 w 252"/>
                  <a:gd name="T105" fmla="*/ 30 h 348"/>
                  <a:gd name="T106" fmla="*/ 126 w 252"/>
                  <a:gd name="T107" fmla="*/ 38 h 348"/>
                  <a:gd name="T108" fmla="*/ 134 w 252"/>
                  <a:gd name="T109" fmla="*/ 34 h 348"/>
                  <a:gd name="T110" fmla="*/ 136 w 252"/>
                  <a:gd name="T111" fmla="*/ 26 h 348"/>
                  <a:gd name="T112" fmla="*/ 130 w 252"/>
                  <a:gd name="T113" fmla="*/ 16 h 348"/>
                  <a:gd name="T114" fmla="*/ 122 w 252"/>
                  <a:gd name="T115" fmla="*/ 16 h 348"/>
                  <a:gd name="T116" fmla="*/ 116 w 252"/>
                  <a:gd name="T117" fmla="*/ 2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2" h="348">
                    <a:moveTo>
                      <a:pt x="252" y="32"/>
                    </a:moveTo>
                    <a:lnTo>
                      <a:pt x="252" y="332"/>
                    </a:lnTo>
                    <a:lnTo>
                      <a:pt x="252" y="332"/>
                    </a:lnTo>
                    <a:lnTo>
                      <a:pt x="250" y="338"/>
                    </a:lnTo>
                    <a:lnTo>
                      <a:pt x="248" y="344"/>
                    </a:lnTo>
                    <a:lnTo>
                      <a:pt x="242" y="346"/>
                    </a:lnTo>
                    <a:lnTo>
                      <a:pt x="236" y="348"/>
                    </a:lnTo>
                    <a:lnTo>
                      <a:pt x="16" y="348"/>
                    </a:lnTo>
                    <a:lnTo>
                      <a:pt x="16" y="348"/>
                    </a:lnTo>
                    <a:lnTo>
                      <a:pt x="10" y="346"/>
                    </a:lnTo>
                    <a:lnTo>
                      <a:pt x="4" y="344"/>
                    </a:lnTo>
                    <a:lnTo>
                      <a:pt x="2" y="338"/>
                    </a:lnTo>
                    <a:lnTo>
                      <a:pt x="0" y="3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26"/>
                    </a:lnTo>
                    <a:lnTo>
                      <a:pt x="4" y="20"/>
                    </a:lnTo>
                    <a:lnTo>
                      <a:pt x="10" y="16"/>
                    </a:lnTo>
                    <a:lnTo>
                      <a:pt x="16" y="16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6" y="30"/>
                    </a:lnTo>
                    <a:lnTo>
                      <a:pt x="84" y="34"/>
                    </a:lnTo>
                    <a:lnTo>
                      <a:pt x="16" y="34"/>
                    </a:lnTo>
                    <a:lnTo>
                      <a:pt x="16" y="332"/>
                    </a:lnTo>
                    <a:lnTo>
                      <a:pt x="236" y="332"/>
                    </a:lnTo>
                    <a:lnTo>
                      <a:pt x="236" y="34"/>
                    </a:lnTo>
                    <a:lnTo>
                      <a:pt x="168" y="34"/>
                    </a:lnTo>
                    <a:lnTo>
                      <a:pt x="168" y="34"/>
                    </a:lnTo>
                    <a:lnTo>
                      <a:pt x="166" y="30"/>
                    </a:lnTo>
                    <a:lnTo>
                      <a:pt x="164" y="26"/>
                    </a:lnTo>
                    <a:lnTo>
                      <a:pt x="164" y="26"/>
                    </a:lnTo>
                    <a:lnTo>
                      <a:pt x="162" y="16"/>
                    </a:lnTo>
                    <a:lnTo>
                      <a:pt x="236" y="16"/>
                    </a:lnTo>
                    <a:lnTo>
                      <a:pt x="236" y="16"/>
                    </a:lnTo>
                    <a:lnTo>
                      <a:pt x="242" y="16"/>
                    </a:lnTo>
                    <a:lnTo>
                      <a:pt x="248" y="20"/>
                    </a:lnTo>
                    <a:lnTo>
                      <a:pt x="250" y="26"/>
                    </a:lnTo>
                    <a:lnTo>
                      <a:pt x="252" y="32"/>
                    </a:lnTo>
                    <a:lnTo>
                      <a:pt x="252" y="32"/>
                    </a:lnTo>
                    <a:close/>
                    <a:moveTo>
                      <a:pt x="216" y="94"/>
                    </a:moveTo>
                    <a:lnTo>
                      <a:pt x="216" y="312"/>
                    </a:lnTo>
                    <a:lnTo>
                      <a:pt x="36" y="312"/>
                    </a:lnTo>
                    <a:lnTo>
                      <a:pt x="36" y="94"/>
                    </a:lnTo>
                    <a:lnTo>
                      <a:pt x="36" y="94"/>
                    </a:lnTo>
                    <a:lnTo>
                      <a:pt x="36" y="94"/>
                    </a:lnTo>
                    <a:lnTo>
                      <a:pt x="216" y="94"/>
                    </a:lnTo>
                    <a:lnTo>
                      <a:pt x="216" y="94"/>
                    </a:lnTo>
                    <a:lnTo>
                      <a:pt x="216" y="94"/>
                    </a:lnTo>
                    <a:lnTo>
                      <a:pt x="216" y="94"/>
                    </a:lnTo>
                    <a:close/>
                    <a:moveTo>
                      <a:pt x="132" y="186"/>
                    </a:moveTo>
                    <a:lnTo>
                      <a:pt x="132" y="186"/>
                    </a:lnTo>
                    <a:lnTo>
                      <a:pt x="128" y="184"/>
                    </a:lnTo>
                    <a:lnTo>
                      <a:pt x="124" y="182"/>
                    </a:lnTo>
                    <a:lnTo>
                      <a:pt x="122" y="184"/>
                    </a:lnTo>
                    <a:lnTo>
                      <a:pt x="118" y="186"/>
                    </a:lnTo>
                    <a:lnTo>
                      <a:pt x="86" y="218"/>
                    </a:lnTo>
                    <a:lnTo>
                      <a:pt x="74" y="206"/>
                    </a:lnTo>
                    <a:lnTo>
                      <a:pt x="74" y="206"/>
                    </a:lnTo>
                    <a:lnTo>
                      <a:pt x="70" y="204"/>
                    </a:lnTo>
                    <a:lnTo>
                      <a:pt x="68" y="204"/>
                    </a:lnTo>
                    <a:lnTo>
                      <a:pt x="64" y="204"/>
                    </a:lnTo>
                    <a:lnTo>
                      <a:pt x="60" y="206"/>
                    </a:lnTo>
                    <a:lnTo>
                      <a:pt x="60" y="206"/>
                    </a:lnTo>
                    <a:lnTo>
                      <a:pt x="58" y="210"/>
                    </a:lnTo>
                    <a:lnTo>
                      <a:pt x="58" y="214"/>
                    </a:lnTo>
                    <a:lnTo>
                      <a:pt x="58" y="218"/>
                    </a:lnTo>
                    <a:lnTo>
                      <a:pt x="60" y="220"/>
                    </a:lnTo>
                    <a:lnTo>
                      <a:pt x="78" y="238"/>
                    </a:lnTo>
                    <a:lnTo>
                      <a:pt x="78" y="238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90" y="242"/>
                    </a:lnTo>
                    <a:lnTo>
                      <a:pt x="92" y="238"/>
                    </a:lnTo>
                    <a:lnTo>
                      <a:pt x="132" y="200"/>
                    </a:lnTo>
                    <a:lnTo>
                      <a:pt x="132" y="200"/>
                    </a:lnTo>
                    <a:lnTo>
                      <a:pt x="134" y="196"/>
                    </a:lnTo>
                    <a:lnTo>
                      <a:pt x="134" y="192"/>
                    </a:lnTo>
                    <a:lnTo>
                      <a:pt x="134" y="188"/>
                    </a:lnTo>
                    <a:lnTo>
                      <a:pt x="132" y="186"/>
                    </a:lnTo>
                    <a:lnTo>
                      <a:pt x="132" y="186"/>
                    </a:lnTo>
                    <a:close/>
                    <a:moveTo>
                      <a:pt x="132" y="124"/>
                    </a:moveTo>
                    <a:lnTo>
                      <a:pt x="132" y="124"/>
                    </a:lnTo>
                    <a:lnTo>
                      <a:pt x="128" y="122"/>
                    </a:lnTo>
                    <a:lnTo>
                      <a:pt x="124" y="120"/>
                    </a:lnTo>
                    <a:lnTo>
                      <a:pt x="122" y="122"/>
                    </a:lnTo>
                    <a:lnTo>
                      <a:pt x="118" y="124"/>
                    </a:lnTo>
                    <a:lnTo>
                      <a:pt x="86" y="156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0" y="142"/>
                    </a:lnTo>
                    <a:lnTo>
                      <a:pt x="68" y="142"/>
                    </a:lnTo>
                    <a:lnTo>
                      <a:pt x="64" y="142"/>
                    </a:lnTo>
                    <a:lnTo>
                      <a:pt x="60" y="144"/>
                    </a:lnTo>
                    <a:lnTo>
                      <a:pt x="60" y="144"/>
                    </a:lnTo>
                    <a:lnTo>
                      <a:pt x="58" y="148"/>
                    </a:lnTo>
                    <a:lnTo>
                      <a:pt x="58" y="152"/>
                    </a:lnTo>
                    <a:lnTo>
                      <a:pt x="58" y="156"/>
                    </a:lnTo>
                    <a:lnTo>
                      <a:pt x="60" y="158"/>
                    </a:lnTo>
                    <a:lnTo>
                      <a:pt x="78" y="178"/>
                    </a:lnTo>
                    <a:lnTo>
                      <a:pt x="78" y="178"/>
                    </a:lnTo>
                    <a:lnTo>
                      <a:pt x="82" y="180"/>
                    </a:lnTo>
                    <a:lnTo>
                      <a:pt x="86" y="180"/>
                    </a:lnTo>
                    <a:lnTo>
                      <a:pt x="86" y="180"/>
                    </a:lnTo>
                    <a:lnTo>
                      <a:pt x="90" y="180"/>
                    </a:lnTo>
                    <a:lnTo>
                      <a:pt x="92" y="178"/>
                    </a:lnTo>
                    <a:lnTo>
                      <a:pt x="132" y="138"/>
                    </a:lnTo>
                    <a:lnTo>
                      <a:pt x="132" y="138"/>
                    </a:lnTo>
                    <a:lnTo>
                      <a:pt x="134" y="134"/>
                    </a:lnTo>
                    <a:lnTo>
                      <a:pt x="134" y="130"/>
                    </a:lnTo>
                    <a:lnTo>
                      <a:pt x="134" y="126"/>
                    </a:lnTo>
                    <a:lnTo>
                      <a:pt x="132" y="124"/>
                    </a:lnTo>
                    <a:lnTo>
                      <a:pt x="132" y="124"/>
                    </a:lnTo>
                    <a:close/>
                    <a:moveTo>
                      <a:pt x="36" y="64"/>
                    </a:moveTo>
                    <a:lnTo>
                      <a:pt x="36" y="64"/>
                    </a:lnTo>
                    <a:lnTo>
                      <a:pt x="36" y="58"/>
                    </a:lnTo>
                    <a:lnTo>
                      <a:pt x="40" y="54"/>
                    </a:lnTo>
                    <a:lnTo>
                      <a:pt x="46" y="50"/>
                    </a:lnTo>
                    <a:lnTo>
                      <a:pt x="52" y="48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86" y="46"/>
                    </a:lnTo>
                    <a:lnTo>
                      <a:pt x="94" y="42"/>
                    </a:lnTo>
                    <a:lnTo>
                      <a:pt x="98" y="3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2" y="16"/>
                    </a:lnTo>
                    <a:lnTo>
                      <a:pt x="108" y="8"/>
                    </a:lnTo>
                    <a:lnTo>
                      <a:pt x="116" y="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6" y="2"/>
                    </a:lnTo>
                    <a:lnTo>
                      <a:pt x="144" y="8"/>
                    </a:lnTo>
                    <a:lnTo>
                      <a:pt x="150" y="16"/>
                    </a:lnTo>
                    <a:lnTo>
                      <a:pt x="152" y="26"/>
                    </a:lnTo>
                    <a:lnTo>
                      <a:pt x="152" y="26"/>
                    </a:lnTo>
                    <a:lnTo>
                      <a:pt x="154" y="36"/>
                    </a:lnTo>
                    <a:lnTo>
                      <a:pt x="158" y="42"/>
                    </a:lnTo>
                    <a:lnTo>
                      <a:pt x="166" y="46"/>
                    </a:lnTo>
                    <a:lnTo>
                      <a:pt x="174" y="48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206" y="50"/>
                    </a:lnTo>
                    <a:lnTo>
                      <a:pt x="212" y="54"/>
                    </a:lnTo>
                    <a:lnTo>
                      <a:pt x="216" y="58"/>
                    </a:lnTo>
                    <a:lnTo>
                      <a:pt x="216" y="64"/>
                    </a:lnTo>
                    <a:lnTo>
                      <a:pt x="216" y="78"/>
                    </a:lnTo>
                    <a:lnTo>
                      <a:pt x="216" y="78"/>
                    </a:lnTo>
                    <a:lnTo>
                      <a:pt x="216" y="8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78"/>
                    </a:lnTo>
                    <a:lnTo>
                      <a:pt x="36" y="64"/>
                    </a:lnTo>
                    <a:close/>
                    <a:moveTo>
                      <a:pt x="116" y="26"/>
                    </a:moveTo>
                    <a:lnTo>
                      <a:pt x="116" y="26"/>
                    </a:lnTo>
                    <a:lnTo>
                      <a:pt x="116" y="30"/>
                    </a:lnTo>
                    <a:lnTo>
                      <a:pt x="118" y="34"/>
                    </a:lnTo>
                    <a:lnTo>
                      <a:pt x="122" y="36"/>
                    </a:lnTo>
                    <a:lnTo>
                      <a:pt x="126" y="38"/>
                    </a:lnTo>
                    <a:lnTo>
                      <a:pt x="126" y="38"/>
                    </a:lnTo>
                    <a:lnTo>
                      <a:pt x="130" y="36"/>
                    </a:lnTo>
                    <a:lnTo>
                      <a:pt x="134" y="34"/>
                    </a:lnTo>
                    <a:lnTo>
                      <a:pt x="136" y="30"/>
                    </a:lnTo>
                    <a:lnTo>
                      <a:pt x="136" y="26"/>
                    </a:lnTo>
                    <a:lnTo>
                      <a:pt x="136" y="26"/>
                    </a:lnTo>
                    <a:lnTo>
                      <a:pt x="136" y="22"/>
                    </a:lnTo>
                    <a:lnTo>
                      <a:pt x="134" y="20"/>
                    </a:lnTo>
                    <a:lnTo>
                      <a:pt x="130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2" y="16"/>
                    </a:lnTo>
                    <a:lnTo>
                      <a:pt x="118" y="20"/>
                    </a:lnTo>
                    <a:lnTo>
                      <a:pt x="116" y="22"/>
                    </a:lnTo>
                    <a:lnTo>
                      <a:pt x="116" y="26"/>
                    </a:lnTo>
                    <a:lnTo>
                      <a:pt x="116" y="2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grpSp>
          <p:nvGrpSpPr>
            <p:cNvPr id="146" name="Group 14"/>
            <p:cNvGrpSpPr/>
            <p:nvPr/>
          </p:nvGrpSpPr>
          <p:grpSpPr>
            <a:xfrm>
              <a:off x="10204" y="2142"/>
              <a:ext cx="737" cy="750"/>
              <a:chOff x="4966372" y="2258092"/>
              <a:chExt cx="612000" cy="612000"/>
            </a:xfrm>
          </p:grpSpPr>
          <p:sp>
            <p:nvSpPr>
              <p:cNvPr id="147" name="Oval 119"/>
              <p:cNvSpPr/>
              <p:nvPr/>
            </p:nvSpPr>
            <p:spPr bwMode="ltGray">
              <a:xfrm>
                <a:off x="4966372" y="2258092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anose="02040502050405090303" pitchFamily="18" charset="0"/>
                </a:endParaRPr>
              </a:p>
            </p:txBody>
          </p:sp>
          <p:sp>
            <p:nvSpPr>
              <p:cNvPr id="148" name="Freeform 4808"/>
              <p:cNvSpPr>
                <a:spLocks noEditPoints="1"/>
              </p:cNvSpPr>
              <p:nvPr/>
            </p:nvSpPr>
            <p:spPr bwMode="auto">
              <a:xfrm>
                <a:off x="5139993" y="2312827"/>
                <a:ext cx="264759" cy="500101"/>
              </a:xfrm>
              <a:custGeom>
                <a:avLst/>
                <a:gdLst>
                  <a:gd name="T0" fmla="*/ 48 w 216"/>
                  <a:gd name="T1" fmla="*/ 16 h 408"/>
                  <a:gd name="T2" fmla="*/ 56 w 216"/>
                  <a:gd name="T3" fmla="*/ 0 h 408"/>
                  <a:gd name="T4" fmla="*/ 72 w 216"/>
                  <a:gd name="T5" fmla="*/ 12 h 408"/>
                  <a:gd name="T6" fmla="*/ 60 w 216"/>
                  <a:gd name="T7" fmla="*/ 24 h 408"/>
                  <a:gd name="T8" fmla="*/ 198 w 216"/>
                  <a:gd name="T9" fmla="*/ 36 h 408"/>
                  <a:gd name="T10" fmla="*/ 182 w 216"/>
                  <a:gd name="T11" fmla="*/ 24 h 408"/>
                  <a:gd name="T12" fmla="*/ 174 w 216"/>
                  <a:gd name="T13" fmla="*/ 40 h 408"/>
                  <a:gd name="T14" fmla="*/ 190 w 216"/>
                  <a:gd name="T15" fmla="*/ 46 h 408"/>
                  <a:gd name="T16" fmla="*/ 164 w 216"/>
                  <a:gd name="T17" fmla="*/ 58 h 408"/>
                  <a:gd name="T18" fmla="*/ 152 w 216"/>
                  <a:gd name="T19" fmla="*/ 46 h 408"/>
                  <a:gd name="T20" fmla="*/ 140 w 216"/>
                  <a:gd name="T21" fmla="*/ 58 h 408"/>
                  <a:gd name="T22" fmla="*/ 152 w 216"/>
                  <a:gd name="T23" fmla="*/ 70 h 408"/>
                  <a:gd name="T24" fmla="*/ 110 w 216"/>
                  <a:gd name="T25" fmla="*/ 102 h 408"/>
                  <a:gd name="T26" fmla="*/ 102 w 216"/>
                  <a:gd name="T27" fmla="*/ 86 h 408"/>
                  <a:gd name="T28" fmla="*/ 86 w 216"/>
                  <a:gd name="T29" fmla="*/ 96 h 408"/>
                  <a:gd name="T30" fmla="*/ 98 w 216"/>
                  <a:gd name="T31" fmla="*/ 108 h 408"/>
                  <a:gd name="T32" fmla="*/ 128 w 216"/>
                  <a:gd name="T33" fmla="*/ 352 h 408"/>
                  <a:gd name="T34" fmla="*/ 128 w 216"/>
                  <a:gd name="T35" fmla="*/ 322 h 408"/>
                  <a:gd name="T36" fmla="*/ 96 w 216"/>
                  <a:gd name="T37" fmla="*/ 330 h 408"/>
                  <a:gd name="T38" fmla="*/ 108 w 216"/>
                  <a:gd name="T39" fmla="*/ 356 h 408"/>
                  <a:gd name="T40" fmla="*/ 122 w 216"/>
                  <a:gd name="T41" fmla="*/ 44 h 408"/>
                  <a:gd name="T42" fmla="*/ 122 w 216"/>
                  <a:gd name="T43" fmla="*/ 16 h 408"/>
                  <a:gd name="T44" fmla="*/ 94 w 216"/>
                  <a:gd name="T45" fmla="*/ 16 h 408"/>
                  <a:gd name="T46" fmla="*/ 94 w 216"/>
                  <a:gd name="T47" fmla="*/ 44 h 408"/>
                  <a:gd name="T48" fmla="*/ 122 w 216"/>
                  <a:gd name="T49" fmla="*/ 44 h 408"/>
                  <a:gd name="T50" fmla="*/ 60 w 216"/>
                  <a:gd name="T51" fmla="*/ 56 h 408"/>
                  <a:gd name="T52" fmla="*/ 34 w 216"/>
                  <a:gd name="T53" fmla="*/ 52 h 408"/>
                  <a:gd name="T54" fmla="*/ 34 w 216"/>
                  <a:gd name="T55" fmla="*/ 74 h 408"/>
                  <a:gd name="T56" fmla="*/ 56 w 216"/>
                  <a:gd name="T57" fmla="*/ 74 h 408"/>
                  <a:gd name="T58" fmla="*/ 182 w 216"/>
                  <a:gd name="T59" fmla="*/ 406 h 408"/>
                  <a:gd name="T60" fmla="*/ 16 w 216"/>
                  <a:gd name="T61" fmla="*/ 394 h 408"/>
                  <a:gd name="T62" fmla="*/ 4 w 216"/>
                  <a:gd name="T63" fmla="*/ 338 h 408"/>
                  <a:gd name="T64" fmla="*/ 64 w 216"/>
                  <a:gd name="T65" fmla="*/ 132 h 408"/>
                  <a:gd name="T66" fmla="*/ 68 w 216"/>
                  <a:gd name="T67" fmla="*/ 116 h 408"/>
                  <a:gd name="T68" fmla="*/ 148 w 216"/>
                  <a:gd name="T69" fmla="*/ 116 h 408"/>
                  <a:gd name="T70" fmla="*/ 152 w 216"/>
                  <a:gd name="T71" fmla="*/ 132 h 408"/>
                  <a:gd name="T72" fmla="*/ 212 w 216"/>
                  <a:gd name="T73" fmla="*/ 336 h 408"/>
                  <a:gd name="T74" fmla="*/ 102 w 216"/>
                  <a:gd name="T75" fmla="*/ 158 h 408"/>
                  <a:gd name="T76" fmla="*/ 114 w 216"/>
                  <a:gd name="T77" fmla="*/ 170 h 408"/>
                  <a:gd name="T78" fmla="*/ 126 w 216"/>
                  <a:gd name="T79" fmla="*/ 158 h 408"/>
                  <a:gd name="T80" fmla="*/ 114 w 216"/>
                  <a:gd name="T81" fmla="*/ 146 h 408"/>
                  <a:gd name="T82" fmla="*/ 102 w 216"/>
                  <a:gd name="T83" fmla="*/ 158 h 408"/>
                  <a:gd name="T84" fmla="*/ 80 w 216"/>
                  <a:gd name="T85" fmla="*/ 280 h 408"/>
                  <a:gd name="T86" fmla="*/ 106 w 216"/>
                  <a:gd name="T87" fmla="*/ 268 h 408"/>
                  <a:gd name="T88" fmla="*/ 94 w 216"/>
                  <a:gd name="T89" fmla="*/ 242 h 408"/>
                  <a:gd name="T90" fmla="*/ 66 w 216"/>
                  <a:gd name="T91" fmla="*/ 262 h 408"/>
                  <a:gd name="T92" fmla="*/ 136 w 216"/>
                  <a:gd name="T93" fmla="*/ 308 h 408"/>
                  <a:gd name="T94" fmla="*/ 140 w 216"/>
                  <a:gd name="T95" fmla="*/ 298 h 408"/>
                  <a:gd name="T96" fmla="*/ 124 w 216"/>
                  <a:gd name="T97" fmla="*/ 288 h 408"/>
                  <a:gd name="T98" fmla="*/ 116 w 216"/>
                  <a:gd name="T99" fmla="*/ 302 h 408"/>
                  <a:gd name="T100" fmla="*/ 82 w 216"/>
                  <a:gd name="T101" fmla="*/ 298 h 408"/>
                  <a:gd name="T102" fmla="*/ 18 w 216"/>
                  <a:gd name="T103" fmla="*/ 352 h 408"/>
                  <a:gd name="T104" fmla="*/ 32 w 216"/>
                  <a:gd name="T105" fmla="*/ 386 h 408"/>
                  <a:gd name="T106" fmla="*/ 184 w 216"/>
                  <a:gd name="T107" fmla="*/ 386 h 408"/>
                  <a:gd name="T108" fmla="*/ 198 w 216"/>
                  <a:gd name="T109" fmla="*/ 35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6" h="408">
                    <a:moveTo>
                      <a:pt x="60" y="24"/>
                    </a:moveTo>
                    <a:lnTo>
                      <a:pt x="60" y="24"/>
                    </a:lnTo>
                    <a:lnTo>
                      <a:pt x="56" y="22"/>
                    </a:lnTo>
                    <a:lnTo>
                      <a:pt x="52" y="20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6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72" y="6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6"/>
                    </a:lnTo>
                    <a:lnTo>
                      <a:pt x="68" y="20"/>
                    </a:lnTo>
                    <a:lnTo>
                      <a:pt x="68" y="20"/>
                    </a:lnTo>
                    <a:lnTo>
                      <a:pt x="64" y="22"/>
                    </a:lnTo>
                    <a:lnTo>
                      <a:pt x="60" y="24"/>
                    </a:lnTo>
                    <a:lnTo>
                      <a:pt x="60" y="24"/>
                    </a:lnTo>
                    <a:close/>
                    <a:moveTo>
                      <a:pt x="194" y="44"/>
                    </a:moveTo>
                    <a:lnTo>
                      <a:pt x="194" y="44"/>
                    </a:lnTo>
                    <a:lnTo>
                      <a:pt x="196" y="40"/>
                    </a:lnTo>
                    <a:lnTo>
                      <a:pt x="198" y="36"/>
                    </a:lnTo>
                    <a:lnTo>
                      <a:pt x="198" y="36"/>
                    </a:lnTo>
                    <a:lnTo>
                      <a:pt x="196" y="32"/>
                    </a:lnTo>
                    <a:lnTo>
                      <a:pt x="194" y="28"/>
                    </a:lnTo>
                    <a:lnTo>
                      <a:pt x="194" y="28"/>
                    </a:lnTo>
                    <a:lnTo>
                      <a:pt x="190" y="24"/>
                    </a:lnTo>
                    <a:lnTo>
                      <a:pt x="186" y="24"/>
                    </a:lnTo>
                    <a:lnTo>
                      <a:pt x="182" y="24"/>
                    </a:lnTo>
                    <a:lnTo>
                      <a:pt x="178" y="28"/>
                    </a:lnTo>
                    <a:lnTo>
                      <a:pt x="178" y="28"/>
                    </a:lnTo>
                    <a:lnTo>
                      <a:pt x="174" y="32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74" y="40"/>
                    </a:lnTo>
                    <a:lnTo>
                      <a:pt x="178" y="44"/>
                    </a:lnTo>
                    <a:lnTo>
                      <a:pt x="178" y="44"/>
                    </a:lnTo>
                    <a:lnTo>
                      <a:pt x="182" y="46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90" y="46"/>
                    </a:lnTo>
                    <a:lnTo>
                      <a:pt x="194" y="44"/>
                    </a:lnTo>
                    <a:lnTo>
                      <a:pt x="194" y="44"/>
                    </a:lnTo>
                    <a:close/>
                    <a:moveTo>
                      <a:pt x="160" y="66"/>
                    </a:moveTo>
                    <a:lnTo>
                      <a:pt x="160" y="66"/>
                    </a:lnTo>
                    <a:lnTo>
                      <a:pt x="162" y="62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62" y="54"/>
                    </a:lnTo>
                    <a:lnTo>
                      <a:pt x="160" y="50"/>
                    </a:lnTo>
                    <a:lnTo>
                      <a:pt x="160" y="50"/>
                    </a:lnTo>
                    <a:lnTo>
                      <a:pt x="156" y="46"/>
                    </a:lnTo>
                    <a:lnTo>
                      <a:pt x="152" y="46"/>
                    </a:lnTo>
                    <a:lnTo>
                      <a:pt x="146" y="46"/>
                    </a:lnTo>
                    <a:lnTo>
                      <a:pt x="142" y="50"/>
                    </a:lnTo>
                    <a:lnTo>
                      <a:pt x="142" y="50"/>
                    </a:lnTo>
                    <a:lnTo>
                      <a:pt x="140" y="54"/>
                    </a:lnTo>
                    <a:lnTo>
                      <a:pt x="140" y="58"/>
                    </a:lnTo>
                    <a:lnTo>
                      <a:pt x="140" y="58"/>
                    </a:lnTo>
                    <a:lnTo>
                      <a:pt x="140" y="62"/>
                    </a:lnTo>
                    <a:lnTo>
                      <a:pt x="142" y="66"/>
                    </a:lnTo>
                    <a:lnTo>
                      <a:pt x="142" y="66"/>
                    </a:lnTo>
                    <a:lnTo>
                      <a:pt x="146" y="68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6" y="68"/>
                    </a:lnTo>
                    <a:lnTo>
                      <a:pt x="160" y="66"/>
                    </a:lnTo>
                    <a:lnTo>
                      <a:pt x="160" y="66"/>
                    </a:lnTo>
                    <a:close/>
                    <a:moveTo>
                      <a:pt x="106" y="104"/>
                    </a:moveTo>
                    <a:lnTo>
                      <a:pt x="106" y="104"/>
                    </a:lnTo>
                    <a:lnTo>
                      <a:pt x="110" y="102"/>
                    </a:lnTo>
                    <a:lnTo>
                      <a:pt x="110" y="96"/>
                    </a:lnTo>
                    <a:lnTo>
                      <a:pt x="110" y="96"/>
                    </a:lnTo>
                    <a:lnTo>
                      <a:pt x="110" y="92"/>
                    </a:lnTo>
                    <a:lnTo>
                      <a:pt x="106" y="88"/>
                    </a:lnTo>
                    <a:lnTo>
                      <a:pt x="106" y="88"/>
                    </a:lnTo>
                    <a:lnTo>
                      <a:pt x="102" y="86"/>
                    </a:lnTo>
                    <a:lnTo>
                      <a:pt x="98" y="84"/>
                    </a:lnTo>
                    <a:lnTo>
                      <a:pt x="94" y="86"/>
                    </a:lnTo>
                    <a:lnTo>
                      <a:pt x="90" y="88"/>
                    </a:lnTo>
                    <a:lnTo>
                      <a:pt x="90" y="88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6" y="96"/>
                    </a:lnTo>
                    <a:lnTo>
                      <a:pt x="88" y="102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94" y="108"/>
                    </a:lnTo>
                    <a:lnTo>
                      <a:pt x="98" y="108"/>
                    </a:lnTo>
                    <a:lnTo>
                      <a:pt x="98" y="108"/>
                    </a:lnTo>
                    <a:lnTo>
                      <a:pt x="102" y="108"/>
                    </a:lnTo>
                    <a:lnTo>
                      <a:pt x="106" y="104"/>
                    </a:lnTo>
                    <a:lnTo>
                      <a:pt x="106" y="104"/>
                    </a:lnTo>
                    <a:close/>
                    <a:moveTo>
                      <a:pt x="128" y="352"/>
                    </a:moveTo>
                    <a:lnTo>
                      <a:pt x="128" y="352"/>
                    </a:lnTo>
                    <a:lnTo>
                      <a:pt x="134" y="344"/>
                    </a:lnTo>
                    <a:lnTo>
                      <a:pt x="134" y="336"/>
                    </a:lnTo>
                    <a:lnTo>
                      <a:pt x="134" y="336"/>
                    </a:lnTo>
                    <a:lnTo>
                      <a:pt x="134" y="330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2" y="318"/>
                    </a:lnTo>
                    <a:lnTo>
                      <a:pt x="114" y="318"/>
                    </a:lnTo>
                    <a:lnTo>
                      <a:pt x="108" y="318"/>
                    </a:lnTo>
                    <a:lnTo>
                      <a:pt x="100" y="322"/>
                    </a:lnTo>
                    <a:lnTo>
                      <a:pt x="100" y="322"/>
                    </a:lnTo>
                    <a:lnTo>
                      <a:pt x="96" y="330"/>
                    </a:lnTo>
                    <a:lnTo>
                      <a:pt x="94" y="336"/>
                    </a:lnTo>
                    <a:lnTo>
                      <a:pt x="94" y="336"/>
                    </a:lnTo>
                    <a:lnTo>
                      <a:pt x="96" y="344"/>
                    </a:lnTo>
                    <a:lnTo>
                      <a:pt x="100" y="352"/>
                    </a:lnTo>
                    <a:lnTo>
                      <a:pt x="100" y="352"/>
                    </a:lnTo>
                    <a:lnTo>
                      <a:pt x="108" y="356"/>
                    </a:lnTo>
                    <a:lnTo>
                      <a:pt x="114" y="356"/>
                    </a:lnTo>
                    <a:lnTo>
                      <a:pt x="114" y="356"/>
                    </a:lnTo>
                    <a:lnTo>
                      <a:pt x="122" y="356"/>
                    </a:lnTo>
                    <a:lnTo>
                      <a:pt x="128" y="352"/>
                    </a:lnTo>
                    <a:lnTo>
                      <a:pt x="128" y="352"/>
                    </a:lnTo>
                    <a:close/>
                    <a:moveTo>
                      <a:pt x="122" y="44"/>
                    </a:moveTo>
                    <a:lnTo>
                      <a:pt x="122" y="44"/>
                    </a:lnTo>
                    <a:lnTo>
                      <a:pt x="126" y="38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26" y="22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16" y="12"/>
                    </a:lnTo>
                    <a:lnTo>
                      <a:pt x="108" y="10"/>
                    </a:lnTo>
                    <a:lnTo>
                      <a:pt x="100" y="12"/>
                    </a:lnTo>
                    <a:lnTo>
                      <a:pt x="94" y="16"/>
                    </a:lnTo>
                    <a:lnTo>
                      <a:pt x="94" y="16"/>
                    </a:lnTo>
                    <a:lnTo>
                      <a:pt x="90" y="22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90" y="38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100" y="48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16" y="48"/>
                    </a:lnTo>
                    <a:lnTo>
                      <a:pt x="122" y="44"/>
                    </a:lnTo>
                    <a:lnTo>
                      <a:pt x="122" y="44"/>
                    </a:lnTo>
                    <a:close/>
                    <a:moveTo>
                      <a:pt x="56" y="74"/>
                    </a:moveTo>
                    <a:lnTo>
                      <a:pt x="56" y="74"/>
                    </a:lnTo>
                    <a:lnTo>
                      <a:pt x="60" y="68"/>
                    </a:lnTo>
                    <a:lnTo>
                      <a:pt x="60" y="62"/>
                    </a:lnTo>
                    <a:lnTo>
                      <a:pt x="60" y="62"/>
                    </a:lnTo>
                    <a:lnTo>
                      <a:pt x="60" y="56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0" y="48"/>
                    </a:lnTo>
                    <a:lnTo>
                      <a:pt x="44" y="46"/>
                    </a:lnTo>
                    <a:lnTo>
                      <a:pt x="38" y="48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0" y="56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30" y="68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8" y="78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50" y="78"/>
                    </a:lnTo>
                    <a:lnTo>
                      <a:pt x="56" y="74"/>
                    </a:lnTo>
                    <a:lnTo>
                      <a:pt x="56" y="74"/>
                    </a:lnTo>
                    <a:close/>
                    <a:moveTo>
                      <a:pt x="208" y="386"/>
                    </a:moveTo>
                    <a:lnTo>
                      <a:pt x="208" y="386"/>
                    </a:lnTo>
                    <a:lnTo>
                      <a:pt x="200" y="394"/>
                    </a:lnTo>
                    <a:lnTo>
                      <a:pt x="192" y="402"/>
                    </a:lnTo>
                    <a:lnTo>
                      <a:pt x="182" y="406"/>
                    </a:lnTo>
                    <a:lnTo>
                      <a:pt x="172" y="408"/>
                    </a:lnTo>
                    <a:lnTo>
                      <a:pt x="44" y="408"/>
                    </a:lnTo>
                    <a:lnTo>
                      <a:pt x="44" y="408"/>
                    </a:lnTo>
                    <a:lnTo>
                      <a:pt x="34" y="406"/>
                    </a:lnTo>
                    <a:lnTo>
                      <a:pt x="24" y="402"/>
                    </a:lnTo>
                    <a:lnTo>
                      <a:pt x="16" y="394"/>
                    </a:lnTo>
                    <a:lnTo>
                      <a:pt x="8" y="386"/>
                    </a:lnTo>
                    <a:lnTo>
                      <a:pt x="8" y="386"/>
                    </a:lnTo>
                    <a:lnTo>
                      <a:pt x="2" y="374"/>
                    </a:lnTo>
                    <a:lnTo>
                      <a:pt x="0" y="362"/>
                    </a:lnTo>
                    <a:lnTo>
                      <a:pt x="0" y="350"/>
                    </a:lnTo>
                    <a:lnTo>
                      <a:pt x="4" y="338"/>
                    </a:lnTo>
                    <a:lnTo>
                      <a:pt x="76" y="202"/>
                    </a:lnTo>
                    <a:lnTo>
                      <a:pt x="76" y="136"/>
                    </a:lnTo>
                    <a:lnTo>
                      <a:pt x="72" y="136"/>
                    </a:lnTo>
                    <a:lnTo>
                      <a:pt x="72" y="136"/>
                    </a:lnTo>
                    <a:lnTo>
                      <a:pt x="68" y="134"/>
                    </a:lnTo>
                    <a:lnTo>
                      <a:pt x="64" y="132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2" y="126"/>
                    </a:lnTo>
                    <a:lnTo>
                      <a:pt x="62" y="122"/>
                    </a:lnTo>
                    <a:lnTo>
                      <a:pt x="64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86" y="116"/>
                    </a:lnTo>
                    <a:lnTo>
                      <a:pt x="130" y="116"/>
                    </a:lnTo>
                    <a:lnTo>
                      <a:pt x="144" y="116"/>
                    </a:lnTo>
                    <a:lnTo>
                      <a:pt x="144" y="116"/>
                    </a:lnTo>
                    <a:lnTo>
                      <a:pt x="148" y="116"/>
                    </a:lnTo>
                    <a:lnTo>
                      <a:pt x="152" y="118"/>
                    </a:lnTo>
                    <a:lnTo>
                      <a:pt x="154" y="122"/>
                    </a:lnTo>
                    <a:lnTo>
                      <a:pt x="154" y="126"/>
                    </a:lnTo>
                    <a:lnTo>
                      <a:pt x="154" y="126"/>
                    </a:lnTo>
                    <a:lnTo>
                      <a:pt x="154" y="130"/>
                    </a:lnTo>
                    <a:lnTo>
                      <a:pt x="152" y="132"/>
                    </a:lnTo>
                    <a:lnTo>
                      <a:pt x="148" y="134"/>
                    </a:lnTo>
                    <a:lnTo>
                      <a:pt x="144" y="136"/>
                    </a:lnTo>
                    <a:lnTo>
                      <a:pt x="140" y="136"/>
                    </a:lnTo>
                    <a:lnTo>
                      <a:pt x="140" y="202"/>
                    </a:lnTo>
                    <a:lnTo>
                      <a:pt x="212" y="336"/>
                    </a:lnTo>
                    <a:lnTo>
                      <a:pt x="212" y="336"/>
                    </a:lnTo>
                    <a:lnTo>
                      <a:pt x="216" y="348"/>
                    </a:lnTo>
                    <a:lnTo>
                      <a:pt x="216" y="362"/>
                    </a:lnTo>
                    <a:lnTo>
                      <a:pt x="214" y="374"/>
                    </a:lnTo>
                    <a:lnTo>
                      <a:pt x="208" y="386"/>
                    </a:lnTo>
                    <a:lnTo>
                      <a:pt x="208" y="386"/>
                    </a:lnTo>
                    <a:close/>
                    <a:moveTo>
                      <a:pt x="102" y="158"/>
                    </a:moveTo>
                    <a:lnTo>
                      <a:pt x="102" y="158"/>
                    </a:lnTo>
                    <a:lnTo>
                      <a:pt x="102" y="162"/>
                    </a:lnTo>
                    <a:lnTo>
                      <a:pt x="104" y="166"/>
                    </a:lnTo>
                    <a:lnTo>
                      <a:pt x="104" y="166"/>
                    </a:lnTo>
                    <a:lnTo>
                      <a:pt x="108" y="168"/>
                    </a:lnTo>
                    <a:lnTo>
                      <a:pt x="114" y="170"/>
                    </a:lnTo>
                    <a:lnTo>
                      <a:pt x="114" y="170"/>
                    </a:lnTo>
                    <a:lnTo>
                      <a:pt x="118" y="168"/>
                    </a:lnTo>
                    <a:lnTo>
                      <a:pt x="122" y="166"/>
                    </a:lnTo>
                    <a:lnTo>
                      <a:pt x="122" y="166"/>
                    </a:lnTo>
                    <a:lnTo>
                      <a:pt x="124" y="162"/>
                    </a:lnTo>
                    <a:lnTo>
                      <a:pt x="126" y="158"/>
                    </a:lnTo>
                    <a:lnTo>
                      <a:pt x="126" y="158"/>
                    </a:lnTo>
                    <a:lnTo>
                      <a:pt x="124" y="152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18" y="146"/>
                    </a:lnTo>
                    <a:lnTo>
                      <a:pt x="114" y="146"/>
                    </a:lnTo>
                    <a:lnTo>
                      <a:pt x="108" y="146"/>
                    </a:lnTo>
                    <a:lnTo>
                      <a:pt x="104" y="148"/>
                    </a:lnTo>
                    <a:lnTo>
                      <a:pt x="104" y="148"/>
                    </a:lnTo>
                    <a:lnTo>
                      <a:pt x="102" y="152"/>
                    </a:lnTo>
                    <a:lnTo>
                      <a:pt x="102" y="158"/>
                    </a:lnTo>
                    <a:lnTo>
                      <a:pt x="102" y="158"/>
                    </a:lnTo>
                    <a:close/>
                    <a:moveTo>
                      <a:pt x="66" y="262"/>
                    </a:moveTo>
                    <a:lnTo>
                      <a:pt x="66" y="262"/>
                    </a:lnTo>
                    <a:lnTo>
                      <a:pt x="68" y="268"/>
                    </a:lnTo>
                    <a:lnTo>
                      <a:pt x="72" y="276"/>
                    </a:lnTo>
                    <a:lnTo>
                      <a:pt x="72" y="276"/>
                    </a:lnTo>
                    <a:lnTo>
                      <a:pt x="80" y="280"/>
                    </a:lnTo>
                    <a:lnTo>
                      <a:pt x="86" y="282"/>
                    </a:lnTo>
                    <a:lnTo>
                      <a:pt x="86" y="282"/>
                    </a:lnTo>
                    <a:lnTo>
                      <a:pt x="94" y="280"/>
                    </a:lnTo>
                    <a:lnTo>
                      <a:pt x="100" y="276"/>
                    </a:lnTo>
                    <a:lnTo>
                      <a:pt x="100" y="276"/>
                    </a:lnTo>
                    <a:lnTo>
                      <a:pt x="106" y="268"/>
                    </a:lnTo>
                    <a:lnTo>
                      <a:pt x="106" y="262"/>
                    </a:lnTo>
                    <a:lnTo>
                      <a:pt x="106" y="262"/>
                    </a:lnTo>
                    <a:lnTo>
                      <a:pt x="106" y="254"/>
                    </a:lnTo>
                    <a:lnTo>
                      <a:pt x="100" y="248"/>
                    </a:lnTo>
                    <a:lnTo>
                      <a:pt x="100" y="248"/>
                    </a:lnTo>
                    <a:lnTo>
                      <a:pt x="94" y="242"/>
                    </a:lnTo>
                    <a:lnTo>
                      <a:pt x="86" y="242"/>
                    </a:lnTo>
                    <a:lnTo>
                      <a:pt x="80" y="242"/>
                    </a:lnTo>
                    <a:lnTo>
                      <a:pt x="72" y="248"/>
                    </a:lnTo>
                    <a:lnTo>
                      <a:pt x="72" y="248"/>
                    </a:lnTo>
                    <a:lnTo>
                      <a:pt x="68" y="254"/>
                    </a:lnTo>
                    <a:lnTo>
                      <a:pt x="66" y="262"/>
                    </a:lnTo>
                    <a:lnTo>
                      <a:pt x="66" y="262"/>
                    </a:lnTo>
                    <a:close/>
                    <a:moveTo>
                      <a:pt x="196" y="344"/>
                    </a:moveTo>
                    <a:lnTo>
                      <a:pt x="174" y="304"/>
                    </a:lnTo>
                    <a:lnTo>
                      <a:pt x="174" y="304"/>
                    </a:lnTo>
                    <a:lnTo>
                      <a:pt x="156" y="306"/>
                    </a:lnTo>
                    <a:lnTo>
                      <a:pt x="136" y="308"/>
                    </a:lnTo>
                    <a:lnTo>
                      <a:pt x="136" y="308"/>
                    </a:lnTo>
                    <a:lnTo>
                      <a:pt x="136" y="308"/>
                    </a:lnTo>
                    <a:lnTo>
                      <a:pt x="136" y="308"/>
                    </a:lnTo>
                    <a:lnTo>
                      <a:pt x="138" y="304"/>
                    </a:lnTo>
                    <a:lnTo>
                      <a:pt x="140" y="298"/>
                    </a:lnTo>
                    <a:lnTo>
                      <a:pt x="140" y="298"/>
                    </a:lnTo>
                    <a:lnTo>
                      <a:pt x="138" y="294"/>
                    </a:lnTo>
                    <a:lnTo>
                      <a:pt x="136" y="290"/>
                    </a:lnTo>
                    <a:lnTo>
                      <a:pt x="136" y="290"/>
                    </a:lnTo>
                    <a:lnTo>
                      <a:pt x="132" y="288"/>
                    </a:lnTo>
                    <a:lnTo>
                      <a:pt x="128" y="288"/>
                    </a:lnTo>
                    <a:lnTo>
                      <a:pt x="124" y="288"/>
                    </a:lnTo>
                    <a:lnTo>
                      <a:pt x="120" y="290"/>
                    </a:lnTo>
                    <a:lnTo>
                      <a:pt x="120" y="290"/>
                    </a:lnTo>
                    <a:lnTo>
                      <a:pt x="116" y="294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16" y="302"/>
                    </a:lnTo>
                    <a:lnTo>
                      <a:pt x="118" y="306"/>
                    </a:lnTo>
                    <a:lnTo>
                      <a:pt x="118" y="306"/>
                    </a:lnTo>
                    <a:lnTo>
                      <a:pt x="100" y="302"/>
                    </a:lnTo>
                    <a:lnTo>
                      <a:pt x="100" y="302"/>
                    </a:lnTo>
                    <a:lnTo>
                      <a:pt x="82" y="298"/>
                    </a:lnTo>
                    <a:lnTo>
                      <a:pt x="82" y="298"/>
                    </a:lnTo>
                    <a:lnTo>
                      <a:pt x="60" y="296"/>
                    </a:lnTo>
                    <a:lnTo>
                      <a:pt x="60" y="296"/>
                    </a:lnTo>
                    <a:lnTo>
                      <a:pt x="46" y="298"/>
                    </a:lnTo>
                    <a:lnTo>
                      <a:pt x="20" y="346"/>
                    </a:lnTo>
                    <a:lnTo>
                      <a:pt x="20" y="346"/>
                    </a:lnTo>
                    <a:lnTo>
                      <a:pt x="18" y="352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24" y="376"/>
                    </a:lnTo>
                    <a:lnTo>
                      <a:pt x="24" y="376"/>
                    </a:lnTo>
                    <a:lnTo>
                      <a:pt x="28" y="382"/>
                    </a:lnTo>
                    <a:lnTo>
                      <a:pt x="32" y="386"/>
                    </a:lnTo>
                    <a:lnTo>
                      <a:pt x="38" y="388"/>
                    </a:lnTo>
                    <a:lnTo>
                      <a:pt x="44" y="390"/>
                    </a:lnTo>
                    <a:lnTo>
                      <a:pt x="172" y="390"/>
                    </a:lnTo>
                    <a:lnTo>
                      <a:pt x="172" y="390"/>
                    </a:lnTo>
                    <a:lnTo>
                      <a:pt x="178" y="388"/>
                    </a:lnTo>
                    <a:lnTo>
                      <a:pt x="184" y="386"/>
                    </a:lnTo>
                    <a:lnTo>
                      <a:pt x="188" y="382"/>
                    </a:lnTo>
                    <a:lnTo>
                      <a:pt x="192" y="376"/>
                    </a:lnTo>
                    <a:lnTo>
                      <a:pt x="192" y="376"/>
                    </a:lnTo>
                    <a:lnTo>
                      <a:pt x="196" y="368"/>
                    </a:lnTo>
                    <a:lnTo>
                      <a:pt x="198" y="360"/>
                    </a:lnTo>
                    <a:lnTo>
                      <a:pt x="198" y="352"/>
                    </a:lnTo>
                    <a:lnTo>
                      <a:pt x="196" y="344"/>
                    </a:lnTo>
                    <a:lnTo>
                      <a:pt x="196" y="3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grpSp>
          <p:nvGrpSpPr>
            <p:cNvPr id="149" name="Group 16"/>
            <p:cNvGrpSpPr/>
            <p:nvPr/>
          </p:nvGrpSpPr>
          <p:grpSpPr>
            <a:xfrm>
              <a:off x="5395" y="2110"/>
              <a:ext cx="737" cy="750"/>
              <a:chOff x="6722836" y="2258092"/>
              <a:chExt cx="612000" cy="612000"/>
            </a:xfrm>
          </p:grpSpPr>
          <p:sp>
            <p:nvSpPr>
              <p:cNvPr id="150" name="Oval 121"/>
              <p:cNvSpPr/>
              <p:nvPr/>
            </p:nvSpPr>
            <p:spPr bwMode="ltGray">
              <a:xfrm>
                <a:off x="6722836" y="2258092"/>
                <a:ext cx="612000" cy="612000"/>
              </a:xfrm>
              <a:prstGeom prst="ellipse">
                <a:avLst/>
              </a:prstGeom>
              <a:solidFill>
                <a:schemeClr val="tx2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>
                  <a:solidFill>
                    <a:schemeClr val="bg1"/>
                  </a:solidFill>
                  <a:latin typeface="Georgia" panose="02040502050405090303" pitchFamily="18" charset="0"/>
                </a:endParaRPr>
              </a:p>
            </p:txBody>
          </p:sp>
          <p:sp>
            <p:nvSpPr>
              <p:cNvPr id="151" name="Freeform 4810"/>
              <p:cNvSpPr>
                <a:spLocks noEditPoints="1"/>
              </p:cNvSpPr>
              <p:nvPr/>
            </p:nvSpPr>
            <p:spPr bwMode="auto">
              <a:xfrm>
                <a:off x="6816784" y="2354435"/>
                <a:ext cx="424105" cy="402042"/>
              </a:xfrm>
              <a:custGeom>
                <a:avLst/>
                <a:gdLst>
                  <a:gd name="T0" fmla="*/ 302 w 346"/>
                  <a:gd name="T1" fmla="*/ 272 h 328"/>
                  <a:gd name="T2" fmla="*/ 260 w 346"/>
                  <a:gd name="T3" fmla="*/ 316 h 328"/>
                  <a:gd name="T4" fmla="*/ 172 w 346"/>
                  <a:gd name="T5" fmla="*/ 328 h 328"/>
                  <a:gd name="T6" fmla="*/ 98 w 346"/>
                  <a:gd name="T7" fmla="*/ 320 h 328"/>
                  <a:gd name="T8" fmla="*/ 56 w 346"/>
                  <a:gd name="T9" fmla="*/ 296 h 328"/>
                  <a:gd name="T10" fmla="*/ 18 w 346"/>
                  <a:gd name="T11" fmla="*/ 240 h 328"/>
                  <a:gd name="T12" fmla="*/ 2 w 346"/>
                  <a:gd name="T13" fmla="*/ 188 h 328"/>
                  <a:gd name="T14" fmla="*/ 24 w 346"/>
                  <a:gd name="T15" fmla="*/ 178 h 328"/>
                  <a:gd name="T16" fmla="*/ 94 w 346"/>
                  <a:gd name="T17" fmla="*/ 212 h 328"/>
                  <a:gd name="T18" fmla="*/ 108 w 346"/>
                  <a:gd name="T19" fmla="*/ 254 h 328"/>
                  <a:gd name="T20" fmla="*/ 156 w 346"/>
                  <a:gd name="T21" fmla="*/ 286 h 328"/>
                  <a:gd name="T22" fmla="*/ 202 w 346"/>
                  <a:gd name="T23" fmla="*/ 282 h 328"/>
                  <a:gd name="T24" fmla="*/ 244 w 346"/>
                  <a:gd name="T25" fmla="*/ 242 h 328"/>
                  <a:gd name="T26" fmla="*/ 272 w 346"/>
                  <a:gd name="T27" fmla="*/ 204 h 328"/>
                  <a:gd name="T28" fmla="*/ 336 w 346"/>
                  <a:gd name="T29" fmla="*/ 182 h 328"/>
                  <a:gd name="T30" fmla="*/ 346 w 346"/>
                  <a:gd name="T31" fmla="*/ 194 h 328"/>
                  <a:gd name="T32" fmla="*/ 100 w 346"/>
                  <a:gd name="T33" fmla="*/ 180 h 328"/>
                  <a:gd name="T34" fmla="*/ 128 w 346"/>
                  <a:gd name="T35" fmla="*/ 146 h 328"/>
                  <a:gd name="T36" fmla="*/ 172 w 346"/>
                  <a:gd name="T37" fmla="*/ 132 h 328"/>
                  <a:gd name="T38" fmla="*/ 206 w 346"/>
                  <a:gd name="T39" fmla="*/ 140 h 328"/>
                  <a:gd name="T40" fmla="*/ 238 w 346"/>
                  <a:gd name="T41" fmla="*/ 170 h 328"/>
                  <a:gd name="T42" fmla="*/ 280 w 346"/>
                  <a:gd name="T43" fmla="*/ 164 h 328"/>
                  <a:gd name="T44" fmla="*/ 296 w 346"/>
                  <a:gd name="T45" fmla="*/ 106 h 328"/>
                  <a:gd name="T46" fmla="*/ 258 w 346"/>
                  <a:gd name="T47" fmla="*/ 46 h 328"/>
                  <a:gd name="T48" fmla="*/ 212 w 346"/>
                  <a:gd name="T49" fmla="*/ 84 h 328"/>
                  <a:gd name="T50" fmla="*/ 200 w 346"/>
                  <a:gd name="T51" fmla="*/ 94 h 328"/>
                  <a:gd name="T52" fmla="*/ 194 w 346"/>
                  <a:gd name="T53" fmla="*/ 90 h 328"/>
                  <a:gd name="T54" fmla="*/ 208 w 346"/>
                  <a:gd name="T55" fmla="*/ 10 h 328"/>
                  <a:gd name="T56" fmla="*/ 204 w 346"/>
                  <a:gd name="T57" fmla="*/ 6 h 328"/>
                  <a:gd name="T58" fmla="*/ 172 w 346"/>
                  <a:gd name="T59" fmla="*/ 0 h 328"/>
                  <a:gd name="T60" fmla="*/ 140 w 346"/>
                  <a:gd name="T61" fmla="*/ 6 h 328"/>
                  <a:gd name="T62" fmla="*/ 154 w 346"/>
                  <a:gd name="T63" fmla="*/ 78 h 328"/>
                  <a:gd name="T64" fmla="*/ 146 w 346"/>
                  <a:gd name="T65" fmla="*/ 94 h 328"/>
                  <a:gd name="T66" fmla="*/ 140 w 346"/>
                  <a:gd name="T67" fmla="*/ 92 h 328"/>
                  <a:gd name="T68" fmla="*/ 116 w 346"/>
                  <a:gd name="T69" fmla="*/ 28 h 328"/>
                  <a:gd name="T70" fmla="*/ 74 w 346"/>
                  <a:gd name="T71" fmla="*/ 58 h 328"/>
                  <a:gd name="T72" fmla="*/ 42 w 346"/>
                  <a:gd name="T73" fmla="*/ 128 h 328"/>
                  <a:gd name="T74" fmla="*/ 82 w 346"/>
                  <a:gd name="T75" fmla="*/ 172 h 328"/>
                  <a:gd name="T76" fmla="*/ 222 w 346"/>
                  <a:gd name="T77" fmla="*/ 210 h 328"/>
                  <a:gd name="T78" fmla="*/ 208 w 346"/>
                  <a:gd name="T79" fmla="*/ 246 h 328"/>
                  <a:gd name="T80" fmla="*/ 172 w 346"/>
                  <a:gd name="T81" fmla="*/ 260 h 328"/>
                  <a:gd name="T82" fmla="*/ 144 w 346"/>
                  <a:gd name="T83" fmla="*/ 252 h 328"/>
                  <a:gd name="T84" fmla="*/ 124 w 346"/>
                  <a:gd name="T85" fmla="*/ 220 h 328"/>
                  <a:gd name="T86" fmla="*/ 126 w 346"/>
                  <a:gd name="T87" fmla="*/ 190 h 328"/>
                  <a:gd name="T88" fmla="*/ 152 w 346"/>
                  <a:gd name="T89" fmla="*/ 164 h 328"/>
                  <a:gd name="T90" fmla="*/ 182 w 346"/>
                  <a:gd name="T91" fmla="*/ 162 h 328"/>
                  <a:gd name="T92" fmla="*/ 214 w 346"/>
                  <a:gd name="T93" fmla="*/ 182 h 328"/>
                  <a:gd name="T94" fmla="*/ 222 w 346"/>
                  <a:gd name="T95" fmla="*/ 210 h 328"/>
                  <a:gd name="T96" fmla="*/ 206 w 346"/>
                  <a:gd name="T97" fmla="*/ 204 h 328"/>
                  <a:gd name="T98" fmla="*/ 198 w 346"/>
                  <a:gd name="T99" fmla="*/ 202 h 328"/>
                  <a:gd name="T100" fmla="*/ 192 w 346"/>
                  <a:gd name="T101" fmla="*/ 210 h 328"/>
                  <a:gd name="T102" fmla="*/ 172 w 346"/>
                  <a:gd name="T103" fmla="*/ 232 h 328"/>
                  <a:gd name="T104" fmla="*/ 164 w 346"/>
                  <a:gd name="T105" fmla="*/ 236 h 328"/>
                  <a:gd name="T106" fmla="*/ 166 w 346"/>
                  <a:gd name="T107" fmla="*/ 244 h 328"/>
                  <a:gd name="T108" fmla="*/ 180 w 346"/>
                  <a:gd name="T109" fmla="*/ 246 h 328"/>
                  <a:gd name="T110" fmla="*/ 202 w 346"/>
                  <a:gd name="T111" fmla="*/ 230 h 328"/>
                  <a:gd name="T112" fmla="*/ 208 w 346"/>
                  <a:gd name="T113" fmla="*/ 210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46" h="328">
                    <a:moveTo>
                      <a:pt x="344" y="200"/>
                    </a:moveTo>
                    <a:lnTo>
                      <a:pt x="344" y="200"/>
                    </a:lnTo>
                    <a:lnTo>
                      <a:pt x="322" y="240"/>
                    </a:lnTo>
                    <a:lnTo>
                      <a:pt x="302" y="272"/>
                    </a:lnTo>
                    <a:lnTo>
                      <a:pt x="286" y="294"/>
                    </a:lnTo>
                    <a:lnTo>
                      <a:pt x="276" y="304"/>
                    </a:lnTo>
                    <a:lnTo>
                      <a:pt x="268" y="310"/>
                    </a:lnTo>
                    <a:lnTo>
                      <a:pt x="260" y="316"/>
                    </a:lnTo>
                    <a:lnTo>
                      <a:pt x="250" y="320"/>
                    </a:lnTo>
                    <a:lnTo>
                      <a:pt x="228" y="326"/>
                    </a:lnTo>
                    <a:lnTo>
                      <a:pt x="204" y="328"/>
                    </a:lnTo>
                    <a:lnTo>
                      <a:pt x="172" y="328"/>
                    </a:lnTo>
                    <a:lnTo>
                      <a:pt x="172" y="328"/>
                    </a:lnTo>
                    <a:lnTo>
                      <a:pt x="146" y="328"/>
                    </a:lnTo>
                    <a:lnTo>
                      <a:pt x="122" y="326"/>
                    </a:lnTo>
                    <a:lnTo>
                      <a:pt x="98" y="320"/>
                    </a:lnTo>
                    <a:lnTo>
                      <a:pt x="88" y="316"/>
                    </a:lnTo>
                    <a:lnTo>
                      <a:pt x="76" y="312"/>
                    </a:lnTo>
                    <a:lnTo>
                      <a:pt x="66" y="304"/>
                    </a:lnTo>
                    <a:lnTo>
                      <a:pt x="56" y="296"/>
                    </a:lnTo>
                    <a:lnTo>
                      <a:pt x="48" y="286"/>
                    </a:lnTo>
                    <a:lnTo>
                      <a:pt x="38" y="274"/>
                    </a:lnTo>
                    <a:lnTo>
                      <a:pt x="28" y="258"/>
                    </a:lnTo>
                    <a:lnTo>
                      <a:pt x="18" y="240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2"/>
                    </a:lnTo>
                    <a:lnTo>
                      <a:pt x="2" y="188"/>
                    </a:lnTo>
                    <a:lnTo>
                      <a:pt x="2" y="188"/>
                    </a:lnTo>
                    <a:lnTo>
                      <a:pt x="4" y="184"/>
                    </a:lnTo>
                    <a:lnTo>
                      <a:pt x="10" y="182"/>
                    </a:lnTo>
                    <a:lnTo>
                      <a:pt x="24" y="178"/>
                    </a:lnTo>
                    <a:lnTo>
                      <a:pt x="24" y="178"/>
                    </a:lnTo>
                    <a:lnTo>
                      <a:pt x="54" y="196"/>
                    </a:lnTo>
                    <a:lnTo>
                      <a:pt x="72" y="204"/>
                    </a:lnTo>
                    <a:lnTo>
                      <a:pt x="94" y="212"/>
                    </a:lnTo>
                    <a:lnTo>
                      <a:pt x="94" y="212"/>
                    </a:lnTo>
                    <a:lnTo>
                      <a:pt x="96" y="228"/>
                    </a:lnTo>
                    <a:lnTo>
                      <a:pt x="100" y="242"/>
                    </a:lnTo>
                    <a:lnTo>
                      <a:pt x="108" y="254"/>
                    </a:lnTo>
                    <a:lnTo>
                      <a:pt x="118" y="266"/>
                    </a:lnTo>
                    <a:lnTo>
                      <a:pt x="130" y="276"/>
                    </a:lnTo>
                    <a:lnTo>
                      <a:pt x="142" y="282"/>
                    </a:lnTo>
                    <a:lnTo>
                      <a:pt x="156" y="286"/>
                    </a:lnTo>
                    <a:lnTo>
                      <a:pt x="172" y="288"/>
                    </a:lnTo>
                    <a:lnTo>
                      <a:pt x="172" y="288"/>
                    </a:lnTo>
                    <a:lnTo>
                      <a:pt x="188" y="286"/>
                    </a:lnTo>
                    <a:lnTo>
                      <a:pt x="202" y="282"/>
                    </a:lnTo>
                    <a:lnTo>
                      <a:pt x="214" y="276"/>
                    </a:lnTo>
                    <a:lnTo>
                      <a:pt x="226" y="266"/>
                    </a:lnTo>
                    <a:lnTo>
                      <a:pt x="236" y="254"/>
                    </a:lnTo>
                    <a:lnTo>
                      <a:pt x="244" y="242"/>
                    </a:lnTo>
                    <a:lnTo>
                      <a:pt x="248" y="228"/>
                    </a:lnTo>
                    <a:lnTo>
                      <a:pt x="250" y="212"/>
                    </a:lnTo>
                    <a:lnTo>
                      <a:pt x="250" y="212"/>
                    </a:lnTo>
                    <a:lnTo>
                      <a:pt x="272" y="204"/>
                    </a:lnTo>
                    <a:lnTo>
                      <a:pt x="290" y="196"/>
                    </a:lnTo>
                    <a:lnTo>
                      <a:pt x="320" y="178"/>
                    </a:lnTo>
                    <a:lnTo>
                      <a:pt x="336" y="182"/>
                    </a:lnTo>
                    <a:lnTo>
                      <a:pt x="336" y="182"/>
                    </a:lnTo>
                    <a:lnTo>
                      <a:pt x="340" y="184"/>
                    </a:lnTo>
                    <a:lnTo>
                      <a:pt x="344" y="188"/>
                    </a:lnTo>
                    <a:lnTo>
                      <a:pt x="344" y="188"/>
                    </a:lnTo>
                    <a:lnTo>
                      <a:pt x="346" y="194"/>
                    </a:lnTo>
                    <a:lnTo>
                      <a:pt x="344" y="200"/>
                    </a:lnTo>
                    <a:lnTo>
                      <a:pt x="344" y="200"/>
                    </a:lnTo>
                    <a:close/>
                    <a:moveTo>
                      <a:pt x="100" y="180"/>
                    </a:moveTo>
                    <a:lnTo>
                      <a:pt x="100" y="180"/>
                    </a:lnTo>
                    <a:lnTo>
                      <a:pt x="106" y="170"/>
                    </a:lnTo>
                    <a:lnTo>
                      <a:pt x="112" y="160"/>
                    </a:lnTo>
                    <a:lnTo>
                      <a:pt x="120" y="152"/>
                    </a:lnTo>
                    <a:lnTo>
                      <a:pt x="128" y="146"/>
                    </a:lnTo>
                    <a:lnTo>
                      <a:pt x="138" y="140"/>
                    </a:lnTo>
                    <a:lnTo>
                      <a:pt x="148" y="136"/>
                    </a:lnTo>
                    <a:lnTo>
                      <a:pt x="160" y="134"/>
                    </a:lnTo>
                    <a:lnTo>
                      <a:pt x="172" y="132"/>
                    </a:lnTo>
                    <a:lnTo>
                      <a:pt x="172" y="132"/>
                    </a:lnTo>
                    <a:lnTo>
                      <a:pt x="184" y="134"/>
                    </a:lnTo>
                    <a:lnTo>
                      <a:pt x="196" y="136"/>
                    </a:lnTo>
                    <a:lnTo>
                      <a:pt x="206" y="140"/>
                    </a:lnTo>
                    <a:lnTo>
                      <a:pt x="216" y="146"/>
                    </a:lnTo>
                    <a:lnTo>
                      <a:pt x="224" y="152"/>
                    </a:lnTo>
                    <a:lnTo>
                      <a:pt x="232" y="162"/>
                    </a:lnTo>
                    <a:lnTo>
                      <a:pt x="238" y="170"/>
                    </a:lnTo>
                    <a:lnTo>
                      <a:pt x="244" y="180"/>
                    </a:lnTo>
                    <a:lnTo>
                      <a:pt x="244" y="180"/>
                    </a:lnTo>
                    <a:lnTo>
                      <a:pt x="262" y="172"/>
                    </a:lnTo>
                    <a:lnTo>
                      <a:pt x="280" y="164"/>
                    </a:lnTo>
                    <a:lnTo>
                      <a:pt x="306" y="150"/>
                    </a:lnTo>
                    <a:lnTo>
                      <a:pt x="306" y="150"/>
                    </a:lnTo>
                    <a:lnTo>
                      <a:pt x="302" y="128"/>
                    </a:lnTo>
                    <a:lnTo>
                      <a:pt x="296" y="106"/>
                    </a:lnTo>
                    <a:lnTo>
                      <a:pt x="290" y="88"/>
                    </a:lnTo>
                    <a:lnTo>
                      <a:pt x="282" y="72"/>
                    </a:lnTo>
                    <a:lnTo>
                      <a:pt x="270" y="58"/>
                    </a:lnTo>
                    <a:lnTo>
                      <a:pt x="258" y="46"/>
                    </a:lnTo>
                    <a:lnTo>
                      <a:pt x="244" y="36"/>
                    </a:lnTo>
                    <a:lnTo>
                      <a:pt x="228" y="28"/>
                    </a:lnTo>
                    <a:lnTo>
                      <a:pt x="212" y="84"/>
                    </a:lnTo>
                    <a:lnTo>
                      <a:pt x="212" y="84"/>
                    </a:lnTo>
                    <a:lnTo>
                      <a:pt x="210" y="88"/>
                    </a:lnTo>
                    <a:lnTo>
                      <a:pt x="208" y="92"/>
                    </a:lnTo>
                    <a:lnTo>
                      <a:pt x="204" y="92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8" y="94"/>
                    </a:lnTo>
                    <a:lnTo>
                      <a:pt x="198" y="94"/>
                    </a:lnTo>
                    <a:lnTo>
                      <a:pt x="194" y="90"/>
                    </a:lnTo>
                    <a:lnTo>
                      <a:pt x="190" y="88"/>
                    </a:lnTo>
                    <a:lnTo>
                      <a:pt x="188" y="84"/>
                    </a:lnTo>
                    <a:lnTo>
                      <a:pt x="190" y="78"/>
                    </a:lnTo>
                    <a:lnTo>
                      <a:pt x="208" y="10"/>
                    </a:lnTo>
                    <a:lnTo>
                      <a:pt x="208" y="10"/>
                    </a:lnTo>
                    <a:lnTo>
                      <a:pt x="206" y="8"/>
                    </a:lnTo>
                    <a:lnTo>
                      <a:pt x="204" y="6"/>
                    </a:lnTo>
                    <a:lnTo>
                      <a:pt x="204" y="6"/>
                    </a:lnTo>
                    <a:lnTo>
                      <a:pt x="194" y="2"/>
                    </a:lnTo>
                    <a:lnTo>
                      <a:pt x="184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60" y="0"/>
                    </a:lnTo>
                    <a:lnTo>
                      <a:pt x="150" y="2"/>
                    </a:lnTo>
                    <a:lnTo>
                      <a:pt x="140" y="6"/>
                    </a:lnTo>
                    <a:lnTo>
                      <a:pt x="140" y="6"/>
                    </a:lnTo>
                    <a:lnTo>
                      <a:pt x="138" y="8"/>
                    </a:lnTo>
                    <a:lnTo>
                      <a:pt x="136" y="10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6" y="84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46" y="94"/>
                    </a:lnTo>
                    <a:lnTo>
                      <a:pt x="146" y="94"/>
                    </a:lnTo>
                    <a:lnTo>
                      <a:pt x="144" y="94"/>
                    </a:lnTo>
                    <a:lnTo>
                      <a:pt x="144" y="94"/>
                    </a:lnTo>
                    <a:lnTo>
                      <a:pt x="140" y="92"/>
                    </a:lnTo>
                    <a:lnTo>
                      <a:pt x="136" y="92"/>
                    </a:lnTo>
                    <a:lnTo>
                      <a:pt x="134" y="88"/>
                    </a:lnTo>
                    <a:lnTo>
                      <a:pt x="132" y="84"/>
                    </a:lnTo>
                    <a:lnTo>
                      <a:pt x="116" y="28"/>
                    </a:lnTo>
                    <a:lnTo>
                      <a:pt x="116" y="28"/>
                    </a:lnTo>
                    <a:lnTo>
                      <a:pt x="100" y="36"/>
                    </a:lnTo>
                    <a:lnTo>
                      <a:pt x="86" y="46"/>
                    </a:lnTo>
                    <a:lnTo>
                      <a:pt x="74" y="58"/>
                    </a:lnTo>
                    <a:lnTo>
                      <a:pt x="62" y="72"/>
                    </a:lnTo>
                    <a:lnTo>
                      <a:pt x="54" y="88"/>
                    </a:lnTo>
                    <a:lnTo>
                      <a:pt x="48" y="106"/>
                    </a:lnTo>
                    <a:lnTo>
                      <a:pt x="42" y="128"/>
                    </a:lnTo>
                    <a:lnTo>
                      <a:pt x="38" y="150"/>
                    </a:lnTo>
                    <a:lnTo>
                      <a:pt x="38" y="150"/>
                    </a:lnTo>
                    <a:lnTo>
                      <a:pt x="64" y="164"/>
                    </a:lnTo>
                    <a:lnTo>
                      <a:pt x="82" y="172"/>
                    </a:lnTo>
                    <a:lnTo>
                      <a:pt x="100" y="180"/>
                    </a:lnTo>
                    <a:lnTo>
                      <a:pt x="100" y="180"/>
                    </a:lnTo>
                    <a:close/>
                    <a:moveTo>
                      <a:pt x="222" y="210"/>
                    </a:moveTo>
                    <a:lnTo>
                      <a:pt x="222" y="210"/>
                    </a:lnTo>
                    <a:lnTo>
                      <a:pt x="220" y="220"/>
                    </a:lnTo>
                    <a:lnTo>
                      <a:pt x="218" y="230"/>
                    </a:lnTo>
                    <a:lnTo>
                      <a:pt x="214" y="238"/>
                    </a:lnTo>
                    <a:lnTo>
                      <a:pt x="208" y="246"/>
                    </a:lnTo>
                    <a:lnTo>
                      <a:pt x="200" y="252"/>
                    </a:lnTo>
                    <a:lnTo>
                      <a:pt x="192" y="256"/>
                    </a:lnTo>
                    <a:lnTo>
                      <a:pt x="182" y="260"/>
                    </a:lnTo>
                    <a:lnTo>
                      <a:pt x="172" y="260"/>
                    </a:lnTo>
                    <a:lnTo>
                      <a:pt x="172" y="260"/>
                    </a:lnTo>
                    <a:lnTo>
                      <a:pt x="162" y="260"/>
                    </a:lnTo>
                    <a:lnTo>
                      <a:pt x="152" y="256"/>
                    </a:lnTo>
                    <a:lnTo>
                      <a:pt x="144" y="252"/>
                    </a:lnTo>
                    <a:lnTo>
                      <a:pt x="136" y="246"/>
                    </a:lnTo>
                    <a:lnTo>
                      <a:pt x="130" y="238"/>
                    </a:lnTo>
                    <a:lnTo>
                      <a:pt x="126" y="230"/>
                    </a:lnTo>
                    <a:lnTo>
                      <a:pt x="124" y="220"/>
                    </a:lnTo>
                    <a:lnTo>
                      <a:pt x="122" y="210"/>
                    </a:lnTo>
                    <a:lnTo>
                      <a:pt x="122" y="210"/>
                    </a:lnTo>
                    <a:lnTo>
                      <a:pt x="124" y="200"/>
                    </a:lnTo>
                    <a:lnTo>
                      <a:pt x="126" y="190"/>
                    </a:lnTo>
                    <a:lnTo>
                      <a:pt x="130" y="182"/>
                    </a:lnTo>
                    <a:lnTo>
                      <a:pt x="136" y="176"/>
                    </a:lnTo>
                    <a:lnTo>
                      <a:pt x="144" y="170"/>
                    </a:lnTo>
                    <a:lnTo>
                      <a:pt x="152" y="164"/>
                    </a:lnTo>
                    <a:lnTo>
                      <a:pt x="162" y="162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82" y="162"/>
                    </a:lnTo>
                    <a:lnTo>
                      <a:pt x="192" y="164"/>
                    </a:lnTo>
                    <a:lnTo>
                      <a:pt x="200" y="170"/>
                    </a:lnTo>
                    <a:lnTo>
                      <a:pt x="208" y="176"/>
                    </a:lnTo>
                    <a:lnTo>
                      <a:pt x="214" y="182"/>
                    </a:lnTo>
                    <a:lnTo>
                      <a:pt x="218" y="190"/>
                    </a:lnTo>
                    <a:lnTo>
                      <a:pt x="220" y="200"/>
                    </a:lnTo>
                    <a:lnTo>
                      <a:pt x="222" y="210"/>
                    </a:lnTo>
                    <a:lnTo>
                      <a:pt x="222" y="210"/>
                    </a:lnTo>
                    <a:close/>
                    <a:moveTo>
                      <a:pt x="208" y="210"/>
                    </a:moveTo>
                    <a:lnTo>
                      <a:pt x="208" y="210"/>
                    </a:lnTo>
                    <a:lnTo>
                      <a:pt x="208" y="208"/>
                    </a:lnTo>
                    <a:lnTo>
                      <a:pt x="206" y="204"/>
                    </a:lnTo>
                    <a:lnTo>
                      <a:pt x="204" y="202"/>
                    </a:lnTo>
                    <a:lnTo>
                      <a:pt x="200" y="202"/>
                    </a:lnTo>
                    <a:lnTo>
                      <a:pt x="200" y="202"/>
                    </a:lnTo>
                    <a:lnTo>
                      <a:pt x="198" y="202"/>
                    </a:lnTo>
                    <a:lnTo>
                      <a:pt x="196" y="204"/>
                    </a:lnTo>
                    <a:lnTo>
                      <a:pt x="194" y="208"/>
                    </a:lnTo>
                    <a:lnTo>
                      <a:pt x="192" y="210"/>
                    </a:lnTo>
                    <a:lnTo>
                      <a:pt x="192" y="210"/>
                    </a:lnTo>
                    <a:lnTo>
                      <a:pt x="192" y="218"/>
                    </a:lnTo>
                    <a:lnTo>
                      <a:pt x="186" y="226"/>
                    </a:lnTo>
                    <a:lnTo>
                      <a:pt x="180" y="230"/>
                    </a:lnTo>
                    <a:lnTo>
                      <a:pt x="172" y="232"/>
                    </a:lnTo>
                    <a:lnTo>
                      <a:pt x="172" y="232"/>
                    </a:lnTo>
                    <a:lnTo>
                      <a:pt x="168" y="232"/>
                    </a:lnTo>
                    <a:lnTo>
                      <a:pt x="166" y="234"/>
                    </a:lnTo>
                    <a:lnTo>
                      <a:pt x="164" y="236"/>
                    </a:lnTo>
                    <a:lnTo>
                      <a:pt x="164" y="240"/>
                    </a:lnTo>
                    <a:lnTo>
                      <a:pt x="164" y="240"/>
                    </a:lnTo>
                    <a:lnTo>
                      <a:pt x="164" y="242"/>
                    </a:lnTo>
                    <a:lnTo>
                      <a:pt x="166" y="244"/>
                    </a:lnTo>
                    <a:lnTo>
                      <a:pt x="168" y="246"/>
                    </a:lnTo>
                    <a:lnTo>
                      <a:pt x="172" y="248"/>
                    </a:lnTo>
                    <a:lnTo>
                      <a:pt x="172" y="248"/>
                    </a:lnTo>
                    <a:lnTo>
                      <a:pt x="180" y="246"/>
                    </a:lnTo>
                    <a:lnTo>
                      <a:pt x="186" y="244"/>
                    </a:lnTo>
                    <a:lnTo>
                      <a:pt x="192" y="240"/>
                    </a:lnTo>
                    <a:lnTo>
                      <a:pt x="198" y="236"/>
                    </a:lnTo>
                    <a:lnTo>
                      <a:pt x="202" y="230"/>
                    </a:lnTo>
                    <a:lnTo>
                      <a:pt x="206" y="224"/>
                    </a:lnTo>
                    <a:lnTo>
                      <a:pt x="208" y="218"/>
                    </a:lnTo>
                    <a:lnTo>
                      <a:pt x="208" y="210"/>
                    </a:lnTo>
                    <a:lnTo>
                      <a:pt x="208" y="2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sp>
          <p:nvSpPr>
            <p:cNvPr id="152" name="同侧圆角矩形 151"/>
            <p:cNvSpPr/>
            <p:nvPr/>
          </p:nvSpPr>
          <p:spPr>
            <a:xfrm rot="10800000">
              <a:off x="5395" y="2962"/>
              <a:ext cx="3422" cy="1776"/>
            </a:xfrm>
            <a:prstGeom prst="round2Same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同侧圆角矩形 152"/>
            <p:cNvSpPr/>
            <p:nvPr/>
          </p:nvSpPr>
          <p:spPr>
            <a:xfrm rot="10800000">
              <a:off x="10204" y="2962"/>
              <a:ext cx="3422" cy="1748"/>
            </a:xfrm>
            <a:prstGeom prst="round2Same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同侧圆角矩形 153"/>
            <p:cNvSpPr/>
            <p:nvPr/>
          </p:nvSpPr>
          <p:spPr>
            <a:xfrm rot="10800000">
              <a:off x="14790" y="2964"/>
              <a:ext cx="3422" cy="1775"/>
            </a:xfrm>
            <a:prstGeom prst="round2Same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灯片编号占位符 2"/>
          <p:cNvSpPr txBox="1"/>
          <p:nvPr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5A790-99C4-4779-A9DC-888D8DCD73BA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8" name="文本框 117"/>
          <p:cNvSpPr txBox="1"/>
          <p:nvPr/>
        </p:nvSpPr>
        <p:spPr>
          <a:xfrm>
            <a:off x="241594" y="524818"/>
            <a:ext cx="10871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满足营销、风控、产品、运营等多业务板块和职能部门的数据服务和应用需求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FULLLENGTH" val="True"/>
</p:tagLst>
</file>

<file path=ppt/tags/tag10.xml><?xml version="1.0" encoding="utf-8"?>
<p:tagLst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1.xml><?xml version="1.0" encoding="utf-8"?>
<p:tagLst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.xml><?xml version="1.0" encoding="utf-8"?>
<p:tagLst xmlns:p="http://schemas.openxmlformats.org/presentationml/2006/main">
  <p:tag name="MH" val="20160620095952"/>
  <p:tag name="MH_LIBRARY" val="GRAPHIC"/>
  <p:tag name="MH_TYPE" val="Other"/>
  <p:tag name="MH_ORDER" val="8"/>
</p:tagLst>
</file>

<file path=ppt/tags/tag13.xml><?xml version="1.0" encoding="utf-8"?>
<p:tagLst xmlns:p="http://schemas.openxmlformats.org/presentationml/2006/main">
  <p:tag name="MH" val="20160620095952"/>
  <p:tag name="MH_LIBRARY" val="GRAPHIC"/>
  <p:tag name="MH_TYPE" val="Other"/>
  <p:tag name="MH_ORDER" val="9"/>
</p:tagLst>
</file>

<file path=ppt/tags/tag14.xml><?xml version="1.0" encoding="utf-8"?>
<p:tagLst xmlns:p="http://schemas.openxmlformats.org/presentationml/2006/main">
  <p:tag name="MH" val="20160620095952"/>
  <p:tag name="MH_LIBRARY" val="GRAPHIC"/>
  <p:tag name="MH_TYPE" val="Other"/>
  <p:tag name="MH_ORDER" val="10"/>
</p:tagLst>
</file>

<file path=ppt/tags/tag15.xml><?xml version="1.0" encoding="utf-8"?>
<p:tagLst xmlns:p="http://schemas.openxmlformats.org/presentationml/2006/main">
  <p:tag name="MH" val="20160620095952"/>
  <p:tag name="MH_LIBRARY" val="GRAPHIC"/>
  <p:tag name="MH_TYPE" val="Other"/>
  <p:tag name="MH_ORDER" val="11"/>
</p:tagLst>
</file>

<file path=ppt/tags/tag16.xml><?xml version="1.0" encoding="utf-8"?>
<p:tagLst xmlns:p="http://schemas.openxmlformats.org/presentationml/2006/main">
  <p:tag name="MH" val="20160620095952"/>
  <p:tag name="MH_LIBRARY" val="GRAPHIC"/>
  <p:tag name="MH_TYPE" val="Other"/>
  <p:tag name="MH_ORDER" val="4"/>
</p:tagLst>
</file>

<file path=ppt/tags/tag17.xml><?xml version="1.0" encoding="utf-8"?>
<p:tagLst xmlns:p="http://schemas.openxmlformats.org/presentationml/2006/main">
  <p:tag name="MH" val="20160620095952"/>
  <p:tag name="MH_LIBRARY" val="GRAPHIC"/>
  <p:tag name="MH_TYPE" val="Other"/>
  <p:tag name="MH_ORDER" val="2"/>
</p:tagLst>
</file>

<file path=ppt/tags/tag18.xml><?xml version="1.0" encoding="utf-8"?>
<p:tagLst xmlns:p="http://schemas.openxmlformats.org/presentationml/2006/main">
  <p:tag name="MH" val="20160620095952"/>
  <p:tag name="MH_LIBRARY" val="GRAPHIC"/>
  <p:tag name="MH_TYPE" val="Other"/>
  <p:tag name="MH_ORDER" val="3"/>
</p:tagLst>
</file>

<file path=ppt/tags/tag19.xml><?xml version="1.0" encoding="utf-8"?>
<p:tagLst xmlns:p="http://schemas.openxmlformats.org/presentationml/2006/main">
  <p:tag name="MH" val="20160620095952"/>
  <p:tag name="MH_LIBRARY" val="GRAPHIC"/>
  <p:tag name="MH_TYPE" val="Other"/>
  <p:tag name="MH_ORDER" val="5"/>
</p:tagLst>
</file>

<file path=ppt/tags/tag2.xml><?xml version="1.0" encoding="utf-8"?>
<p:tagLst xmlns:p="http://schemas.openxmlformats.org/presentationml/2006/main">
  <p:tag name="FULLLENGTH" val="True"/>
</p:tagLst>
</file>

<file path=ppt/tags/tag20.xml><?xml version="1.0" encoding="utf-8"?>
<p:tagLst xmlns:p="http://schemas.openxmlformats.org/presentationml/2006/main">
  <p:tag name="MH" val="20160620095952"/>
  <p:tag name="MH_LIBRARY" val="GRAPHIC"/>
  <p:tag name="MH_TYPE" val="Other"/>
  <p:tag name="MH_ORDER" val="6"/>
</p:tagLst>
</file>

<file path=ppt/tags/tag21.xml><?xml version="1.0" encoding="utf-8"?>
<p:tagLst xmlns:p="http://schemas.openxmlformats.org/presentationml/2006/main">
  <p:tag name="MH" val="20160620095952"/>
  <p:tag name="MH_LIBRARY" val="GRAPHIC"/>
  <p:tag name="MH_TYPE" val="Other"/>
  <p:tag name="MH_ORDER" val="7"/>
</p:tagLst>
</file>

<file path=ppt/tags/tag22.xml><?xml version="1.0" encoding="utf-8"?>
<p:tagLst xmlns:p="http://schemas.openxmlformats.org/presentationml/2006/main">
  <p:tag name="MH" val="20160620095952"/>
  <p:tag name="MH_LIBRARY" val="GRAPHIC"/>
  <p:tag name="MH_TYPE" val="Other"/>
  <p:tag name="MH_ORDER" val="14"/>
</p:tagLst>
</file>

<file path=ppt/tags/tag23.xml><?xml version="1.0" encoding="utf-8"?>
<p:tagLst xmlns:p="http://schemas.openxmlformats.org/presentationml/2006/main">
  <p:tag name="REFSHAPE" val="598769412"/>
  <p:tag name="KSO_WM_UNIT_PLACING_PICTURE_USER_VIEWPORT" val="{&quot;height&quot;:8161,&quot;width&quot;:16350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8681_3*l_h_i*1_1_2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8681_3*l_h_i*1_2_2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681_3*l_h_i*1_3_2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8681_3*l_h_i*1_2_3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681_3*l_h_i*1_3_3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8681_3*l_h_i*1_1_3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SMARTWRITE" val="{!PageNumber}"/>
  <p:tag name="SMARTLOCKSHAPE" val="Yes"/>
  <p:tag name="SMARTOBJECT" val="Page Number v.2"/>
</p:tagLst>
</file>

<file path=ppt/tags/tag30.xml><?xml version="1.0" encoding="utf-8"?>
<p:tagLst xmlns:p="http://schemas.openxmlformats.org/presentationml/2006/main">
  <p:tag name="KSO_WM_UNIT_RELATE_UNITID" val="diagram20168681_3*l_h_f*1_2_1"/>
  <p:tag name="KSO_WM_UNIT_PRESET_TEXT" val="Option 02"/>
  <p:tag name="KSO_WM_UNIT_NOCLEAR" val="0"/>
  <p:tag name="KSO_WM_UNIT_VALUE" val="5"/>
  <p:tag name="KSO_WM_UNIT_HIGHLIGHT" val="0"/>
  <p:tag name="KSO_WM_UNIT_COMPATIBLE" val="1"/>
  <p:tag name="KSO_WM_UNIT_DIAGRAM_ISNUMVISUAL" val="0"/>
  <p:tag name="KSO_WM_UNIT_DIAGRAM_ISREFERUNIT" val="0"/>
  <p:tag name="KSO_WM_DIAGRAM_GROUP_CODE" val="l1-1"/>
  <p:tag name="KSO_WM_UNIT_TYPE" val="l_h_g"/>
  <p:tag name="KSO_WM_UNIT_INDEX" val="1_2_1"/>
  <p:tag name="KSO_WM_UNIT_ID" val="diagram20168681_3*l_h_g*1_2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UNIT_RELATE_UNITID" val="diagram20168681_3*l_h_f*1_1_1"/>
  <p:tag name="KSO_WM_UNIT_PRESET_TEXT" val="Option 01"/>
  <p:tag name="KSO_WM_UNIT_NOCLEAR" val="0"/>
  <p:tag name="KSO_WM_UNIT_VALUE" val="5"/>
  <p:tag name="KSO_WM_UNIT_HIGHLIGHT" val="0"/>
  <p:tag name="KSO_WM_UNIT_COMPATIBLE" val="1"/>
  <p:tag name="KSO_WM_UNIT_DIAGRAM_ISNUMVISUAL" val="0"/>
  <p:tag name="KSO_WM_UNIT_DIAGRAM_ISREFERUNIT" val="0"/>
  <p:tag name="KSO_WM_DIAGRAM_GROUP_CODE" val="l1-1"/>
  <p:tag name="KSO_WM_UNIT_TYPE" val="l_h_g"/>
  <p:tag name="KSO_WM_UNIT_INDEX" val="1_1_1"/>
  <p:tag name="KSO_WM_UNIT_ID" val="diagram20168681_3*l_h_g*1_1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M_UNIT_RELATE_UNITID" val="diagram20168681_3*l_h_f*1_3_1"/>
  <p:tag name="KSO_WM_UNIT_PRESET_TEXT" val="Option 03"/>
  <p:tag name="KSO_WM_UNIT_NOCLEAR" val="0"/>
  <p:tag name="KSO_WM_UNIT_VALUE" val="5"/>
  <p:tag name="KSO_WM_UNIT_HIGHLIGHT" val="0"/>
  <p:tag name="KSO_WM_UNIT_COMPATIBLE" val="1"/>
  <p:tag name="KSO_WM_UNIT_DIAGRAM_ISNUMVISUAL" val="0"/>
  <p:tag name="KSO_WM_UNIT_DIAGRAM_ISREFERUNIT" val="0"/>
  <p:tag name="KSO_WM_DIAGRAM_GROUP_CODE" val="l1-1"/>
  <p:tag name="KSO_WM_UNIT_TYPE" val="l_h_g"/>
  <p:tag name="KSO_WM_UNIT_INDEX" val="1_3_1"/>
  <p:tag name="KSO_WM_UNIT_ID" val="diagram20168681_3*l_h_g*1_3_1"/>
  <p:tag name="KSO_WM_TEMPLATE_CATEGORY" val="diagram"/>
  <p:tag name="KSO_WM_TEMPLATE_INDEX" val="20168681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8681_3*l_i*1_1"/>
  <p:tag name="KSO_WM_TEMPLATE_CATEGORY" val="diagram"/>
  <p:tag name="KSO_WM_TEMPLATE_INDEX" val="20168681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1"/>
  <p:tag name="KSO_WM_UNIT_ID" val="diagram20182010_3*l_i*1_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5"/>
  <p:tag name="KSO_WM_UNIT_ID" val="diagram20182010_3*l_i*1_5"/>
  <p:tag name="KSO_WM_UNIT_LAYERLEVEL" val="1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6"/>
  <p:tag name="KSO_WM_UNIT_ID" val="diagram20182010_3*l_i*1_6"/>
  <p:tag name="KSO_WM_UNIT_LAYERLEVEL" val="1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7"/>
  <p:tag name="KSO_WM_UNIT_ID" val="diagram20182010_3*l_i*1_7"/>
  <p:tag name="KSO_WM_UNIT_LAYERLEVEL" val="1_1"/>
  <p:tag name="KSO_WM_DIAGRAM_GROUP_CODE" val="l1-1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25"/>
  <p:tag name="KSO_WM_UNIT_ID" val="diagram20182010_3*l_i*1_25"/>
  <p:tag name="KSO_WM_UNIT_LAYERLEVEL" val="1_1"/>
  <p:tag name="KSO_WM_DIAGRAM_GROUP_CODE" val="l1-1"/>
  <p:tag name="KSO_WM_UNIT_FILL_FORE_SCHEMECOLOR_INDEX" val="4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26"/>
  <p:tag name="KSO_WM_UNIT_ID" val="diagram20182010_3*l_i*1_26"/>
  <p:tag name="KSO_WM_UNIT_LAYERLEVEL" val="1_1"/>
  <p:tag name="KSO_WM_DIAGRAM_GROUP_CODE" val="l1-1"/>
  <p:tag name="KSO_WM_UNIT_FILL_FORE_SCHEMECOLOR_INDEX" val="4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SMARTLOCKSHAPE" val="Yes"/>
  <p:tag name="SMARTWRITE" val="{@Report date}"/>
</p:tagLst>
</file>

<file path=ppt/tags/tag40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53"/>
  <p:tag name="KSO_WM_UNIT_ID" val="diagram20182010_3*l_i*1_53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54"/>
  <p:tag name="KSO_WM_UNIT_ID" val="diagram20182010_3*l_i*1_54"/>
  <p:tag name="KSO_WM_UNIT_LAYERLEVEL" val="1_1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55"/>
  <p:tag name="KSO_WM_UNIT_ID" val="diagram20182010_3*l_i*1_5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56"/>
  <p:tag name="KSO_WM_UNIT_ID" val="diagram20182010_3*l_i*1_56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57"/>
  <p:tag name="KSO_WM_UNIT_ID" val="diagram20182010_3*l_i*1_57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58"/>
  <p:tag name="KSO_WM_UNIT_ID" val="diagram20182010_3*l_i*1_58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59"/>
  <p:tag name="KSO_WM_UNIT_ID" val="diagram20182010_3*l_i*1_59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60"/>
  <p:tag name="KSO_WM_UNIT_ID" val="diagram20182010_3*l_i*1_6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61"/>
  <p:tag name="KSO_WM_UNIT_ID" val="diagram20182010_3*l_i*1_61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62"/>
  <p:tag name="KSO_WM_UNIT_ID" val="diagram20182010_3*l_i*1_6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SMARTLOCKSHAPE" val="Yes"/>
  <p:tag name="SMARTWRITE" val="{@Title} • {@Subtitle}"/>
  <p:tag name="SMARTOBJECT" val="Section Footer v.2"/>
</p:tagLst>
</file>

<file path=ppt/tags/tag50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63"/>
  <p:tag name="KSO_WM_UNIT_ID" val="diagram20182010_3*l_i*1_6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65"/>
  <p:tag name="KSO_WM_UNIT_ID" val="diagram20182010_3*l_i*1_65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68"/>
  <p:tag name="KSO_WM_UNIT_ID" val="diagram20182010_3*l_i*1_68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69"/>
  <p:tag name="KSO_WM_UNIT_ID" val="diagram20182010_3*l_i*1_6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71"/>
  <p:tag name="KSO_WM_UNIT_ID" val="diagram20182010_3*l_i*1_7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74"/>
  <p:tag name="KSO_WM_UNIT_ID" val="diagram20182010_3*l_i*1_74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75"/>
  <p:tag name="KSO_WM_UNIT_ID" val="diagram20182010_3*l_i*1_7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77"/>
  <p:tag name="KSO_WM_UNIT_ID" val="diagram20182010_3*l_i*1_77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80"/>
  <p:tag name="KSO_WM_UNIT_ID" val="diagram20182010_3*l_i*1_80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81"/>
  <p:tag name="KSO_WM_UNIT_ID" val="diagram20182010_3*l_i*1_81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SMARTISVISIBLE" val="{SmartShowDisclaimer} = Yes"/>
  <p:tag name="SMARTSHAPETYPE" val="Disclaimer"/>
</p:tagLst>
</file>

<file path=ppt/tags/tag60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82"/>
  <p:tag name="KSO_WM_UNIT_ID" val="diagram20182010_3*l_i*1_82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83"/>
  <p:tag name="KSO_WM_UNIT_ID" val="diagram20182010_3*l_i*1_83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84"/>
  <p:tag name="KSO_WM_UNIT_ID" val="diagram20182010_3*l_i*1_84"/>
  <p:tag name="KSO_WM_UNIT_LAYERLEVEL" val="1_1"/>
  <p:tag name="KSO_WM_DIAGRAM_GROUP_CODE" val="l1-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85"/>
  <p:tag name="KSO_WM_UNIT_ID" val="diagram20182010_3*l_i*1_85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2"/>
  <p:tag name="KSO_WM_UNIT_ID" val="diagram20182010_3*l_i*1_2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14"/>
  <p:tag name="KSO_WM_UNIT_ID" val="diagram20182010_3*l_i*1_14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15"/>
  <p:tag name="KSO_WM_UNIT_ID" val="diagram20182010_3*l_i*1_15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16"/>
  <p:tag name="KSO_WM_UNIT_ID" val="diagram20182010_3*l_i*1_16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17"/>
  <p:tag name="KSO_WM_UNIT_ID" val="diagram20182010_3*l_i*1_17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18"/>
  <p:tag name="KSO_WM_UNIT_ID" val="diagram20182010_3*l_i*1_18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0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19"/>
  <p:tag name="KSO_WM_UNIT_ID" val="diagram20182010_3*l_i*1_19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20"/>
  <p:tag name="KSO_WM_UNIT_ID" val="diagram20182010_3*l_i*1_20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21"/>
  <p:tag name="KSO_WM_UNIT_ID" val="diagram20182010_3*l_i*1_21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22"/>
  <p:tag name="KSO_WM_UNIT_ID" val="diagram20182010_3*l_i*1_2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23"/>
  <p:tag name="KSO_WM_UNIT_ID" val="diagram20182010_3*l_i*1_23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24"/>
  <p:tag name="KSO_WM_UNIT_ID" val="diagram20182010_3*l_i*1_24"/>
  <p:tag name="KSO_WM_UNIT_LAYERLEVEL" val="1_1"/>
  <p:tag name="KSO_WM_DIAGRAM_GROUP_CODE" val="l1-1"/>
  <p:tag name="KSO_WM_UNIT_FILL_FORE_SCHEMECOLOR_INDEX" val="4"/>
  <p:tag name="KSO_WM_UNIT_FILL_TYPE" val="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27"/>
  <p:tag name="KSO_WM_UNIT_ID" val="diagram20182010_3*l_i*1_27"/>
  <p:tag name="KSO_WM_UNIT_LAYERLEVEL" val="1_1"/>
  <p:tag name="KSO_WM_DIAGRAM_GROUP_CODE" val="l1-1"/>
  <p:tag name="KSO_WM_UNIT_FILL_FORE_SCHEMECOLOR_INDEX" val="4"/>
  <p:tag name="KSO_WM_UNIT_FILL_TYPE" val="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28"/>
  <p:tag name="KSO_WM_UNIT_ID" val="diagram20182010_3*l_i*1_28"/>
  <p:tag name="KSO_WM_UNIT_LAYERLEVEL" val="1_1"/>
  <p:tag name="KSO_WM_DIAGRAM_GROUP_CODE" val="l1-1"/>
  <p:tag name="KSO_WM_UNIT_FILL_FORE_SCHEMECOLOR_INDEX" val="4"/>
  <p:tag name="KSO_WM_UNIT_FILL_TYPE" val="1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29"/>
  <p:tag name="KSO_WM_UNIT_ID" val="diagram20182010_3*l_i*1_29"/>
  <p:tag name="KSO_WM_UNIT_LAYERLEVEL" val="1_1"/>
  <p:tag name="KSO_WM_DIAGRAM_GROUP_CODE" val="l1-1"/>
  <p:tag name="KSO_WM_UNIT_FILL_FORE_SCHEMECOLOR_INDEX" val="4"/>
  <p:tag name="KSO_WM_UNIT_FILL_TYPE" val="1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30"/>
  <p:tag name="KSO_WM_UNIT_ID" val="diagram20182010_3*l_i*1_30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80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31"/>
  <p:tag name="KSO_WM_UNIT_ID" val="diagram20182010_3*l_i*1_31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32"/>
  <p:tag name="KSO_WM_UNIT_ID" val="diagram20182010_3*l_i*1_32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33"/>
  <p:tag name="KSO_WM_UNIT_ID" val="diagram20182010_3*l_i*1_33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34"/>
  <p:tag name="KSO_WM_UNIT_ID" val="diagram20182010_3*l_i*1_34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35"/>
  <p:tag name="KSO_WM_UNIT_ID" val="diagram20182010_3*l_i*1_35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36"/>
  <p:tag name="KSO_WM_UNIT_ID" val="diagram20182010_3*l_i*1_3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37"/>
  <p:tag name="KSO_WM_UNIT_ID" val="diagram20182010_3*l_i*1_37"/>
  <p:tag name="KSO_WM_UNIT_LAYERLEVEL" val="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44"/>
  <p:tag name="KSO_WM_UNIT_ID" val="diagram20182010_3*l_i*1_44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45"/>
  <p:tag name="KSO_WM_UNIT_ID" val="diagram20182010_3*l_i*1_45"/>
  <p:tag name="KSO_WM_UNIT_LAYERLEVEL" val="1_1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46"/>
  <p:tag name="KSO_WM_UNIT_ID" val="diagram20182010_3*l_i*1_4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SMARTISVISIBLE" val="{@Show Draft stamp} = Yes"/>
  <p:tag name="SMARTWRITE" val="{@Draft stamp}"/>
  <p:tag name="SMARTLOCKSHAPE" val="Yes"/>
</p:tagLst>
</file>

<file path=ppt/tags/tag90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47"/>
  <p:tag name="KSO_WM_UNIT_ID" val="diagram20182010_3*l_i*1_47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48"/>
  <p:tag name="KSO_WM_UNIT_ID" val="diagram20182010_3*l_i*1_48"/>
  <p:tag name="KSO_WM_UNIT_LAYERLEVEL" val="1_1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49"/>
  <p:tag name="KSO_WM_UNIT_ID" val="diagram20182010_3*l_i*1_49"/>
  <p:tag name="KSO_WM_UNIT_LAYERLEVEL" val="1_1"/>
  <p:tag name="KSO_WM_DIAGRAM_GROUP_CODE" val="l1-1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50"/>
  <p:tag name="KSO_WM_UNIT_ID" val="diagram20182010_3*l_i*1_50"/>
  <p:tag name="KSO_WM_UNIT_LAYERLEVEL" val="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51"/>
  <p:tag name="KSO_WM_UNIT_ID" val="diagram20182010_3*l_i*1_51"/>
  <p:tag name="KSO_WM_UNIT_LAYERLEVEL" val="1_1"/>
  <p:tag name="KSO_WM_DIAGRAM_GROUP_CODE" val="l1-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TEMPLATE_CATEGORY" val="diagram"/>
  <p:tag name="KSO_WM_TEMPLATE_INDEX" val="20182010"/>
  <p:tag name="KSO_WM_TAG_VERSION" val="1.0"/>
  <p:tag name="KSO_WM_BEAUTIFY_FLAG" val="#wm#"/>
  <p:tag name="KSO_WM_UNIT_TYPE" val="l_i"/>
  <p:tag name="KSO_WM_UNIT_INDEX" val="1_52"/>
  <p:tag name="KSO_WM_UNIT_ID" val="diagram20182010_3*l_i*1_52"/>
  <p:tag name="KSO_WM_UNIT_LAYERLEVEL" val="1_1"/>
  <p:tag name="KSO_WM_DIAGRAM_GROUP_CODE" val="l1-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18230</Words>
  <Application>WPS 演示</Application>
  <PresentationFormat>宽屏</PresentationFormat>
  <Paragraphs>3484</Paragraphs>
  <Slides>69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45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115" baseType="lpstr">
      <vt:lpstr>Arial</vt:lpstr>
      <vt:lpstr>方正书宋_GBK</vt:lpstr>
      <vt:lpstr>Wingdings</vt:lpstr>
      <vt:lpstr>微软雅黑</vt:lpstr>
      <vt:lpstr>汉仪旗黑KW</vt:lpstr>
      <vt:lpstr>Arial</vt:lpstr>
      <vt:lpstr>黑体</vt:lpstr>
      <vt:lpstr>汉仪中黑KW</vt:lpstr>
      <vt:lpstr>Calibri</vt:lpstr>
      <vt:lpstr>Helvetica Neue</vt:lpstr>
      <vt:lpstr>Wingdings</vt:lpstr>
      <vt:lpstr>宋体</vt:lpstr>
      <vt:lpstr>Calibri</vt:lpstr>
      <vt:lpstr>Georgia</vt:lpstr>
      <vt:lpstr>汉仪书宋二KW</vt:lpstr>
      <vt:lpstr>Segoe UI</vt:lpstr>
      <vt:lpstr>Helvetica Light</vt:lpstr>
      <vt:lpstr>Helvetica Neue Medium</vt:lpstr>
      <vt:lpstr>Gill Sans</vt:lpstr>
      <vt:lpstr>幼圆</vt:lpstr>
      <vt:lpstr>Times</vt:lpstr>
      <vt:lpstr>Times New Roman</vt:lpstr>
      <vt:lpstr>微软雅黑</vt:lpstr>
      <vt:lpstr>Microsoft YaHei</vt:lpstr>
      <vt:lpstr>微软雅黑</vt:lpstr>
      <vt:lpstr>MS PGothic</vt:lpstr>
      <vt:lpstr>Zapf Dingbats</vt:lpstr>
      <vt:lpstr>楷体-简</vt:lpstr>
      <vt:lpstr>inherit</vt:lpstr>
      <vt:lpstr>苹方-简</vt:lpstr>
      <vt:lpstr>宋体-简</vt:lpstr>
      <vt:lpstr>Microsoft YaHei</vt:lpstr>
      <vt:lpstr>Segoe UI</vt:lpstr>
      <vt:lpstr>MS Mincho</vt:lpstr>
      <vt:lpstr>等线</vt:lpstr>
      <vt:lpstr>Helvetica</vt:lpstr>
      <vt:lpstr>华文楷体</vt:lpstr>
      <vt:lpstr>Noto Sans S Chinese Light</vt:lpstr>
      <vt:lpstr>汉仪中等线KW</vt:lpstr>
      <vt:lpstr>宋体</vt:lpstr>
      <vt:lpstr>Arial Unicode MS</vt:lpstr>
      <vt:lpstr>等线 Light</vt:lpstr>
      <vt:lpstr>Thonburi</vt:lpstr>
      <vt:lpstr>华文宋体</vt:lpstr>
      <vt:lpstr>Hiragino Sans</vt:lpstr>
      <vt:lpstr>Office 主题​​</vt:lpstr>
      <vt:lpstr>金山云数据中台解决方案交流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数据交换共享平台-DataExchange</vt:lpstr>
      <vt:lpstr>数据交换共享平台-DataExchange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传统数据清洗和实时数据清洗的对比</vt:lpstr>
      <vt:lpstr>传统数据清洗和实时数据清洗的对比(实例)</vt:lpstr>
      <vt:lpstr> 流式处理引擎对比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历史数据查询需求</vt:lpstr>
      <vt:lpstr>系统建设原则</vt:lpstr>
      <vt:lpstr>历史数据查询的应用架构</vt:lpstr>
      <vt:lpstr>方案设想—基于DataCloud的数据集成、数据服务等模块</vt:lpstr>
      <vt:lpstr>方案设想—基于DataCloud的数据集成、数据服务等模块实现历史数据采集和查询服务功能</vt:lpstr>
      <vt:lpstr>PowerPoint 演示文稿</vt:lpstr>
      <vt:lpstr>方案设想—基于DataCloud的数据集成、数据服务等组件实现历史数据ETL和查询服务功能</vt:lpstr>
      <vt:lpstr>方案设想—基于DataCloud的数据集成、数据服务等组件实现历史数据ETL和查询服务功能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Yanan ZHANG</dc:creator>
  <cp:lastModifiedBy>divining_bo</cp:lastModifiedBy>
  <cp:revision>1399</cp:revision>
  <dcterms:created xsi:type="dcterms:W3CDTF">2020-05-19T09:39:36Z</dcterms:created>
  <dcterms:modified xsi:type="dcterms:W3CDTF">2020-05-19T09:39:36Z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