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2"/>
  </p:handoutMasterIdLst>
  <p:sldIdLst>
    <p:sldId id="256" r:id="rId3"/>
    <p:sldId id="357" r:id="rId4"/>
    <p:sldId id="377" r:id="rId6"/>
    <p:sldId id="380" r:id="rId7"/>
    <p:sldId id="383" r:id="rId8"/>
    <p:sldId id="378" r:id="rId9"/>
    <p:sldId id="411" r:id="rId10"/>
    <p:sldId id="412" r:id="rId11"/>
    <p:sldId id="386" r:id="rId12"/>
    <p:sldId id="388" r:id="rId13"/>
    <p:sldId id="387" r:id="rId14"/>
    <p:sldId id="356" r:id="rId15"/>
    <p:sldId id="286" r:id="rId16"/>
    <p:sldId id="392" r:id="rId17"/>
    <p:sldId id="339" r:id="rId18"/>
    <p:sldId id="451" r:id="rId19"/>
    <p:sldId id="384" r:id="rId20"/>
    <p:sldId id="389" r:id="rId21"/>
    <p:sldId id="390" r:id="rId22"/>
    <p:sldId id="264" r:id="rId23"/>
    <p:sldId id="437" r:id="rId24"/>
    <p:sldId id="453" r:id="rId25"/>
    <p:sldId id="454" r:id="rId26"/>
    <p:sldId id="452" r:id="rId27"/>
    <p:sldId id="455" r:id="rId28"/>
    <p:sldId id="456" r:id="rId29"/>
    <p:sldId id="312" r:id="rId30"/>
    <p:sldId id="288" r:id="rId31"/>
    <p:sldId id="340" r:id="rId32"/>
    <p:sldId id="295" r:id="rId33"/>
    <p:sldId id="300" r:id="rId34"/>
    <p:sldId id="311" r:id="rId35"/>
    <p:sldId id="294" r:id="rId36"/>
    <p:sldId id="296" r:id="rId37"/>
    <p:sldId id="321" r:id="rId38"/>
    <p:sldId id="376" r:id="rId39"/>
    <p:sldId id="330" r:id="rId40"/>
    <p:sldId id="320"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祁 冉冉" initials="祁" lastIdx="1" clrIdx="0"/>
  <p:cmAuthor id="2" name="王 鸣皓" initials="王" lastIdx="1" clrIdx="1"/>
  <p:cmAuthor id="3" name="qi ranran" initials="q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D0262E"/>
    <a:srgbClr val="7E7E7E"/>
    <a:srgbClr val="AF2109"/>
    <a:srgbClr val="E77817"/>
    <a:srgbClr val="51BCCB"/>
    <a:srgbClr val="3BB5C5"/>
    <a:srgbClr val="F5C7C9"/>
    <a:srgbClr val="61C3D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p:restoredTop sz="95102" autoAdjust="0"/>
  </p:normalViewPr>
  <p:slideViewPr>
    <p:cSldViewPr snapToGrid="0">
      <p:cViewPr varScale="1">
        <p:scale>
          <a:sx n="117" d="100"/>
          <a:sy n="117" d="100"/>
        </p:scale>
        <p:origin x="968" y="176"/>
      </p:cViewPr>
      <p:guideLst>
        <p:guide orient="horz" pos="957"/>
        <p:guide pos="7041"/>
        <p:guide orient="horz" pos="1072"/>
        <p:guide pos="578"/>
      </p:guideLst>
    </p:cSldViewPr>
  </p:slideViewPr>
  <p:notesTextViewPr>
    <p:cViewPr>
      <p:scale>
        <a:sx n="1" d="1"/>
        <a:sy n="1" d="1"/>
      </p:scale>
      <p:origin x="0" y="0"/>
    </p:cViewPr>
  </p:notesTextViewPr>
  <p:notesViewPr>
    <p:cSldViewPr snapToGrid="0">
      <p:cViewPr varScale="1">
        <p:scale>
          <a:sx n="125" d="100"/>
          <a:sy n="125" d="100"/>
        </p:scale>
        <p:origin x="4920" y="17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3-20T09:20:02.175" idx="1">
    <p:pos x="6560" y="1918"/>
    <p:text>多源：数据源不止一个
异构：数据源的格式不相同，包括各类关系数据库、图数据库和平面文件。
实现：对于不同的数据格式和内容，通过相应的转换器完成数据转换和导入。</p:text>
  </p:cm>
  <p:cm authorId="3" dt="2021-03-20T09:33:30.418" idx="2">
    <p:pos x="1992" y="711"/>
    <p:text>网络资产信息</p:text>
  </p:cm>
  <p:cm authorId="3" dt="2021-03-20T09:33:46.224" idx="3">
    <p:pos x="896" y="1773"/>
    <p:text>可公开访问信息</p:text>
  </p:cm>
  <p:cm authorId="3" dt="2021-03-20T09:53:03.478" idx="4">
    <p:pos x="2713" y="1846"/>
    <p:text>基于统一的平台</p:text>
  </p:cm>
  <p:cm authorId="3" dt="2021-03-20T17:05:20.937" idx="5">
    <p:pos x="4061" y="3212"/>
    <p:text>热数据同步：数据量相对较小具有一定实时性的数据。更新频率以小时为单位。</p:text>
  </p:cm>
  <p:cm authorId="3" dt="2021-03-20T17:05:33.603" idx="6">
    <p:pos x="4028" y="3635"/>
    <p:text>冷数据：数据量过大，导致无法实现实时查询的要求，所以通过分析统计等方法，提取关键信息。更新频率以天/周/月为单位。</p:text>
  </p:cm>
  <p:cm authorId="3" dt="2021-03-20T17:06:08.883" idx="7">
    <p:pos x="6203" y="394"/>
    <p:text>在公共网络的一些数据源，可以是专用的数据服务器，也可以是临时的数据缓冲服务器。</p:text>
  </p:cm>
  <p:cm authorId="3" dt="2021-03-20T17:07:32.847" idx="8">
    <p:pos x="3951" y="741"/>
    <p:text>数据抓取可以是多台临时主机或是通过复杂隐藏网络的专用数据爬虫主机。用于从网上获取相应的网络节点资产信息。
注：不属于Ai.KG平台。</p:text>
  </p:cm>
  <p:cm authorId="3" dt="2021-03-20T17:08:41.138" idx="9">
    <p:pos x="5088" y="2202"/>
    <p:text>每个数据转换器的目标就是将目标的数据转为SDL，然后将数据保存至Ai.KG。</p:text>
  </p:cm>
  <p:cm authorId="3" dt="2021-03-20T17:17:02.850" idx="10">
    <p:pos x="3998" y="2367"/>
    <p:text>需要考虑两点：
* 实时性，由于大数据平台的数据量大且是分布式需要网络通信，所以数据往往难以达到实时性。
* 安全性，在访问时需要对访问者的身份进行验证。</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1545ED-2DB8-488A-9282-34B12FE26F57}"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631001-99F7-486F-A778-738CE0181CD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核心需求</a:t>
            </a:r>
            <a:endParaRPr lang="en-US" altLang="zh-CN" dirty="0"/>
          </a:p>
          <a:p>
            <a:r>
              <a:rPr lang="en-US" altLang="zh-CN" dirty="0"/>
              <a:t>1. </a:t>
            </a:r>
            <a:r>
              <a:rPr lang="zh-CN" altLang="en-US" dirty="0"/>
              <a:t>底层数据格式定义及相关基本操作；</a:t>
            </a:r>
            <a:endParaRPr lang="zh-CN" altLang="en-US" dirty="0"/>
          </a:p>
          <a:p>
            <a:endParaRPr lang="zh-CN" altLang="en-US" dirty="0"/>
          </a:p>
          <a:p>
            <a:r>
              <a:rPr lang="en-US" altLang="zh-CN" dirty="0"/>
              <a:t>2. </a:t>
            </a:r>
            <a:r>
              <a:rPr lang="zh-CN" altLang="en-US" dirty="0"/>
              <a:t>对外</a:t>
            </a:r>
            <a:endParaRPr lang="zh-CN" altLang="en-US" dirty="0"/>
          </a:p>
          <a:p>
            <a:r>
              <a:rPr lang="en-US" altLang="zh-CN" dirty="0"/>
              <a:t>  </a:t>
            </a:r>
            <a:r>
              <a:rPr lang="zh-CN" altLang="en-US" dirty="0"/>
              <a:t> </a:t>
            </a:r>
            <a:r>
              <a:rPr lang="en-US" altLang="zh-CN" dirty="0"/>
              <a:t>Ai.KG</a:t>
            </a:r>
            <a:r>
              <a:rPr lang="zh-CN" altLang="en-US" dirty="0"/>
              <a:t>：数据库</a:t>
            </a:r>
            <a:r>
              <a:rPr lang="en-US" altLang="zh-CN" dirty="0"/>
              <a:t>+</a:t>
            </a:r>
            <a:r>
              <a:rPr lang="zh-CN" altLang="en-US" dirty="0"/>
              <a:t>数据</a:t>
            </a:r>
            <a:endParaRPr lang="zh-CN" altLang="en-US" dirty="0"/>
          </a:p>
          <a:p>
            <a:r>
              <a:rPr lang="zh-CN" altLang="en-US" dirty="0"/>
              <a:t> </a:t>
            </a:r>
            <a:r>
              <a:rPr lang="en-US" altLang="zh-CN" dirty="0"/>
              <a:t>  </a:t>
            </a:r>
            <a:r>
              <a:rPr lang="zh-CN" altLang="en-US" dirty="0"/>
              <a:t>业务：</a:t>
            </a:r>
            <a:r>
              <a:rPr lang="en-US" altLang="zh-CN" dirty="0"/>
              <a:t> </a:t>
            </a:r>
            <a:r>
              <a:rPr lang="zh-CN" altLang="en-US" dirty="0"/>
              <a:t>只做系统开发</a:t>
            </a:r>
            <a:endParaRPr lang="zh-CN" altLang="en-US" dirty="0"/>
          </a:p>
          <a:p>
            <a:endParaRPr lang="zh-CN" altLang="en-US" dirty="0"/>
          </a:p>
          <a:p>
            <a:endParaRPr lang="zh-CN" altLang="en-US" dirty="0"/>
          </a:p>
          <a:p>
            <a:r>
              <a:rPr lang="zh-CN" altLang="en-US" dirty="0"/>
              <a:t>统一的规范，统一的开发接口，简化开发复杂度</a:t>
            </a:r>
            <a:endParaRPr lang="zh-CN" altLang="en-US" dirty="0"/>
          </a:p>
          <a:p>
            <a:endParaRPr lang="zh-CN" altLang="en-US" dirty="0"/>
          </a:p>
          <a:p>
            <a:r>
              <a:rPr lang="zh-CN" altLang="en-US" dirty="0"/>
              <a:t>理论</a:t>
            </a:r>
            <a:r>
              <a:rPr lang="en-US" altLang="zh-CN" dirty="0"/>
              <a:t> -&gt; </a:t>
            </a:r>
            <a:r>
              <a:rPr lang="zh-CN" altLang="en-US" dirty="0"/>
              <a:t>技术</a:t>
            </a:r>
            <a:r>
              <a:rPr lang="en-US" altLang="zh-CN" dirty="0"/>
              <a:t> -&gt; </a:t>
            </a:r>
            <a:r>
              <a:rPr lang="zh-CN" altLang="en-US" dirty="0"/>
              <a:t>实践</a:t>
            </a:r>
            <a:r>
              <a:rPr lang="en-US" altLang="zh-CN" dirty="0"/>
              <a:t>+</a:t>
            </a:r>
            <a:r>
              <a:rPr lang="zh-CN" altLang="en-US" dirty="0"/>
              <a:t>专利</a:t>
            </a:r>
            <a:r>
              <a:rPr lang="en-US" altLang="zh-CN" dirty="0"/>
              <a:t> </a:t>
            </a:r>
            <a:r>
              <a:rPr lang="zh-CN" altLang="en-US" dirty="0"/>
              <a:t>支撑</a:t>
            </a:r>
            <a:endParaRPr lang="zh-CN" altLang="en-US" dirty="0"/>
          </a:p>
          <a:p>
            <a:endParaRPr lang="zh-CN" altLang="en-US" dirty="0"/>
          </a:p>
          <a:p>
            <a:endParaRPr lang="zh-CN" altLang="en-US" dirty="0"/>
          </a:p>
          <a:p>
            <a:r>
              <a:rPr lang="en-US" altLang="zh-CN" dirty="0"/>
              <a:t>3. </a:t>
            </a:r>
            <a:r>
              <a:rPr lang="zh-CN" altLang="en-US" dirty="0"/>
              <a:t>基于整个平台的交付方案</a:t>
            </a:r>
            <a:endParaRPr lang="zh-CN" altLang="en-US" dirty="0"/>
          </a:p>
          <a:p>
            <a:endParaRPr lang="zh-CN" altLang="en-US" dirty="0"/>
          </a:p>
          <a:p>
            <a:r>
              <a:rPr lang="zh-CN" altLang="en-US" dirty="0"/>
              <a:t>模块化</a:t>
            </a:r>
            <a:endParaRPr lang="zh-CN" altLang="en-US" dirty="0"/>
          </a:p>
          <a:p>
            <a:endParaRPr lang="zh-CN" altLang="en-US" dirty="0"/>
          </a:p>
          <a:p>
            <a:endParaRPr lang="zh-CN" altLang="en-US" dirty="0"/>
          </a:p>
          <a:p>
            <a:r>
              <a:rPr lang="en-US" altLang="zh-CN" dirty="0"/>
              <a:t>Tasks</a:t>
            </a:r>
            <a:endParaRPr lang="zh-CN" altLang="en-US" dirty="0"/>
          </a:p>
          <a:p>
            <a:r>
              <a:rPr lang="en-US" altLang="zh-CN" dirty="0"/>
              <a:t>1. </a:t>
            </a:r>
            <a:r>
              <a:rPr lang="zh-CN" altLang="en-US" dirty="0"/>
              <a:t>继续设计优化</a:t>
            </a:r>
            <a:endParaRPr lang="zh-CN" altLang="en-US" dirty="0"/>
          </a:p>
          <a:p>
            <a:r>
              <a:rPr lang="en-US" altLang="zh-CN" dirty="0"/>
              <a:t>2. </a:t>
            </a:r>
            <a:r>
              <a:rPr lang="zh-CN" altLang="en-US" dirty="0"/>
              <a:t>丰富强化</a:t>
            </a:r>
            <a:r>
              <a:rPr lang="zh-CN" altLang="en-US" dirty="0"/>
              <a:t>各类数据处理能力</a:t>
            </a:r>
            <a:endParaRPr lang="zh-CN" altLang="en-US" dirty="0"/>
          </a:p>
          <a:p>
            <a:r>
              <a:rPr lang="en-US" altLang="zh-CN" dirty="0"/>
              <a:t>3. </a:t>
            </a:r>
            <a:r>
              <a:rPr lang="zh-CN" altLang="en-US" dirty="0"/>
              <a:t>增加对外软硬件输出</a:t>
            </a:r>
            <a:endParaRPr lang="zh-CN" altLang="en-US" dirty="0"/>
          </a:p>
          <a:p>
            <a:r>
              <a:rPr lang="en-US" altLang="zh-CN" dirty="0"/>
              <a:t>   + </a:t>
            </a:r>
            <a:r>
              <a:rPr lang="zh-CN" altLang="en-US" dirty="0"/>
              <a:t>软件：</a:t>
            </a:r>
            <a:r>
              <a:rPr lang="en-US" altLang="zh-CN" dirty="0"/>
              <a:t> </a:t>
            </a:r>
            <a:r>
              <a:rPr lang="zh-CN" altLang="en-US" dirty="0"/>
              <a:t>对内开发提供开发接口</a:t>
            </a:r>
            <a:endParaRPr lang="zh-CN" altLang="en-US" dirty="0"/>
          </a:p>
          <a:p>
            <a:r>
              <a:rPr lang="en-US" altLang="zh-CN" dirty="0"/>
              <a:t>   + </a:t>
            </a:r>
            <a:r>
              <a:rPr lang="zh-CN" altLang="en-US" dirty="0"/>
              <a:t>硬件：</a:t>
            </a:r>
            <a:r>
              <a:rPr lang="en-US" altLang="zh-CN" dirty="0"/>
              <a:t> </a:t>
            </a:r>
            <a:r>
              <a:rPr lang="zh-CN" altLang="en-US" dirty="0"/>
              <a:t>数据库</a:t>
            </a:r>
            <a:r>
              <a:rPr lang="en-US" altLang="zh-CN" dirty="0"/>
              <a:t>+</a:t>
            </a:r>
            <a:r>
              <a:rPr lang="zh-CN" altLang="en-US" dirty="0"/>
              <a:t>数据标准化输出，简化开发人员工作量</a:t>
            </a:r>
            <a:endParaRPr lang="zh-CN" altLang="en-US" dirty="0"/>
          </a:p>
          <a:p>
            <a:r>
              <a:rPr lang="en-US" altLang="zh-CN" dirty="0"/>
              <a:t>4. </a:t>
            </a:r>
            <a:r>
              <a:rPr lang="zh-CN" altLang="en-US" dirty="0"/>
              <a:t>数据源优先级</a:t>
            </a:r>
            <a:endParaRPr lang="zh-CN" altLang="en-US" dirty="0"/>
          </a:p>
          <a:p>
            <a:r>
              <a:rPr lang="zh-CN" altLang="en-US" dirty="0"/>
              <a:t> </a:t>
            </a:r>
            <a:r>
              <a:rPr lang="en-US" altLang="zh-CN" dirty="0"/>
              <a:t>  </a:t>
            </a:r>
            <a:r>
              <a:rPr lang="en-US" altLang="zh-CN" dirty="0">
                <a:sym typeface="+mn-ea"/>
              </a:rPr>
              <a:t>1. </a:t>
            </a:r>
            <a:r>
              <a:rPr lang="zh-CN" altLang="en-US" dirty="0">
                <a:sym typeface="+mn-ea"/>
              </a:rPr>
              <a:t>漏洞需求排第</a:t>
            </a:r>
            <a:r>
              <a:rPr lang="en-US" altLang="zh-CN" dirty="0">
                <a:sym typeface="+mn-ea"/>
              </a:rPr>
              <a:t>1</a:t>
            </a:r>
            <a:r>
              <a:rPr lang="zh-CN" altLang="en-US" dirty="0">
                <a:sym typeface="+mn-ea"/>
              </a:rPr>
              <a:t>，丰富强化漏洞存储</a:t>
            </a:r>
            <a:endParaRPr lang="zh-CN" altLang="en-US" dirty="0"/>
          </a:p>
          <a:p>
            <a:r>
              <a:rPr lang="en-US" altLang="zh-CN" dirty="0">
                <a:sym typeface="+mn-ea"/>
              </a:rPr>
              <a:t>   2. </a:t>
            </a:r>
            <a:r>
              <a:rPr lang="zh-CN" altLang="en-US" dirty="0">
                <a:sym typeface="+mn-ea"/>
              </a:rPr>
              <a:t>网络空间资产，考虑与汪总团队合作或白帽汇合作</a:t>
            </a:r>
            <a:endParaRPr lang="zh-CN" altLang="en-US" dirty="0"/>
          </a:p>
          <a:p>
            <a:r>
              <a:rPr lang="en-US" altLang="zh-CN" dirty="0">
                <a:sym typeface="+mn-ea"/>
              </a:rPr>
              <a:t>   3. </a:t>
            </a:r>
            <a:r>
              <a:rPr lang="zh-CN" altLang="en-US" dirty="0">
                <a:sym typeface="+mn-ea"/>
              </a:rPr>
              <a:t>威胁情报，根据实际情况待定</a:t>
            </a:r>
            <a:endParaRPr lang="zh-CN" altLang="en-US" dirty="0">
              <a:sym typeface="+mn-ea"/>
            </a:endParaRPr>
          </a:p>
          <a:p>
            <a:r>
              <a:rPr lang="en-US" altLang="zh-CN" dirty="0"/>
              <a:t># </a:t>
            </a:r>
            <a:r>
              <a:rPr lang="zh-CN" altLang="en-US" dirty="0"/>
              <a:t>优先实现漏洞库</a:t>
            </a:r>
            <a:endParaRPr lang="en-US" altLang="zh-CN" dirty="0"/>
          </a:p>
          <a:p>
            <a:endParaRPr lang="en-US" altLang="zh-CN" dirty="0"/>
          </a:p>
          <a:p>
            <a:endParaRPr lang="en-US" altLang="zh-CN" dirty="0"/>
          </a:p>
          <a:p>
            <a:endParaRPr lang="en-US" altLang="zh-CN" dirty="0"/>
          </a:p>
          <a:p>
            <a:endParaRPr lang="zh-CN" altLang="en-US"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sym typeface="+mn-ea"/>
            </a:endParaRPr>
          </a:p>
          <a:p>
            <a:r>
              <a:rPr lang="zh-CN" altLang="en-US" dirty="0">
                <a:latin typeface="微软雅黑" panose="020B0503020204020204" pitchFamily="34" charset="-122"/>
                <a:ea typeface="微软雅黑" panose="020B0503020204020204" pitchFamily="34" charset="-122"/>
                <a:sym typeface="+mn-ea"/>
              </a:rPr>
              <a:t>华云安人工智能引擎(Ai.MindM)是一系列应用于网络安全抗防御的人工智能应用场景库。通过风险库(Ai.KGM)提供的丰富的数据和情报信息，结合强大的漏洞挖掘、攻防对抗专家经验，使得将人工智能与攻防对抗相结合，实现集目标分析、路径决策、智能调度于一体的场景化AI模型。通过安全能力的逐步叠加、Al场景化模型的逐步丰富，安全能力平台的整体防御能力将逐步提升。另外，基于知识图谱的风险库，有助于将人工智能引擎进一步演化出认知智能。</a:t>
            </a:r>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a:t>
            </a:r>
            <a:r>
              <a:rPr lang="zh-CN" altLang="en-US" dirty="0"/>
              <a:t>漏洞需求排第</a:t>
            </a:r>
            <a:r>
              <a:rPr lang="en-US" altLang="zh-CN" dirty="0"/>
              <a:t>1</a:t>
            </a:r>
            <a:r>
              <a:rPr lang="zh-CN" altLang="en-US" dirty="0"/>
              <a:t>，丰富强化漏洞存储</a:t>
            </a:r>
            <a:endParaRPr lang="zh-CN" altLang="en-US" dirty="0"/>
          </a:p>
          <a:p>
            <a:r>
              <a:rPr lang="en-US" altLang="zh-CN" dirty="0"/>
              <a:t>2. </a:t>
            </a:r>
            <a:r>
              <a:rPr lang="zh-CN" altLang="en-US" dirty="0"/>
              <a:t>网络空间资产，考虑与汪总团队合作或白帽汇合作</a:t>
            </a:r>
            <a:endParaRPr lang="zh-CN" altLang="en-US" dirty="0"/>
          </a:p>
          <a:p>
            <a:r>
              <a:rPr lang="en-US" altLang="zh-CN" dirty="0"/>
              <a:t>3. </a:t>
            </a:r>
            <a:r>
              <a:rPr lang="zh-CN" altLang="en-US" dirty="0"/>
              <a:t>威胁情报</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sym typeface="+mn-ea"/>
              </a:rPr>
              <a:t>EDR</a:t>
            </a:r>
            <a:r>
              <a:rPr lang="zh-CN" altLang="en-US">
                <a:sym typeface="+mn-ea"/>
              </a:rPr>
              <a:t>和</a:t>
            </a:r>
            <a:r>
              <a:rPr lang="en-US" altLang="zh-CN">
                <a:sym typeface="+mn-ea"/>
              </a:rPr>
              <a:t>XDR</a:t>
            </a:r>
            <a:r>
              <a:rPr lang="zh-CN" altLang="en-US">
                <a:sym typeface="+mn-ea"/>
              </a:rPr>
              <a:t>参考：</a:t>
            </a:r>
            <a:r>
              <a:rPr lang="en-US" altLang="zh-CN">
                <a:sym typeface="+mn-ea"/>
              </a:rPr>
              <a:t>http://t.10jqka.com.cn/pid_139774072.shtml</a:t>
            </a:r>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a:t>
            </a:r>
            <a:r>
              <a:rPr lang="en-US" altLang="zh-CN" dirty="0"/>
              <a:t>2</a:t>
            </a:r>
            <a:r>
              <a:rPr lang="zh-CN" altLang="en-US" dirty="0"/>
              <a:t>，</a:t>
            </a:r>
            <a:r>
              <a:rPr lang="en-US" altLang="zh-CN" dirty="0"/>
              <a:t>3</a:t>
            </a:r>
            <a:r>
              <a:rPr lang="zh-CN" altLang="en-US" dirty="0"/>
              <a:t>构思研究方法，申报科研项目</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6C6026-1E57-4EE7-9283-FCFF58B7852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9BF1F-B203-407E-AA25-E7732842C001}" type="slidenum">
              <a:rPr lang="zh-CN" altLang="en-US" smtClean="0"/>
            </a:fld>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254616" cy="6858000"/>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7693" y="697664"/>
            <a:ext cx="1552470" cy="720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9BF1F-B203-407E-AA25-E7732842C00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9BF1F-B203-407E-AA25-E7732842C00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9BF1F-B203-407E-AA25-E7732842C00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9BF1F-B203-407E-AA25-E7732842C001}"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728" t="12353" b="28892"/>
          <a:stretch>
            <a:fillRect/>
          </a:stretch>
        </p:blipFill>
        <p:spPr>
          <a:xfrm>
            <a:off x="-21066" y="-24747"/>
            <a:ext cx="12317569" cy="1132626"/>
          </a:xfrm>
          <a:prstGeom prst="rect">
            <a:avLst/>
          </a:prstGeom>
        </p:spPr>
      </p:pic>
      <p:sp>
        <p:nvSpPr>
          <p:cNvPr id="14" name="标题 1"/>
          <p:cNvSpPr>
            <a:spLocks noGrp="1"/>
          </p:cNvSpPr>
          <p:nvPr>
            <p:ph type="title"/>
          </p:nvPr>
        </p:nvSpPr>
        <p:spPr>
          <a:xfrm>
            <a:off x="300737" y="267570"/>
            <a:ext cx="10515600" cy="696410"/>
          </a:xfrm>
        </p:spPr>
        <p:txBody>
          <a:bodyPr>
            <a:normAutofit/>
          </a:bodyPr>
          <a:lstStyle>
            <a:lvl1pPr>
              <a:defRPr sz="3200">
                <a:solidFill>
                  <a:srgbClr val="E8800D"/>
                </a:solidFill>
                <a:latin typeface="微软雅黑" panose="020B0503020204020204" pitchFamily="34" charset="-122"/>
                <a:ea typeface="微软雅黑" panose="020B0503020204020204" pitchFamily="34" charset="-122"/>
              </a:defRPr>
            </a:lvl1pPr>
          </a:lstStyle>
          <a:p>
            <a:r>
              <a:rPr kumimoji="1" lang="zh-CN" altLang="en-US" dirty="0"/>
              <a:t>单击此处编辑母版标题样式</a:t>
            </a:r>
            <a:endParaRPr kumimoji="1" lang="zh-CN" altLang="en-US" dirty="0"/>
          </a:p>
        </p:txBody>
      </p:sp>
      <p:sp>
        <p:nvSpPr>
          <p:cNvPr id="8" name="日期占位符 2"/>
          <p:cNvSpPr>
            <a:spLocks noGrp="1"/>
          </p:cNvSpPr>
          <p:nvPr>
            <p:ph type="dt" sz="half" idx="10"/>
          </p:nvPr>
        </p:nvSpPr>
        <p:spPr>
          <a:xfrm>
            <a:off x="838200" y="6356350"/>
            <a:ext cx="2743200" cy="365125"/>
          </a:xfrm>
        </p:spPr>
        <p:txBody>
          <a:bodyPr/>
          <a:lstStyle/>
          <a:p>
            <a:fld id="{226CE84E-B385-4CFB-927A-59721F9C668F}" type="datetimeFigureOut">
              <a:rPr lang="zh-CN" altLang="en-US" smtClean="0"/>
            </a:fld>
            <a:endParaRPr lang="zh-CN" altLang="en-US" dirty="0"/>
          </a:p>
        </p:txBody>
      </p:sp>
      <p:sp>
        <p:nvSpPr>
          <p:cNvPr id="12" name="页脚占位符 3"/>
          <p:cNvSpPr>
            <a:spLocks noGrp="1"/>
          </p:cNvSpPr>
          <p:nvPr>
            <p:ph type="ftr" sz="quarter" idx="11"/>
          </p:nvPr>
        </p:nvSpPr>
        <p:spPr>
          <a:xfrm>
            <a:off x="4038600" y="6356350"/>
            <a:ext cx="4114800" cy="365125"/>
          </a:xfrm>
        </p:spPr>
        <p:txBody>
          <a:bodyPr/>
          <a:lstStyle/>
          <a:p>
            <a:endParaRPr lang="zh-CN" altLang="en-US"/>
          </a:p>
        </p:txBody>
      </p:sp>
      <p:sp>
        <p:nvSpPr>
          <p:cNvPr id="15" name="灯片编号占位符 4"/>
          <p:cNvSpPr>
            <a:spLocks noGrp="1"/>
          </p:cNvSpPr>
          <p:nvPr>
            <p:ph type="sldNum" sz="quarter" idx="12"/>
          </p:nvPr>
        </p:nvSpPr>
        <p:spPr>
          <a:xfrm>
            <a:off x="8610600" y="6356350"/>
            <a:ext cx="2743200" cy="365125"/>
          </a:xfrm>
        </p:spPr>
        <p:txBody>
          <a:bodyPr/>
          <a:lstStyle/>
          <a:p>
            <a:fld id="{9F6927EE-CC0E-436D-AEF0-03DB4EB77555}" type="slidenum">
              <a:rPr lang="zh-CN" altLang="en-US" smtClean="0"/>
            </a:fld>
            <a:endParaRPr lang="zh-CN" altLang="en-US"/>
          </a:p>
        </p:txBody>
      </p:sp>
      <p:pic>
        <p:nvPicPr>
          <p:cNvPr id="3" name="图片 2" descr="卡通人物&#10;&#10;中度可信度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9478" y="247690"/>
            <a:ext cx="1615322" cy="56422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9BF1F-B203-407E-AA25-E7732842C001}"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3719" y="0"/>
            <a:ext cx="5238281" cy="554669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346" y="605788"/>
            <a:ext cx="1552470"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9BF1F-B203-407E-AA25-E7732842C001}" type="slidenum">
              <a:rPr lang="zh-CN" altLang="en-US" smtClean="0"/>
            </a:fld>
            <a:endParaRPr lang="zh-CN" altLang="en-US"/>
          </a:p>
        </p:txBody>
      </p:sp>
      <p:sp>
        <p:nvSpPr>
          <p:cNvPr id="9" name="矩形 8"/>
          <p:cNvSpPr/>
          <p:nvPr userDrawn="1"/>
        </p:nvSpPr>
        <p:spPr>
          <a:xfrm>
            <a:off x="875490" y="1430749"/>
            <a:ext cx="1051200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7693" y="500356"/>
            <a:ext cx="1552470" cy="72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9BF1F-B203-407E-AA25-E7732842C001}" type="slidenum">
              <a:rPr lang="zh-CN" altLang="en-US" smtClean="0"/>
            </a:fld>
            <a:endParaRPr lang="zh-CN" altLang="en-US"/>
          </a:p>
        </p:txBody>
      </p:sp>
      <p:grpSp>
        <p:nvGrpSpPr>
          <p:cNvPr id="11" name="组合 10"/>
          <p:cNvGrpSpPr/>
          <p:nvPr userDrawn="1"/>
        </p:nvGrpSpPr>
        <p:grpSpPr>
          <a:xfrm>
            <a:off x="887631" y="921098"/>
            <a:ext cx="261476" cy="224863"/>
            <a:chOff x="11052698" y="4175558"/>
            <a:chExt cx="386466" cy="332351"/>
          </a:xfrm>
        </p:grpSpPr>
        <p:sp>
          <p:nvSpPr>
            <p:cNvPr id="12" name="等腰三角形 9"/>
            <p:cNvSpPr/>
            <p:nvPr/>
          </p:nvSpPr>
          <p:spPr>
            <a:xfrm rot="5400000">
              <a:off x="11176750" y="4245496"/>
              <a:ext cx="331595" cy="19323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0"/>
            <p:cNvSpPr/>
            <p:nvPr/>
          </p:nvSpPr>
          <p:spPr>
            <a:xfrm rot="5400000">
              <a:off x="10983516" y="4244740"/>
              <a:ext cx="331595" cy="19323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7693" y="500356"/>
            <a:ext cx="1552470" cy="720000"/>
          </a:xfrm>
          <a:prstGeom prst="rect">
            <a:avLst/>
          </a:prstGeom>
        </p:spPr>
      </p:pic>
      <p:sp>
        <p:nvSpPr>
          <p:cNvPr id="15" name="矩形 14"/>
          <p:cNvSpPr/>
          <p:nvPr userDrawn="1"/>
        </p:nvSpPr>
        <p:spPr>
          <a:xfrm>
            <a:off x="875490" y="1430749"/>
            <a:ext cx="11316511"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254616"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9BF1F-B203-407E-AA25-E7732842C00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9BF1F-B203-407E-AA25-E7732842C00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A9BF1F-B203-407E-AA25-E7732842C00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782908-D705-4D2D-9097-EC271B7BFEE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A9BF1F-B203-407E-AA25-E7732842C00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6.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82908-D705-4D2D-9097-EC271B7BFEE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9BF1F-B203-407E-AA25-E7732842C001}" type="slidenum">
              <a:rPr lang="zh-CN" altLang="en-US" smtClean="0"/>
            </a:fld>
            <a:endParaRPr lang="zh-CN" altLang="en-US"/>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 y="0"/>
            <a:ext cx="1218985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0" Type="http://schemas.openxmlformats.org/officeDocument/2006/relationships/slideLayout" Target="../slideLayouts/slideLayout8.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4.svg"/><Relationship Id="rId7" Type="http://schemas.openxmlformats.org/officeDocument/2006/relationships/image" Target="../media/image14.png"/><Relationship Id="rId6" Type="http://schemas.openxmlformats.org/officeDocument/2006/relationships/image" Target="../media/image3.svg"/><Relationship Id="rId5" Type="http://schemas.openxmlformats.org/officeDocument/2006/relationships/image" Target="../media/image13.png"/><Relationship Id="rId4" Type="http://schemas.openxmlformats.org/officeDocument/2006/relationships/image" Target="../media/image2.svg"/><Relationship Id="rId3" Type="http://schemas.openxmlformats.org/officeDocument/2006/relationships/image" Target="../media/image12.png"/><Relationship Id="rId2" Type="http://schemas.openxmlformats.org/officeDocument/2006/relationships/image" Target="../media/image1.sv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6.svg"/><Relationship Id="rId3" Type="http://schemas.openxmlformats.org/officeDocument/2006/relationships/image" Target="../media/image16.png"/><Relationship Id="rId2" Type="http://schemas.openxmlformats.org/officeDocument/2006/relationships/image" Target="../media/image5.svg"/><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xml"/><Relationship Id="rId2" Type="http://schemas.openxmlformats.org/officeDocument/2006/relationships/image" Target="../media/image7.sv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tags" Target="../tags/tag13.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4547507" y="3833629"/>
            <a:ext cx="6795040" cy="439384"/>
          </a:xfrm>
        </p:spPr>
        <p:txBody>
          <a:bodyPr>
            <a:normAutofit/>
          </a:bodyPr>
          <a:lstStyle/>
          <a:p>
            <a:pPr algn="l"/>
            <a:r>
              <a:rPr lang="zh-CN" altLang="en-US" sz="2000" dirty="0"/>
              <a:t>北京华云安信息技术有限公司</a:t>
            </a:r>
            <a:endParaRPr lang="zh-CN" altLang="en-US" sz="2000" dirty="0"/>
          </a:p>
        </p:txBody>
      </p:sp>
      <p:sp>
        <p:nvSpPr>
          <p:cNvPr id="5" name="矩形 4"/>
          <p:cNvSpPr/>
          <p:nvPr/>
        </p:nvSpPr>
        <p:spPr>
          <a:xfrm>
            <a:off x="4669971" y="2876366"/>
            <a:ext cx="6795040" cy="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标题 1"/>
          <p:cNvSpPr txBox="1"/>
          <p:nvPr/>
        </p:nvSpPr>
        <p:spPr>
          <a:xfrm>
            <a:off x="4547235" y="2755900"/>
            <a:ext cx="7043420" cy="957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400" dirty="0">
                <a:latin typeface="微软雅黑" panose="020B0503020204020204" pitchFamily="34" charset="-122"/>
                <a:ea typeface="微软雅黑" panose="020B0503020204020204" pitchFamily="34" charset="-122"/>
                <a:sym typeface="+mn-ea"/>
              </a:rPr>
              <a:t>2022 </a:t>
            </a:r>
            <a:r>
              <a:rPr lang="en-US" sz="4400" dirty="0">
                <a:latin typeface="微软雅黑" panose="020B0503020204020204" pitchFamily="34" charset="-122"/>
                <a:ea typeface="微软雅黑" panose="020B0503020204020204" pitchFamily="34" charset="-122"/>
              </a:rPr>
              <a:t>Ai.KG</a:t>
            </a:r>
            <a:r>
              <a:rPr lang="zh-CN" altLang="en-US" sz="4400" dirty="0">
                <a:latin typeface="微软雅黑" panose="020B0503020204020204" pitchFamily="34" charset="-122"/>
                <a:ea typeface="微软雅黑" panose="020B0503020204020204" pitchFamily="34" charset="-122"/>
              </a:rPr>
              <a:t>整体方案设计</a:t>
            </a:r>
            <a:endParaRPr lang="en-US" altLang="zh-CN" sz="4400" dirty="0">
              <a:latin typeface="微软雅黑" panose="020B0503020204020204" pitchFamily="34" charset="-122"/>
              <a:ea typeface="微软雅黑" panose="020B0503020204020204" pitchFamily="34" charset="-122"/>
            </a:endParaRPr>
          </a:p>
        </p:txBody>
      </p:sp>
      <p:sp>
        <p:nvSpPr>
          <p:cNvPr id="7" name="矩形 6"/>
          <p:cNvSpPr/>
          <p:nvPr/>
        </p:nvSpPr>
        <p:spPr>
          <a:xfrm>
            <a:off x="4669971" y="3766333"/>
            <a:ext cx="679504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11203535" y="3894213"/>
            <a:ext cx="261476" cy="224863"/>
            <a:chOff x="11052698" y="4175558"/>
            <a:chExt cx="386466" cy="332351"/>
          </a:xfrm>
        </p:grpSpPr>
        <p:sp>
          <p:nvSpPr>
            <p:cNvPr id="8" name="等腰三角形 7"/>
            <p:cNvSpPr/>
            <p:nvPr/>
          </p:nvSpPr>
          <p:spPr>
            <a:xfrm rot="5400000">
              <a:off x="11176750" y="4245496"/>
              <a:ext cx="331595" cy="193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等腰三角形 8"/>
            <p:cNvSpPr/>
            <p:nvPr/>
          </p:nvSpPr>
          <p:spPr>
            <a:xfrm rot="5400000">
              <a:off x="10983516" y="4244740"/>
              <a:ext cx="331595" cy="193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矩形 10"/>
          <p:cNvSpPr/>
          <p:nvPr/>
        </p:nvSpPr>
        <p:spPr>
          <a:xfrm>
            <a:off x="4669971" y="4239245"/>
            <a:ext cx="6795040" cy="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副标题 2"/>
          <p:cNvSpPr txBox="1"/>
          <p:nvPr/>
        </p:nvSpPr>
        <p:spPr>
          <a:xfrm>
            <a:off x="4566963" y="4333109"/>
            <a:ext cx="6795040" cy="4393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sz="1600" dirty="0">
                <a:ea typeface="微软雅黑" panose="020B0503020204020204" pitchFamily="34" charset="-122"/>
              </a:rPr>
              <a:t> </a:t>
            </a:r>
            <a:endParaRPr lang="en-US" altLang="zh-CN" sz="1600" dirty="0">
              <a:ea typeface="微软雅黑" panose="020B0503020204020204" pitchFamily="34" charset="-122"/>
            </a:endParaRPr>
          </a:p>
        </p:txBody>
      </p:sp>
      <p:sp>
        <p:nvSpPr>
          <p:cNvPr id="17" name="标题 1"/>
          <p:cNvSpPr txBox="1"/>
          <p:nvPr/>
        </p:nvSpPr>
        <p:spPr>
          <a:xfrm>
            <a:off x="4547506" y="1844902"/>
            <a:ext cx="5859685" cy="95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4000">
                <a:latin typeface="微软雅黑 Light" panose="020B0502040204020203" pitchFamily="34" charset="-122"/>
                <a:ea typeface="微软雅黑 Light" panose="020B0502040204020203" pitchFamily="34" charset="-122"/>
              </a:rPr>
              <a:t>创新 卓越 奋斗 专业</a:t>
            </a:r>
            <a:endParaRPr lang="zh-CN" altLang="en-US" sz="4000" dirty="0">
              <a:latin typeface="微软雅黑 Light" panose="020B0502040204020203" pitchFamily="34" charset="-122"/>
              <a:ea typeface="微软雅黑 Light" panose="020B0502040204020203" pitchFamily="34" charset="-122"/>
            </a:endParaRPr>
          </a:p>
        </p:txBody>
      </p:sp>
      <p:sp>
        <p:nvSpPr>
          <p:cNvPr id="2" name="副标题 2"/>
          <p:cNvSpPr>
            <a:spLocks noGrp="1"/>
          </p:cNvSpPr>
          <p:nvPr/>
        </p:nvSpPr>
        <p:spPr>
          <a:xfrm>
            <a:off x="4567192" y="4300354"/>
            <a:ext cx="6795040" cy="4393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2000" dirty="0"/>
              <a:t>郝伟</a:t>
            </a:r>
            <a:r>
              <a:rPr lang="en-US" altLang="zh-CN" sz="2000" dirty="0"/>
              <a:t>  </a:t>
            </a:r>
            <a:r>
              <a:rPr lang="zh-CN" altLang="en-US" sz="2000" dirty="0"/>
              <a:t>安全研究院</a:t>
            </a:r>
            <a:r>
              <a:rPr lang="en-US" altLang="zh-CN" sz="2000" dirty="0"/>
              <a:t> · </a:t>
            </a:r>
            <a:r>
              <a:rPr lang="zh-CN" altLang="en-US" sz="2000" dirty="0"/>
              <a:t>合肥研究部</a:t>
            </a:r>
            <a:endParaRPr lang="zh-CN"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2.2</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1960880" cy="521970"/>
          </a:xfrm>
          <a:prstGeom prst="rect">
            <a:avLst/>
          </a:prstGeom>
          <a:noFill/>
        </p:spPr>
        <p:txBody>
          <a:bodyPr wrap="none" rtlCol="0">
            <a:spAutoFit/>
          </a:bodyPr>
          <a:lstStyle/>
          <a:p>
            <a:r>
              <a:rPr lang="zh-CN" altLang="en-US" sz="2800" dirty="0">
                <a:latin typeface="微软雅黑" panose="020B0503020204020204" pitchFamily="34" charset="-122"/>
                <a:ea typeface="微软雅黑" panose="020B0503020204020204" pitchFamily="34" charset="-122"/>
              </a:rPr>
              <a:t>数据完整性</a:t>
            </a:r>
            <a:endParaRPr lang="zh-CN" altLang="en-US"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7885" y="1541780"/>
            <a:ext cx="10580370" cy="3169285"/>
          </a:xfrm>
          <a:prstGeom prst="rect">
            <a:avLst/>
          </a:prstGeom>
          <a:noFill/>
        </p:spPr>
        <p:txBody>
          <a:bodyPr wrap="square" rtlCol="0">
            <a:spAutoFit/>
          </a:bodyPr>
          <a:p>
            <a:pPr lvl="0" indent="-457200">
              <a:lnSpc>
                <a:spcPct val="200000"/>
              </a:lnSpc>
              <a:buFont typeface="Arial" panose="020B0604020202020204" pitchFamily="34" charset="0"/>
              <a:buChar char="•"/>
            </a:pPr>
            <a:r>
              <a:rPr lang="zh-CN" sz="2000" dirty="0">
                <a:latin typeface="微软雅黑" panose="020B0503020204020204" pitchFamily="34" charset="-122"/>
                <a:ea typeface="微软雅黑" panose="020B0503020204020204" pitchFamily="34" charset="-122"/>
                <a:sym typeface="+mn-ea"/>
              </a:rPr>
              <a:t>硬盘层面：基于</a:t>
            </a:r>
            <a:r>
              <a:rPr lang="en-US" altLang="zh-CN" sz="2000" dirty="0">
                <a:latin typeface="微软雅黑" panose="020B0503020204020204" pitchFamily="34" charset="-122"/>
                <a:ea typeface="微软雅黑" panose="020B0503020204020204" pitchFamily="34" charset="-122"/>
                <a:sym typeface="+mn-ea"/>
              </a:rPr>
              <a:t>Raid</a:t>
            </a:r>
            <a:r>
              <a:rPr lang="zh-CN" altLang="en-US" sz="2000" dirty="0">
                <a:latin typeface="微软雅黑" panose="020B0503020204020204" pitchFamily="34" charset="-122"/>
                <a:ea typeface="微软雅黑" panose="020B0503020204020204" pitchFamily="34" charset="-122"/>
                <a:sym typeface="+mn-ea"/>
              </a:rPr>
              <a:t>技术，最多可接受同时</a:t>
            </a:r>
            <a:r>
              <a:rPr lang="en-US" altLang="zh-CN" sz="2000" dirty="0">
                <a:latin typeface="微软雅黑" panose="020B0503020204020204" pitchFamily="34" charset="-122"/>
                <a:ea typeface="微软雅黑" panose="020B0503020204020204" pitchFamily="34" charset="-122"/>
                <a:sym typeface="+mn-ea"/>
              </a:rPr>
              <a:t>2</a:t>
            </a:r>
            <a:r>
              <a:rPr lang="zh-CN" altLang="en-US" sz="2000" dirty="0">
                <a:latin typeface="微软雅黑" panose="020B0503020204020204" pitchFamily="34" charset="-122"/>
                <a:ea typeface="微软雅黑" panose="020B0503020204020204" pitchFamily="34" charset="-122"/>
                <a:sym typeface="+mn-ea"/>
              </a:rPr>
              <a:t>块硬盘损坏。</a:t>
            </a:r>
            <a:endParaRPr lang="zh-CN" sz="2000" dirty="0">
              <a:latin typeface="微软雅黑" panose="020B0503020204020204" pitchFamily="34" charset="-122"/>
              <a:ea typeface="微软雅黑" panose="020B0503020204020204" pitchFamily="34" charset="-122"/>
              <a:sym typeface="+mn-ea"/>
            </a:endParaRPr>
          </a:p>
          <a:p>
            <a:pPr lvl="0" indent="-457200">
              <a:lnSpc>
                <a:spcPct val="20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HDFS</a:t>
            </a:r>
            <a:r>
              <a:rPr lang="zh-CN" altLang="en-US" sz="2000" dirty="0">
                <a:latin typeface="微软雅黑" panose="020B0503020204020204" pitchFamily="34" charset="-122"/>
                <a:ea typeface="微软雅黑" panose="020B0503020204020204" pitchFamily="34" charset="-122"/>
              </a:rPr>
              <a:t>层面：每份数据有</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个额外全盘备份；</a:t>
            </a:r>
            <a:endParaRPr lang="zh-CN" altLang="en-US" sz="2000" dirty="0">
              <a:latin typeface="微软雅黑" panose="020B0503020204020204" pitchFamily="34" charset="-122"/>
              <a:ea typeface="微软雅黑" panose="020B0503020204020204" pitchFamily="34" charset="-122"/>
            </a:endParaRPr>
          </a:p>
          <a:p>
            <a:pPr lvl="0" indent="-457200">
              <a:lnSpc>
                <a:spcPct val="20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数据库层面：定期对数据库进行全盘备份；</a:t>
            </a:r>
            <a:endParaRPr lang="zh-CN" altLang="en-US" sz="2000" dirty="0">
              <a:latin typeface="微软雅黑" panose="020B0503020204020204" pitchFamily="34" charset="-122"/>
              <a:ea typeface="微软雅黑" panose="020B0503020204020204" pitchFamily="34" charset="-122"/>
            </a:endParaRPr>
          </a:p>
          <a:p>
            <a:pPr lvl="0" indent="-457200">
              <a:lnSpc>
                <a:spcPct val="20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管理层面：使用外接硬盘对数据进行增量备份；</a:t>
            </a:r>
            <a:endParaRPr lang="zh-CN" altLang="en-US" sz="2000" dirty="0">
              <a:latin typeface="微软雅黑" panose="020B0503020204020204" pitchFamily="34" charset="-122"/>
              <a:ea typeface="微软雅黑" panose="020B0503020204020204" pitchFamily="34" charset="-122"/>
            </a:endParaRPr>
          </a:p>
          <a:p>
            <a:pPr lvl="0" indent="-457200">
              <a:lnSpc>
                <a:spcPct val="20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制度层面：对不同级别的数据进行相应的数据安全性管理办法。</a:t>
            </a:r>
            <a:endParaRPr lang="zh-CN" altLang="en-US" sz="2000" dirty="0">
              <a:latin typeface="微软雅黑" panose="020B0503020204020204" pitchFamily="34" charset="-122"/>
              <a:ea typeface="微软雅黑" panose="020B0503020204020204" pitchFamily="34" charset="-122"/>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2.3</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1960880" cy="521970"/>
          </a:xfrm>
          <a:prstGeom prst="rect">
            <a:avLst/>
          </a:prstGeom>
          <a:noFill/>
        </p:spPr>
        <p:txBody>
          <a:bodyPr wrap="none" rtlCol="0">
            <a:spAutoFit/>
          </a:bodyPr>
          <a:lstStyle/>
          <a:p>
            <a:r>
              <a:rPr lang="zh-CN" altLang="en-US" sz="2800" dirty="0">
                <a:latin typeface="微软雅黑" panose="020B0503020204020204" pitchFamily="34" charset="-122"/>
                <a:ea typeface="微软雅黑" panose="020B0503020204020204" pitchFamily="34" charset="-122"/>
              </a:rPr>
              <a:t>数据安全性</a:t>
            </a:r>
            <a:endParaRPr lang="zh-CN" altLang="en-US"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7885" y="1541780"/>
            <a:ext cx="10763885" cy="4184650"/>
          </a:xfrm>
          <a:prstGeom prst="rect">
            <a:avLst/>
          </a:prstGeom>
          <a:noFill/>
        </p:spPr>
        <p:txBody>
          <a:bodyPr wrap="square" rtlCol="0">
            <a:spAutoFit/>
          </a:bodyPr>
          <a:p>
            <a:pPr lvl="0" indent="0">
              <a:lnSpc>
                <a:spcPct val="190000"/>
              </a:lnSpc>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sym typeface="+mn-ea"/>
              </a:rPr>
              <a:t>数据的安全性是指通过各类手段对数据进行保证，以防御各类未经授权的非法数据访问。</a:t>
            </a:r>
            <a:endParaRPr lang="zh-CN" altLang="en-US" sz="2000" dirty="0">
              <a:latin typeface="微软雅黑" panose="020B0503020204020204" pitchFamily="34" charset="-122"/>
              <a:ea typeface="微软雅黑" panose="020B0503020204020204" pitchFamily="34" charset="-122"/>
              <a:sym typeface="+mn-ea"/>
            </a:endParaRPr>
          </a:p>
          <a:p>
            <a:pPr lvl="0" indent="-457200">
              <a:lnSpc>
                <a:spcPct val="19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sym typeface="+mn-ea"/>
              </a:rPr>
              <a:t>分库存储：使用本地库和电源库进行不同级别的数据存储；</a:t>
            </a:r>
            <a:endParaRPr lang="zh-CN" altLang="en-US" sz="2000" dirty="0">
              <a:latin typeface="微软雅黑" panose="020B0503020204020204" pitchFamily="34" charset="-122"/>
              <a:ea typeface="微软雅黑" panose="020B0503020204020204" pitchFamily="34" charset="-122"/>
              <a:sym typeface="+mn-ea"/>
            </a:endParaRPr>
          </a:p>
          <a:p>
            <a:pPr lvl="0" indent="-457200">
              <a:lnSpc>
                <a:spcPct val="19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VPN</a:t>
            </a:r>
            <a:r>
              <a:rPr lang="zh-CN" altLang="en-US" sz="2000" dirty="0">
                <a:latin typeface="微软雅黑" panose="020B0503020204020204" pitchFamily="34" charset="-122"/>
                <a:ea typeface="微软雅黑" panose="020B0503020204020204" pitchFamily="34" charset="-122"/>
              </a:rPr>
              <a:t>：电源的数据通过</a:t>
            </a:r>
            <a:r>
              <a:rPr lang="en-US" altLang="zh-CN" sz="2000" dirty="0">
                <a:latin typeface="微软雅黑" panose="020B0503020204020204" pitchFamily="34" charset="-122"/>
                <a:ea typeface="微软雅黑" panose="020B0503020204020204" pitchFamily="34" charset="-122"/>
              </a:rPr>
              <a:t>VPN</a:t>
            </a:r>
            <a:r>
              <a:rPr lang="zh-CN" altLang="en-US" sz="2000" dirty="0">
                <a:latin typeface="微软雅黑" panose="020B0503020204020204" pitchFamily="34" charset="-122"/>
                <a:ea typeface="微软雅黑" panose="020B0503020204020204" pitchFamily="34" charset="-122"/>
              </a:rPr>
              <a:t>进行访问保护；</a:t>
            </a:r>
            <a:endParaRPr lang="en-US" altLang="zh-CN" sz="2000" dirty="0">
              <a:latin typeface="微软雅黑" panose="020B0503020204020204" pitchFamily="34" charset="-122"/>
              <a:ea typeface="微软雅黑" panose="020B0503020204020204" pitchFamily="34" charset="-122"/>
            </a:endParaRPr>
          </a:p>
          <a:p>
            <a:pPr lvl="0" indent="-457200">
              <a:lnSpc>
                <a:spcPct val="19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冷硬盘：所有数据经过外接硬盘接入后取出数据，再将硬盘异地妥善保管。</a:t>
            </a:r>
            <a:endParaRPr lang="zh-CN" altLang="en-US" sz="2000" dirty="0">
              <a:latin typeface="微软雅黑" panose="020B0503020204020204" pitchFamily="34" charset="-122"/>
              <a:ea typeface="微软雅黑" panose="020B0503020204020204" pitchFamily="34" charset="-122"/>
            </a:endParaRPr>
          </a:p>
          <a:p>
            <a:pPr lvl="0" indent="-457200">
              <a:lnSpc>
                <a:spcPct val="19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账号登陆：所有数据都需要相关账号才能登陆访问</a:t>
            </a:r>
            <a:endParaRPr lang="zh-CN" altLang="en-US" sz="2000" dirty="0">
              <a:latin typeface="微软雅黑" panose="020B0503020204020204" pitchFamily="34" charset="-122"/>
              <a:ea typeface="微软雅黑" panose="020B0503020204020204" pitchFamily="34" charset="-122"/>
            </a:endParaRPr>
          </a:p>
          <a:p>
            <a:pPr lvl="0" indent="-457200">
              <a:lnSpc>
                <a:spcPct val="19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数据加密：对重要数据进行加密处理；</a:t>
            </a:r>
            <a:endParaRPr lang="zh-CN" altLang="en-US" sz="2000" dirty="0">
              <a:latin typeface="微软雅黑" panose="020B0503020204020204" pitchFamily="34" charset="-122"/>
              <a:ea typeface="微软雅黑" panose="020B0503020204020204" pitchFamily="34" charset="-122"/>
            </a:endParaRPr>
          </a:p>
          <a:p>
            <a:pPr lvl="0" indent="-457200">
              <a:lnSpc>
                <a:spcPct val="19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专用网络：重要数据只在专用网络才可使用，不直接对外开放。</a:t>
            </a:r>
            <a:endParaRPr lang="zh-CN" altLang="en-US" sz="2000" dirty="0">
              <a:latin typeface="微软雅黑" panose="020B0503020204020204" pitchFamily="34" charset="-122"/>
              <a:ea typeface="微软雅黑" panose="020B0503020204020204" pitchFamily="34" charset="-122"/>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3.1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2316480" cy="521970"/>
          </a:xfrm>
          <a:prstGeom prst="rect">
            <a:avLst/>
          </a:prstGeom>
          <a:noFill/>
        </p:spPr>
        <p:txBody>
          <a:bodyPr wrap="none" rtlCol="0">
            <a:spAutoFit/>
          </a:bodyPr>
          <a:lstStyle/>
          <a:p>
            <a:r>
              <a:rPr lang="zh-CN" sz="2800" dirty="0">
                <a:latin typeface="微软雅黑" panose="020B0503020204020204" pitchFamily="34" charset="-122"/>
                <a:ea typeface="微软雅黑" panose="020B0503020204020204" pitchFamily="34" charset="-122"/>
              </a:rPr>
              <a:t>主要设计原则</a:t>
            </a:r>
            <a:endParaRPr lang="zh-CN"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7885" y="1541780"/>
            <a:ext cx="10763885" cy="4695825"/>
          </a:xfrm>
          <a:prstGeom prst="rect">
            <a:avLst/>
          </a:prstGeom>
          <a:noFill/>
        </p:spPr>
        <p:txBody>
          <a:bodyPr wrap="square" rtlCol="0">
            <a:spAutoFit/>
          </a:bodyPr>
          <a:p>
            <a:pPr marL="457200" indent="-457200">
              <a:lnSpc>
                <a:spcPct val="140000"/>
              </a:lnSpc>
              <a:buAutoNum type="arabicPeriod"/>
            </a:pPr>
            <a:r>
              <a:rPr lang="zh-CN" altLang="en-US" dirty="0">
                <a:latin typeface="微软雅黑" panose="020B0503020204020204" pitchFamily="34" charset="-122"/>
                <a:ea typeface="微软雅黑" panose="020B0503020204020204" pitchFamily="34" charset="-122"/>
              </a:rPr>
              <a:t>原始数据分为以下两类：</a:t>
            </a:r>
            <a:endParaRPr lang="zh-CN" altLang="en-US" dirty="0">
              <a:latin typeface="微软雅黑" panose="020B0503020204020204" pitchFamily="34" charset="-122"/>
              <a:ea typeface="微软雅黑" panose="020B0503020204020204" pitchFamily="34" charset="-122"/>
            </a:endParaRPr>
          </a:p>
          <a:p>
            <a:pPr marL="914400" lvl="1" indent="-457200">
              <a:lnSpc>
                <a:spcPct val="14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常规数据：可以正常使用和公开的数据；</a:t>
            </a:r>
            <a:endParaRPr lang="zh-CN" altLang="en-US" dirty="0">
              <a:latin typeface="微软雅黑" panose="020B0503020204020204" pitchFamily="34" charset="-122"/>
              <a:ea typeface="微软雅黑" panose="020B0503020204020204" pitchFamily="34" charset="-122"/>
            </a:endParaRPr>
          </a:p>
          <a:p>
            <a:pPr marL="914400" lvl="1" indent="-457200">
              <a:lnSpc>
                <a:spcPct val="14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特殊数据：公司不应该持有的数据。</a:t>
            </a:r>
            <a:endParaRPr lang="zh-CN" altLang="en-US" dirty="0">
              <a:latin typeface="微软雅黑" panose="020B0503020204020204" pitchFamily="34" charset="-122"/>
              <a:ea typeface="微软雅黑" panose="020B0503020204020204" pitchFamily="34" charset="-122"/>
            </a:endParaRPr>
          </a:p>
          <a:p>
            <a:pPr lvl="0" indent="-457200">
              <a:lnSpc>
                <a:spcPct val="140000"/>
              </a:lnSpc>
              <a:buAutoNum type="arabicPeriod"/>
            </a:pPr>
            <a:r>
              <a:rPr lang="zh-CN" altLang="en-US" dirty="0">
                <a:latin typeface="微软雅黑" panose="020B0503020204020204" pitchFamily="34" charset="-122"/>
                <a:ea typeface="微软雅黑" panose="020B0503020204020204" pitchFamily="34" charset="-122"/>
              </a:rPr>
              <a:t>数据处理方式：</a:t>
            </a:r>
            <a:endParaRPr lang="zh-CN" altLang="en-US" dirty="0">
              <a:latin typeface="微软雅黑" panose="020B0503020204020204" pitchFamily="34" charset="-122"/>
              <a:ea typeface="微软雅黑" panose="020B0503020204020204" pitchFamily="34" charset="-122"/>
            </a:endParaRPr>
          </a:p>
          <a:p>
            <a:pPr lvl="2" indent="-457200">
              <a:lnSpc>
                <a:spcPct val="14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常规数据：直接分析处理后，数据入本地库；</a:t>
            </a:r>
            <a:endParaRPr lang="zh-CN" altLang="en-US" dirty="0">
              <a:latin typeface="微软雅黑" panose="020B0503020204020204" pitchFamily="34" charset="-122"/>
              <a:ea typeface="微软雅黑" panose="020B0503020204020204" pitchFamily="34" charset="-122"/>
            </a:endParaRPr>
          </a:p>
          <a:p>
            <a:pPr lvl="2" indent="-457200">
              <a:lnSpc>
                <a:spcPct val="14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特殊数据：分析处理后，数据进入电源库；</a:t>
            </a:r>
            <a:endParaRPr lang="zh-CN" altLang="en-US" dirty="0">
              <a:latin typeface="微软雅黑" panose="020B0503020204020204" pitchFamily="34" charset="-122"/>
              <a:ea typeface="微软雅黑" panose="020B0503020204020204" pitchFamily="34" charset="-122"/>
            </a:endParaRPr>
          </a:p>
          <a:p>
            <a:pPr marL="457200" indent="-457200">
              <a:lnSpc>
                <a:spcPct val="140000"/>
              </a:lnSpc>
              <a:buAutoNum type="arabicPeriod"/>
            </a:pPr>
            <a:r>
              <a:rPr lang="zh-CN" altLang="en-US" dirty="0">
                <a:latin typeface="微软雅黑" panose="020B0503020204020204" pitchFamily="34" charset="-122"/>
                <a:ea typeface="微软雅黑" panose="020B0503020204020204" pitchFamily="34" charset="-122"/>
                <a:sym typeface="+mn-ea"/>
              </a:rPr>
              <a:t>原始数据均采用外接</a:t>
            </a:r>
            <a:r>
              <a:rPr lang="en-US" altLang="zh-CN" dirty="0">
                <a:latin typeface="微软雅黑" panose="020B0503020204020204" pitchFamily="34" charset="-122"/>
                <a:ea typeface="微软雅黑" panose="020B0503020204020204" pitchFamily="34" charset="-122"/>
                <a:sym typeface="+mn-ea"/>
              </a:rPr>
              <a:t>3.5</a:t>
            </a:r>
            <a:r>
              <a:rPr lang="zh-CN" altLang="en-US" dirty="0">
                <a:latin typeface="微软雅黑" panose="020B0503020204020204" pitchFamily="34" charset="-122"/>
                <a:ea typeface="微软雅黑" panose="020B0503020204020204" pitchFamily="34" charset="-122"/>
                <a:sym typeface="+mn-ea"/>
              </a:rPr>
              <a:t>寸硬盘存储，定期更换硬盘，并将备份硬盘妥善保管。</a:t>
            </a:r>
            <a:br>
              <a:rPr lang="zh-CN" altLang="en-US" dirty="0">
                <a:latin typeface="微软雅黑" panose="020B0503020204020204" pitchFamily="34" charset="-122"/>
                <a:ea typeface="微软雅黑" panose="020B0503020204020204" pitchFamily="34" charset="-122"/>
                <a:sym typeface="+mn-ea"/>
              </a:rPr>
            </a:b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参考：</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3.5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寸硬盘存储成本约</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100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元</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/TB</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，如</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10TB930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元，</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18TB1790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mn-ea"/>
              </a:rPr>
              <a:t>元。</a:t>
            </a:r>
            <a:endParaRPr lang="en-US" altLang="zh-CN" dirty="0">
              <a:latin typeface="微软雅黑" panose="020B0503020204020204" pitchFamily="34" charset="-122"/>
              <a:ea typeface="微软雅黑" panose="020B0503020204020204" pitchFamily="34" charset="-122"/>
              <a:sym typeface="+mn-ea"/>
            </a:endParaRPr>
          </a:p>
          <a:p>
            <a:pPr marL="457200" indent="-457200">
              <a:lnSpc>
                <a:spcPct val="140000"/>
              </a:lnSpc>
              <a:buAutoNum type="arabicPeriod"/>
            </a:pPr>
            <a:r>
              <a:rPr lang="zh-CN" altLang="en-US" dirty="0">
                <a:latin typeface="微软雅黑" panose="020B0503020204020204" pitchFamily="34" charset="-122"/>
                <a:ea typeface="微软雅黑" panose="020B0503020204020204" pitchFamily="34" charset="-122"/>
              </a:rPr>
              <a:t>本地大数据计算模块建设要求：</a:t>
            </a:r>
            <a:endParaRPr lang="zh-CN" altLang="en-US" dirty="0">
              <a:latin typeface="微软雅黑" panose="020B0503020204020204" pitchFamily="34" charset="-122"/>
              <a:ea typeface="微软雅黑" panose="020B0503020204020204" pitchFamily="34" charset="-122"/>
            </a:endParaRPr>
          </a:p>
          <a:p>
            <a:pPr marL="914400" lvl="1" indent="-457200">
              <a:lnSpc>
                <a:spcPct val="14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由多台</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台</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物理主机构成，主机间相互独立，通过万兆网络连接；</a:t>
            </a:r>
            <a:endParaRPr lang="zh-CN" altLang="en-US" dirty="0">
              <a:latin typeface="微软雅黑" panose="020B0503020204020204" pitchFamily="34" charset="-122"/>
              <a:ea typeface="微软雅黑" panose="020B0503020204020204" pitchFamily="34" charset="-122"/>
            </a:endParaRPr>
          </a:p>
          <a:p>
            <a:pPr marL="914400" lvl="1" indent="-457200">
              <a:lnSpc>
                <a:spcPct val="14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具有</a:t>
            </a:r>
            <a:r>
              <a:rPr lang="zh-CN" altLang="en-US" b="1" dirty="0">
                <a:latin typeface="微软雅黑" panose="020B0503020204020204" pitchFamily="34" charset="-122"/>
                <a:ea typeface="微软雅黑" panose="020B0503020204020204" pitchFamily="34" charset="-122"/>
              </a:rPr>
              <a:t>高可用</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弹性化</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高性能</a:t>
            </a:r>
            <a:r>
              <a:rPr lang="en-US" altLang="zh-CN" b="1" dirty="0">
                <a:latin typeface="微软雅黑" panose="020B0503020204020204" pitchFamily="34" charset="-122"/>
                <a:ea typeface="微软雅黑" panose="020B0503020204020204" pitchFamily="34" charset="-122"/>
              </a:rPr>
              <a:t>(0.5~1.0 GB/s)</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并行化</a:t>
            </a:r>
            <a:r>
              <a:rPr lang="zh-CN" altLang="en-US" dirty="0">
                <a:latin typeface="微软雅黑" panose="020B0503020204020204" pitchFamily="34" charset="-122"/>
                <a:ea typeface="微软雅黑" panose="020B0503020204020204" pitchFamily="34" charset="-122"/>
              </a:rPr>
              <a:t>等处理等大数制能力；</a:t>
            </a:r>
            <a:endParaRPr lang="zh-CN" altLang="en-US" dirty="0">
              <a:latin typeface="微软雅黑" panose="020B0503020204020204" pitchFamily="34" charset="-122"/>
              <a:ea typeface="微软雅黑" panose="020B0503020204020204" pitchFamily="34" charset="-122"/>
            </a:endParaRPr>
          </a:p>
          <a:p>
            <a:pPr lvl="0" indent="-457200">
              <a:lnSpc>
                <a:spcPct val="140000"/>
              </a:lnSpc>
              <a:buAutoNum type="arabicPeriod"/>
            </a:pPr>
            <a:r>
              <a:rPr lang="zh-CN" altLang="en-US" dirty="0">
                <a:latin typeface="微软雅黑" panose="020B0503020204020204" pitchFamily="34" charset="-122"/>
                <a:ea typeface="微软雅黑" panose="020B0503020204020204" pitchFamily="34" charset="-122"/>
              </a:rPr>
              <a:t>图数据库使用单机版本，千万级节点与关系数据量</a:t>
            </a:r>
            <a:endParaRPr lang="zh-CN" altLang="en-US" dirty="0">
              <a:latin typeface="微软雅黑" panose="020B0503020204020204" pitchFamily="34" charset="-122"/>
              <a:ea typeface="微软雅黑" panose="020B0503020204020204" pitchFamily="34" charset="-122"/>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3.2</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2316480" cy="521970"/>
          </a:xfrm>
          <a:prstGeom prst="rect">
            <a:avLst/>
          </a:prstGeom>
          <a:noFill/>
        </p:spPr>
        <p:txBody>
          <a:bodyPr wrap="none" rtlCol="0">
            <a:spAutoFit/>
          </a:bodyPr>
          <a:lstStyle/>
          <a:p>
            <a:pPr algn="l"/>
            <a:r>
              <a:rPr lang="zh-CN" sz="2800" dirty="0">
                <a:latin typeface="微软雅黑" panose="020B0503020204020204" pitchFamily="34" charset="-122"/>
                <a:ea typeface="微软雅黑" panose="020B0503020204020204" pitchFamily="34" charset="-122"/>
                <a:sym typeface="+mn-ea"/>
              </a:rPr>
              <a:t>系统架构设计</a:t>
            </a:r>
            <a:endParaRPr lang="zh-CN" sz="2800"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7859395" y="4218305"/>
            <a:ext cx="4076065" cy="2156460"/>
            <a:chOff x="11594" y="5893"/>
            <a:chExt cx="6419" cy="3516"/>
          </a:xfrm>
        </p:grpSpPr>
        <p:sp>
          <p:nvSpPr>
            <p:cNvPr id="10" name="矩形 9"/>
            <p:cNvSpPr/>
            <p:nvPr/>
          </p:nvSpPr>
          <p:spPr>
            <a:xfrm>
              <a:off x="11594" y="5893"/>
              <a:ext cx="6419" cy="35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p>
              <a:pPr algn="ctr"/>
              <a:r>
                <a:rPr lang="zh-CN" sz="1600"/>
                <a:t>电源特殊数据存储</a:t>
              </a:r>
              <a:endParaRPr lang="zh-CN" altLang="en-US" sz="1600"/>
            </a:p>
          </p:txBody>
        </p:sp>
        <p:sp>
          <p:nvSpPr>
            <p:cNvPr id="14" name="矩形 13"/>
            <p:cNvSpPr/>
            <p:nvPr/>
          </p:nvSpPr>
          <p:spPr>
            <a:xfrm>
              <a:off x="11987" y="6599"/>
              <a:ext cx="2773" cy="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600"/>
                <a:t>SG</a:t>
              </a:r>
              <a:r>
                <a:rPr lang="zh-CN" altLang="en-US" sz="1600"/>
                <a:t>数据</a:t>
              </a:r>
              <a:endParaRPr lang="zh-CN" altLang="en-US" sz="1600"/>
            </a:p>
          </p:txBody>
        </p:sp>
        <p:sp>
          <p:nvSpPr>
            <p:cNvPr id="22" name="矩形 21"/>
            <p:cNvSpPr/>
            <p:nvPr/>
          </p:nvSpPr>
          <p:spPr>
            <a:xfrm>
              <a:off x="11972" y="8427"/>
              <a:ext cx="5782" cy="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物理集群（</a:t>
              </a:r>
              <a:r>
                <a:rPr lang="en-US" altLang="zh-CN" sz="1600"/>
                <a:t>2</a:t>
              </a:r>
              <a:r>
                <a:rPr lang="zh-CN" altLang="en-US" sz="1600"/>
                <a:t>台）</a:t>
              </a:r>
              <a:endParaRPr lang="zh-CN" altLang="en-US" sz="1600"/>
            </a:p>
          </p:txBody>
        </p:sp>
        <p:sp>
          <p:nvSpPr>
            <p:cNvPr id="23" name="矩形 22"/>
            <p:cNvSpPr/>
            <p:nvPr/>
          </p:nvSpPr>
          <p:spPr>
            <a:xfrm>
              <a:off x="11978" y="7513"/>
              <a:ext cx="5772" cy="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基于</a:t>
              </a:r>
              <a:r>
                <a:rPr lang="en-US" altLang="zh-CN" sz="1600"/>
                <a:t>CDH</a:t>
              </a:r>
              <a:r>
                <a:rPr lang="zh-CN" altLang="en-US" sz="1600"/>
                <a:t>的</a:t>
              </a:r>
              <a:r>
                <a:rPr lang="en-US" altLang="zh-CN" sz="1600"/>
                <a:t>HBase</a:t>
              </a:r>
              <a:endParaRPr lang="en-US" altLang="zh-CN" sz="1600"/>
            </a:p>
          </p:txBody>
        </p:sp>
        <p:sp>
          <p:nvSpPr>
            <p:cNvPr id="24" name="矩形 23"/>
            <p:cNvSpPr/>
            <p:nvPr/>
          </p:nvSpPr>
          <p:spPr>
            <a:xfrm>
              <a:off x="14931" y="6604"/>
              <a:ext cx="2818" cy="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其他信息</a:t>
              </a:r>
              <a:endParaRPr lang="zh-CN" altLang="en-US" sz="1600"/>
            </a:p>
          </p:txBody>
        </p:sp>
      </p:grpSp>
      <p:sp>
        <p:nvSpPr>
          <p:cNvPr id="31" name="文本框 30"/>
          <p:cNvSpPr txBox="1"/>
          <p:nvPr/>
        </p:nvSpPr>
        <p:spPr>
          <a:xfrm>
            <a:off x="3170555" y="2808605"/>
            <a:ext cx="834390" cy="645160"/>
          </a:xfrm>
          <a:prstGeom prst="rect">
            <a:avLst/>
          </a:prstGeom>
          <a:noFill/>
        </p:spPr>
        <p:txBody>
          <a:bodyPr wrap="square" rtlCol="0" anchor="t">
            <a:spAutoFit/>
          </a:bodyPr>
          <a:p>
            <a:pPr algn="ctr"/>
            <a:r>
              <a:rPr lang="zh-CN" altLang="en-US" sz="1200"/>
              <a:t>各类数据</a:t>
            </a:r>
            <a:endParaRPr lang="zh-CN" altLang="en-US" sz="1200"/>
          </a:p>
          <a:p>
            <a:pPr algn="ctr"/>
            <a:r>
              <a:rPr lang="en-US" altLang="zh-CN" sz="1200"/>
              <a:t>+</a:t>
            </a:r>
            <a:endParaRPr lang="zh-CN" altLang="en-US" sz="1200"/>
          </a:p>
          <a:p>
            <a:pPr algn="ctr"/>
            <a:r>
              <a:rPr lang="zh-CN" altLang="en-US" sz="1200"/>
              <a:t>分析结果</a:t>
            </a:r>
            <a:endParaRPr lang="zh-CN" altLang="en-US" sz="1200"/>
          </a:p>
        </p:txBody>
      </p:sp>
      <p:sp>
        <p:nvSpPr>
          <p:cNvPr id="32" name="文本框 31"/>
          <p:cNvSpPr txBox="1"/>
          <p:nvPr/>
        </p:nvSpPr>
        <p:spPr>
          <a:xfrm>
            <a:off x="7781290" y="2571115"/>
            <a:ext cx="1808480" cy="583565"/>
          </a:xfrm>
          <a:prstGeom prst="rect">
            <a:avLst/>
          </a:prstGeom>
          <a:noFill/>
        </p:spPr>
        <p:txBody>
          <a:bodyPr wrap="none" rtlCol="0" anchor="t">
            <a:spAutoFit/>
          </a:bodyPr>
          <a:p>
            <a:r>
              <a:rPr lang="zh-CN" altLang="en-US" sz="1600"/>
              <a:t>上行：数据查询</a:t>
            </a:r>
            <a:endParaRPr lang="zh-CN" altLang="en-US" sz="1600"/>
          </a:p>
          <a:p>
            <a:r>
              <a:rPr lang="zh-CN" altLang="en-US" sz="1600"/>
              <a:t>下行：新数据入库</a:t>
            </a:r>
            <a:endParaRPr lang="zh-CN" altLang="en-US" sz="1600"/>
          </a:p>
        </p:txBody>
      </p:sp>
      <p:grpSp>
        <p:nvGrpSpPr>
          <p:cNvPr id="41" name="组合 40"/>
          <p:cNvGrpSpPr/>
          <p:nvPr/>
        </p:nvGrpSpPr>
        <p:grpSpPr>
          <a:xfrm>
            <a:off x="518795" y="3569970"/>
            <a:ext cx="4025900" cy="2827655"/>
            <a:chOff x="1012" y="5520"/>
            <a:chExt cx="6340" cy="4453"/>
          </a:xfrm>
        </p:grpSpPr>
        <p:sp>
          <p:nvSpPr>
            <p:cNvPr id="9" name="矩形 8"/>
            <p:cNvSpPr/>
            <p:nvPr/>
          </p:nvSpPr>
          <p:spPr>
            <a:xfrm>
              <a:off x="1012" y="5520"/>
              <a:ext cx="6340" cy="44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p>
              <a:pPr algn="ctr"/>
              <a:r>
                <a:rPr lang="zh-CN" altLang="en-US" sz="1600"/>
                <a:t>合肥公司</a:t>
              </a:r>
              <a:endParaRPr lang="zh-CN" altLang="en-US" sz="1600"/>
            </a:p>
          </p:txBody>
        </p:sp>
        <p:sp>
          <p:nvSpPr>
            <p:cNvPr id="3" name="矩形 2"/>
            <p:cNvSpPr/>
            <p:nvPr/>
          </p:nvSpPr>
          <p:spPr>
            <a:xfrm>
              <a:off x="2909" y="9065"/>
              <a:ext cx="4154" cy="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物理集群</a:t>
              </a:r>
              <a:endParaRPr lang="zh-CN" altLang="en-US" sz="1600"/>
            </a:p>
          </p:txBody>
        </p:sp>
        <p:sp>
          <p:nvSpPr>
            <p:cNvPr id="19" name="矩形 18"/>
            <p:cNvSpPr/>
            <p:nvPr/>
          </p:nvSpPr>
          <p:spPr>
            <a:xfrm>
              <a:off x="2909" y="7979"/>
              <a:ext cx="4154" cy="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CDH</a:t>
              </a:r>
              <a:r>
                <a:rPr lang="zh-CN" altLang="en-US" sz="1600"/>
                <a:t>框架</a:t>
              </a:r>
              <a:endParaRPr lang="zh-CN" altLang="en-US" sz="1600"/>
            </a:p>
            <a:p>
              <a:pPr algn="ctr"/>
              <a:r>
                <a:rPr lang="en-US" altLang="zh-CN" sz="1600"/>
                <a:t>HDFS, HBase, Hive</a:t>
              </a:r>
              <a:r>
                <a:rPr lang="zh-CN" altLang="en-US" sz="1600"/>
                <a:t>等</a:t>
              </a:r>
              <a:endParaRPr lang="zh-CN" altLang="en-US" sz="1600"/>
            </a:p>
          </p:txBody>
        </p:sp>
        <p:sp>
          <p:nvSpPr>
            <p:cNvPr id="20" name="矩形 19"/>
            <p:cNvSpPr/>
            <p:nvPr/>
          </p:nvSpPr>
          <p:spPr>
            <a:xfrm>
              <a:off x="1269" y="7062"/>
              <a:ext cx="2666" cy="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600"/>
                <a:t>数据存储</a:t>
              </a:r>
              <a:endParaRPr lang="zh-CN" sz="1600"/>
            </a:p>
          </p:txBody>
        </p:sp>
        <p:sp>
          <p:nvSpPr>
            <p:cNvPr id="21" name="矩形 20"/>
            <p:cNvSpPr/>
            <p:nvPr/>
          </p:nvSpPr>
          <p:spPr>
            <a:xfrm>
              <a:off x="4067" y="7062"/>
              <a:ext cx="2996" cy="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600"/>
                <a:t>离线分析</a:t>
              </a:r>
              <a:endParaRPr lang="zh-CN" sz="1600"/>
            </a:p>
          </p:txBody>
        </p:sp>
        <p:sp>
          <p:nvSpPr>
            <p:cNvPr id="34" name="矩形 33"/>
            <p:cNvSpPr/>
            <p:nvPr/>
          </p:nvSpPr>
          <p:spPr>
            <a:xfrm>
              <a:off x="1268" y="7952"/>
              <a:ext cx="1499" cy="1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altLang="en-US" sz="1600"/>
                <a:t>外接硬盘</a:t>
              </a:r>
              <a:endParaRPr lang="zh-CN" altLang="en-US" sz="1600"/>
            </a:p>
            <a:p>
              <a:pPr algn="ctr"/>
              <a:r>
                <a:rPr lang="en-US" altLang="zh-CN" sz="1600"/>
                <a:t>(</a:t>
              </a:r>
              <a:r>
                <a:rPr lang="zh-CN" altLang="en-US" sz="1600"/>
                <a:t>备份</a:t>
              </a:r>
              <a:r>
                <a:rPr lang="en-US" altLang="zh-CN" sz="1600"/>
                <a:t>)</a:t>
              </a:r>
              <a:endParaRPr lang="en-US" altLang="zh-CN" sz="1600"/>
            </a:p>
          </p:txBody>
        </p:sp>
      </p:grpSp>
      <p:cxnSp>
        <p:nvCxnSpPr>
          <p:cNvPr id="40" name="肘形连接符 39"/>
          <p:cNvCxnSpPr/>
          <p:nvPr/>
        </p:nvCxnSpPr>
        <p:spPr>
          <a:xfrm rot="16200000" flipV="1">
            <a:off x="7844473" y="2396808"/>
            <a:ext cx="1757680" cy="1732915"/>
          </a:xfrm>
          <a:prstGeom prst="bentConnector2">
            <a:avLst/>
          </a:prstGeom>
          <a:ln w="12700">
            <a:headEnd type="triangle" w="sm" len="lg"/>
            <a:tailEnd type="triangle" w="sm" len="lg"/>
          </a:ln>
        </p:spPr>
        <p:style>
          <a:lnRef idx="1">
            <a:schemeClr val="dk1"/>
          </a:lnRef>
          <a:fillRef idx="0">
            <a:schemeClr val="dk1"/>
          </a:fillRef>
          <a:effectRef idx="0">
            <a:schemeClr val="dk1"/>
          </a:effectRef>
          <a:fontRef idx="minor">
            <a:schemeClr val="tx1"/>
          </a:fontRef>
        </p:style>
      </p:cxnSp>
      <p:sp>
        <p:nvSpPr>
          <p:cNvPr id="42" name="文本框 41"/>
          <p:cNvSpPr txBox="1"/>
          <p:nvPr/>
        </p:nvSpPr>
        <p:spPr>
          <a:xfrm>
            <a:off x="4845050" y="3751580"/>
            <a:ext cx="2858135" cy="645160"/>
          </a:xfrm>
          <a:prstGeom prst="rect">
            <a:avLst/>
          </a:prstGeom>
          <a:noFill/>
        </p:spPr>
        <p:txBody>
          <a:bodyPr wrap="none" rtlCol="0" anchor="t">
            <a:spAutoFit/>
          </a:bodyPr>
          <a:p>
            <a:pPr algn="ctr"/>
            <a:r>
              <a:rPr lang="zh-CN" altLang="en-US" b="1">
                <a:sym typeface="+mn-ea"/>
              </a:rPr>
              <a:t>大数据总体治理目标能力</a:t>
            </a:r>
            <a:br>
              <a:rPr lang="zh-CN" altLang="en-US" b="1">
                <a:sym typeface="+mn-ea"/>
              </a:rPr>
            </a:br>
            <a:r>
              <a:rPr lang="en-US" altLang="zh-CN" b="1">
                <a:sym typeface="+mn-ea"/>
              </a:rPr>
              <a:t>Throughout</a:t>
            </a:r>
            <a:r>
              <a:rPr lang="zh-CN" altLang="en-US" b="1">
                <a:sym typeface="+mn-ea"/>
              </a:rPr>
              <a:t>：</a:t>
            </a:r>
            <a:r>
              <a:rPr lang="en-US" altLang="zh-CN" b="1">
                <a:sym typeface="+mn-ea"/>
              </a:rPr>
              <a:t>1</a:t>
            </a:r>
            <a:r>
              <a:rPr lang="en-US" altLang="zh-CN" b="1">
                <a:sym typeface="+mn-ea"/>
              </a:rPr>
              <a:t>0</a:t>
            </a:r>
            <a:r>
              <a:rPr lang="en-US" altLang="zh-CN" b="1">
                <a:sym typeface="+mn-ea"/>
              </a:rPr>
              <a:t>00+MB/s</a:t>
            </a:r>
            <a:endParaRPr lang="en-US" altLang="zh-CN" b="1">
              <a:sym typeface="+mn-ea"/>
            </a:endParaRPr>
          </a:p>
        </p:txBody>
      </p:sp>
      <p:sp>
        <p:nvSpPr>
          <p:cNvPr id="44" name="矩形 43"/>
          <p:cNvSpPr/>
          <p:nvPr/>
        </p:nvSpPr>
        <p:spPr>
          <a:xfrm>
            <a:off x="681355" y="3983355"/>
            <a:ext cx="3680460" cy="497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600"/>
              <a:t>图数据库</a:t>
            </a:r>
            <a:endParaRPr lang="zh-CN" sz="1600"/>
          </a:p>
        </p:txBody>
      </p:sp>
      <p:sp>
        <p:nvSpPr>
          <p:cNvPr id="2" name="文本框 1"/>
          <p:cNvSpPr txBox="1"/>
          <p:nvPr/>
        </p:nvSpPr>
        <p:spPr>
          <a:xfrm>
            <a:off x="1723390" y="6455410"/>
            <a:ext cx="1402080" cy="337185"/>
          </a:xfrm>
          <a:prstGeom prst="rect">
            <a:avLst/>
          </a:prstGeom>
          <a:noFill/>
        </p:spPr>
        <p:txBody>
          <a:bodyPr wrap="none" rtlCol="0" anchor="t">
            <a:spAutoFit/>
          </a:bodyPr>
          <a:p>
            <a:r>
              <a:rPr lang="zh-CN" altLang="en-US" sz="1600" b="1"/>
              <a:t>数据生产工厂</a:t>
            </a:r>
            <a:endParaRPr lang="zh-CN" altLang="en-US" sz="1600" b="1"/>
          </a:p>
        </p:txBody>
      </p:sp>
      <p:cxnSp>
        <p:nvCxnSpPr>
          <p:cNvPr id="5" name="肘形连接符 4"/>
          <p:cNvCxnSpPr>
            <a:stCxn id="18" idx="1"/>
          </p:cNvCxnSpPr>
          <p:nvPr/>
        </p:nvCxnSpPr>
        <p:spPr>
          <a:xfrm rot="5400000">
            <a:off x="5046980" y="2757805"/>
            <a:ext cx="316230" cy="1406525"/>
          </a:xfrm>
          <a:prstGeom prst="bentConnector2">
            <a:avLst/>
          </a:prstGeom>
          <a:ln w="12700">
            <a:tailEnd type="triangle" w="sm" len="lg"/>
          </a:ln>
        </p:spPr>
        <p:style>
          <a:lnRef idx="1">
            <a:schemeClr val="dk1"/>
          </a:lnRef>
          <a:fillRef idx="0">
            <a:schemeClr val="dk1"/>
          </a:fillRef>
          <a:effectRef idx="0">
            <a:schemeClr val="dk1"/>
          </a:effectRef>
          <a:fontRef idx="minor">
            <a:schemeClr val="tx1"/>
          </a:fontRef>
        </p:style>
      </p:cxnSp>
      <p:sp>
        <p:nvSpPr>
          <p:cNvPr id="6" name="文本框 5"/>
          <p:cNvSpPr txBox="1"/>
          <p:nvPr/>
        </p:nvSpPr>
        <p:spPr>
          <a:xfrm>
            <a:off x="4806315" y="3304540"/>
            <a:ext cx="1097280" cy="368300"/>
          </a:xfrm>
          <a:prstGeom prst="rect">
            <a:avLst/>
          </a:prstGeom>
          <a:noFill/>
        </p:spPr>
        <p:txBody>
          <a:bodyPr wrap="none" rtlCol="0" anchor="t">
            <a:spAutoFit/>
          </a:bodyPr>
          <a:p>
            <a:r>
              <a:rPr lang="zh-CN" altLang="en-US">
                <a:sym typeface="+mn-ea"/>
              </a:rPr>
              <a:t>爬虫数据</a:t>
            </a:r>
            <a:endParaRPr lang="zh-CN" altLang="en-US"/>
          </a:p>
        </p:txBody>
      </p:sp>
      <p:sp>
        <p:nvSpPr>
          <p:cNvPr id="8" name="文本框 7"/>
          <p:cNvSpPr txBox="1"/>
          <p:nvPr/>
        </p:nvSpPr>
        <p:spPr>
          <a:xfrm>
            <a:off x="8677275" y="1694180"/>
            <a:ext cx="2926080" cy="368300"/>
          </a:xfrm>
          <a:prstGeom prst="rect">
            <a:avLst/>
          </a:prstGeom>
          <a:noFill/>
        </p:spPr>
        <p:txBody>
          <a:bodyPr wrap="none" rtlCol="0" anchor="t">
            <a:spAutoFit/>
          </a:bodyPr>
          <a:p>
            <a:r>
              <a:rPr lang="zh-CN" altLang="en-US"/>
              <a:t>接口同时接受各类爬虫数据</a:t>
            </a:r>
            <a:endParaRPr lang="zh-CN" altLang="en-US"/>
          </a:p>
        </p:txBody>
      </p:sp>
      <p:cxnSp>
        <p:nvCxnSpPr>
          <p:cNvPr id="11" name="直接连接符 10"/>
          <p:cNvCxnSpPr>
            <a:stCxn id="63" idx="2"/>
          </p:cNvCxnSpPr>
          <p:nvPr/>
        </p:nvCxnSpPr>
        <p:spPr>
          <a:xfrm flipH="1">
            <a:off x="10756900" y="3808095"/>
            <a:ext cx="494665" cy="494030"/>
          </a:xfrm>
          <a:prstGeom prst="line">
            <a:avLst/>
          </a:prstGeom>
          <a:ln w="28575" cmpd="sng">
            <a:solidFill>
              <a:schemeClr val="tx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54" name="云形 53"/>
          <p:cNvSpPr/>
          <p:nvPr/>
        </p:nvSpPr>
        <p:spPr>
          <a:xfrm>
            <a:off x="3703955" y="1449705"/>
            <a:ext cx="4154805" cy="17760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阿里云</a:t>
            </a:r>
            <a:r>
              <a:rPr lang="en-US" altLang="zh-CN"/>
              <a:t> </a:t>
            </a:r>
            <a:r>
              <a:rPr lang="zh-CN" altLang="en-US"/>
              <a:t>接口服务器</a:t>
            </a:r>
            <a:endParaRPr lang="zh-CN" altLang="en-US"/>
          </a:p>
        </p:txBody>
      </p:sp>
      <p:grpSp>
        <p:nvGrpSpPr>
          <p:cNvPr id="62" name="组合 61"/>
          <p:cNvGrpSpPr/>
          <p:nvPr/>
        </p:nvGrpSpPr>
        <p:grpSpPr>
          <a:xfrm>
            <a:off x="5303520" y="4554855"/>
            <a:ext cx="1882140" cy="1002665"/>
            <a:chOff x="8225" y="7723"/>
            <a:chExt cx="2964" cy="1579"/>
          </a:xfrm>
        </p:grpSpPr>
        <p:sp>
          <p:nvSpPr>
            <p:cNvPr id="30" name="右箭头 29"/>
            <p:cNvSpPr/>
            <p:nvPr/>
          </p:nvSpPr>
          <p:spPr>
            <a:xfrm>
              <a:off x="8225" y="8146"/>
              <a:ext cx="2964" cy="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33" name="文本框 32"/>
            <p:cNvSpPr txBox="1"/>
            <p:nvPr/>
          </p:nvSpPr>
          <p:spPr>
            <a:xfrm>
              <a:off x="8496" y="7723"/>
              <a:ext cx="2208" cy="531"/>
            </a:xfrm>
            <a:prstGeom prst="rect">
              <a:avLst/>
            </a:prstGeom>
            <a:noFill/>
          </p:spPr>
          <p:txBody>
            <a:bodyPr wrap="none" rtlCol="0" anchor="t">
              <a:spAutoFit/>
            </a:bodyPr>
            <a:p>
              <a:r>
                <a:rPr lang="zh-CN" altLang="en-US" sz="1600"/>
                <a:t>敏感数据入库</a:t>
              </a:r>
              <a:endParaRPr lang="zh-CN" altLang="en-US" sz="1600"/>
            </a:p>
          </p:txBody>
        </p:sp>
        <p:sp>
          <p:nvSpPr>
            <p:cNvPr id="55" name="文本框 54"/>
            <p:cNvSpPr txBox="1"/>
            <p:nvPr/>
          </p:nvSpPr>
          <p:spPr>
            <a:xfrm>
              <a:off x="8833" y="8772"/>
              <a:ext cx="1534" cy="531"/>
            </a:xfrm>
            <a:prstGeom prst="rect">
              <a:avLst/>
            </a:prstGeom>
            <a:noFill/>
          </p:spPr>
          <p:txBody>
            <a:bodyPr wrap="none" rtlCol="0" anchor="t">
              <a:spAutoFit/>
            </a:bodyPr>
            <a:p>
              <a:r>
                <a:rPr lang="zh-CN" altLang="en-US" sz="1600"/>
                <a:t>基于</a:t>
              </a:r>
              <a:r>
                <a:rPr lang="en-US" altLang="zh-CN" sz="1600"/>
                <a:t>VPN</a:t>
              </a:r>
              <a:endParaRPr lang="en-US" altLang="zh-CN" sz="1600"/>
            </a:p>
          </p:txBody>
        </p:sp>
      </p:grpSp>
      <p:sp>
        <p:nvSpPr>
          <p:cNvPr id="58" name="矩形 57"/>
          <p:cNvSpPr/>
          <p:nvPr/>
        </p:nvSpPr>
        <p:spPr>
          <a:xfrm>
            <a:off x="301625" y="2062480"/>
            <a:ext cx="1988185" cy="1017270"/>
          </a:xfrm>
          <a:prstGeom prst="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lIns="46990" tIns="46990" rIns="46990" bIns="46990" rtlCol="0" anchor="t" anchorCtr="0">
            <a:spAutoFit/>
          </a:bodyPr>
          <a:p>
            <a:pPr algn="l"/>
            <a:r>
              <a:rPr lang="zh-CN" sz="1200">
                <a:solidFill>
                  <a:schemeClr val="tx1">
                    <a:lumMod val="75000"/>
                    <a:lumOff val="25000"/>
                  </a:schemeClr>
                </a:solidFill>
                <a:latin typeface="楷体" panose="02010609060101010101" charset="-122"/>
                <a:ea typeface="楷体" panose="02010609060101010101" charset="-122"/>
                <a:cs typeface="楷体" panose="02010609060101010101" charset="-122"/>
              </a:rPr>
              <a:t>接口服务器相当于数据销售部门，通过</a:t>
            </a:r>
            <a:r>
              <a:rPr lang="en-US" altLang="zh-CN" sz="1200">
                <a:solidFill>
                  <a:schemeClr val="tx1">
                    <a:lumMod val="75000"/>
                    <a:lumOff val="25000"/>
                  </a:schemeClr>
                </a:solidFill>
                <a:latin typeface="楷体" panose="02010609060101010101" charset="-122"/>
                <a:ea typeface="楷体" panose="02010609060101010101" charset="-122"/>
                <a:cs typeface="楷体" panose="02010609060101010101" charset="-122"/>
              </a:rPr>
              <a:t>WebAPI</a:t>
            </a:r>
            <a: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t>的形式</a:t>
            </a:r>
            <a:r>
              <a:rPr lang="zh-CN" sz="1200">
                <a:solidFill>
                  <a:schemeClr val="tx1">
                    <a:lumMod val="75000"/>
                    <a:lumOff val="25000"/>
                  </a:schemeClr>
                </a:solidFill>
                <a:latin typeface="楷体" panose="02010609060101010101" charset="-122"/>
                <a:ea typeface="楷体" panose="02010609060101010101" charset="-122"/>
                <a:cs typeface="楷体" panose="02010609060101010101" charset="-122"/>
              </a:rPr>
              <a:t>对外提供数据访问和写回功能，相当于整个系统的对外数据开放接口。</a:t>
            </a:r>
            <a:endParaRPr lang="zh-CN" sz="120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cxnSp>
        <p:nvCxnSpPr>
          <p:cNvPr id="59" name="直接连接符 58"/>
          <p:cNvCxnSpPr>
            <a:stCxn id="58" idx="3"/>
          </p:cNvCxnSpPr>
          <p:nvPr/>
        </p:nvCxnSpPr>
        <p:spPr>
          <a:xfrm flipV="1">
            <a:off x="2289810" y="2276475"/>
            <a:ext cx="2339340" cy="294640"/>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4934585" y="6144895"/>
            <a:ext cx="2603500" cy="647700"/>
          </a:xfrm>
          <a:prstGeom prst="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lIns="46990" tIns="46990" rIns="46990" bIns="46990" rtlCol="0" anchor="t" anchorCtr="0">
            <a:spAutoFit/>
          </a:bodyPr>
          <a:p>
            <a:pPr algn="l"/>
            <a:r>
              <a:rPr lang="zh-CN" sz="1200">
                <a:solidFill>
                  <a:schemeClr val="tx1">
                    <a:lumMod val="75000"/>
                    <a:lumOff val="25000"/>
                  </a:schemeClr>
                </a:solidFill>
                <a:latin typeface="楷体" panose="02010609060101010101" charset="-122"/>
                <a:ea typeface="楷体" panose="02010609060101010101" charset="-122"/>
                <a:cs typeface="楷体" panose="02010609060101010101" charset="-122"/>
              </a:rPr>
              <a:t>合肥本地相当于数据工厂，提供了数据采购、加工和仓管为一体的数据处理能力。</a:t>
            </a:r>
            <a:endParaRPr lang="zh-CN" sz="120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cxnSp>
        <p:nvCxnSpPr>
          <p:cNvPr id="61" name="直接连接符 60"/>
          <p:cNvCxnSpPr>
            <a:stCxn id="60" idx="1"/>
          </p:cNvCxnSpPr>
          <p:nvPr/>
        </p:nvCxnSpPr>
        <p:spPr>
          <a:xfrm flipH="1" flipV="1">
            <a:off x="3714750" y="6296025"/>
            <a:ext cx="1219835" cy="172720"/>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64" name="内容占位符 63"/>
          <p:cNvPicPr>
            <a:picLocks noChangeAspect="1"/>
          </p:cNvPicPr>
          <p:nvPr>
            <p:ph idx="1"/>
          </p:nvPr>
        </p:nvPicPr>
        <p:blipFill>
          <a:blip r:embed="rId1"/>
          <a:stretch>
            <a:fillRect/>
          </a:stretch>
        </p:blipFill>
        <p:spPr>
          <a:xfrm>
            <a:off x="4934585" y="5474970"/>
            <a:ext cx="518160" cy="673735"/>
          </a:xfrm>
          <a:prstGeom prst="rect">
            <a:avLst/>
          </a:prstGeom>
        </p:spPr>
      </p:pic>
      <p:pic>
        <p:nvPicPr>
          <p:cNvPr id="68" name="图片 67"/>
          <p:cNvPicPr>
            <a:picLocks noChangeAspect="1"/>
          </p:cNvPicPr>
          <p:nvPr/>
        </p:nvPicPr>
        <p:blipFill>
          <a:blip r:embed="rId2"/>
          <a:stretch>
            <a:fillRect/>
          </a:stretch>
        </p:blipFill>
        <p:spPr>
          <a:xfrm>
            <a:off x="301625" y="1559560"/>
            <a:ext cx="556895" cy="502920"/>
          </a:xfrm>
          <a:prstGeom prst="rect">
            <a:avLst/>
          </a:prstGeom>
        </p:spPr>
      </p:pic>
      <p:grpSp>
        <p:nvGrpSpPr>
          <p:cNvPr id="72" name="组合 71"/>
          <p:cNvGrpSpPr/>
          <p:nvPr/>
        </p:nvGrpSpPr>
        <p:grpSpPr>
          <a:xfrm>
            <a:off x="9842500" y="3345180"/>
            <a:ext cx="2251710" cy="462915"/>
            <a:chOff x="15400" y="5378"/>
            <a:chExt cx="3546" cy="729"/>
          </a:xfrm>
        </p:grpSpPr>
        <p:sp>
          <p:nvSpPr>
            <p:cNvPr id="63" name="矩形 62"/>
            <p:cNvSpPr/>
            <p:nvPr/>
          </p:nvSpPr>
          <p:spPr>
            <a:xfrm>
              <a:off x="16292" y="5378"/>
              <a:ext cx="2654" cy="729"/>
            </a:xfrm>
            <a:prstGeom prst="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lIns="46990" tIns="46990" rIns="46990" bIns="46990" rtlCol="0" anchor="t" anchorCtr="0">
              <a:spAutoFit/>
            </a:bodyPr>
            <a:p>
              <a:pPr algn="l"/>
              <a: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t>电源相当于一个特殊的安全数据的存储仓库。</a:t>
              </a:r>
              <a:endPar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pic>
          <p:nvPicPr>
            <p:cNvPr id="71" name="图片 70"/>
            <p:cNvPicPr>
              <a:picLocks noChangeAspect="1"/>
            </p:cNvPicPr>
            <p:nvPr/>
          </p:nvPicPr>
          <p:blipFill>
            <a:blip r:embed="rId3"/>
            <a:stretch>
              <a:fillRect/>
            </a:stretch>
          </p:blipFill>
          <p:spPr>
            <a:xfrm>
              <a:off x="15400" y="5378"/>
              <a:ext cx="786" cy="710"/>
            </a:xfrm>
            <a:prstGeom prst="rect">
              <a:avLst/>
            </a:prstGeom>
          </p:spPr>
        </p:pic>
      </p:grpSp>
      <p:pic>
        <p:nvPicPr>
          <p:cNvPr id="73" name="图片 72"/>
          <p:cNvPicPr>
            <a:picLocks noChangeAspect="1"/>
          </p:cNvPicPr>
          <p:nvPr/>
        </p:nvPicPr>
        <p:blipFill>
          <a:blip r:embed="rId3"/>
          <a:stretch>
            <a:fillRect/>
          </a:stretch>
        </p:blipFill>
        <p:spPr>
          <a:xfrm>
            <a:off x="5452745" y="5669915"/>
            <a:ext cx="523875" cy="473075"/>
          </a:xfrm>
          <a:prstGeom prst="rect">
            <a:avLst/>
          </a:prstGeom>
        </p:spPr>
      </p:pic>
      <p:grpSp>
        <p:nvGrpSpPr>
          <p:cNvPr id="77" name="组合 76"/>
          <p:cNvGrpSpPr/>
          <p:nvPr/>
        </p:nvGrpSpPr>
        <p:grpSpPr>
          <a:xfrm>
            <a:off x="3209290" y="2651760"/>
            <a:ext cx="579120" cy="967740"/>
            <a:chOff x="4214" y="3839"/>
            <a:chExt cx="912" cy="1524"/>
          </a:xfrm>
        </p:grpSpPr>
        <p:cxnSp>
          <p:nvCxnSpPr>
            <p:cNvPr id="75" name="直接箭头连接符 74"/>
            <p:cNvCxnSpPr/>
            <p:nvPr/>
          </p:nvCxnSpPr>
          <p:spPr>
            <a:xfrm>
              <a:off x="4216" y="3846"/>
              <a:ext cx="910" cy="0"/>
            </a:xfrm>
            <a:prstGeom prst="straightConnector1">
              <a:avLst/>
            </a:prstGeom>
            <a:ln w="12700">
              <a:tailEnd type="triangle" w="sm" len="lg"/>
            </a:ln>
          </p:spPr>
          <p:style>
            <a:lnRef idx="1">
              <a:schemeClr val="dk1"/>
            </a:lnRef>
            <a:fillRef idx="0">
              <a:schemeClr val="dk1"/>
            </a:fillRef>
            <a:effectRef idx="0">
              <a:schemeClr val="dk1"/>
            </a:effectRef>
            <a:fontRef idx="minor">
              <a:schemeClr val="tx1"/>
            </a:fontRef>
          </p:style>
        </p:cxnSp>
        <p:cxnSp>
          <p:nvCxnSpPr>
            <p:cNvPr id="76" name="直接连接符 75"/>
            <p:cNvCxnSpPr/>
            <p:nvPr/>
          </p:nvCxnSpPr>
          <p:spPr>
            <a:xfrm>
              <a:off x="4214" y="3839"/>
              <a:ext cx="0" cy="15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文本框 77"/>
          <p:cNvSpPr txBox="1"/>
          <p:nvPr/>
        </p:nvSpPr>
        <p:spPr>
          <a:xfrm>
            <a:off x="9381490" y="6397625"/>
            <a:ext cx="1402080" cy="337185"/>
          </a:xfrm>
          <a:prstGeom prst="rect">
            <a:avLst/>
          </a:prstGeom>
          <a:noFill/>
        </p:spPr>
        <p:txBody>
          <a:bodyPr wrap="none" rtlCol="0" anchor="t">
            <a:spAutoFit/>
          </a:bodyPr>
          <a:p>
            <a:r>
              <a:rPr lang="zh-CN" altLang="en-US" sz="1600" b="1"/>
              <a:t>数据存储仓库</a:t>
            </a:r>
            <a:endParaRPr lang="zh-CN" altLang="en-US" sz="1600" b="1"/>
          </a:p>
        </p:txBody>
      </p:sp>
      <p:sp>
        <p:nvSpPr>
          <p:cNvPr id="79" name="文本框 78"/>
          <p:cNvSpPr txBox="1"/>
          <p:nvPr/>
        </p:nvSpPr>
        <p:spPr>
          <a:xfrm>
            <a:off x="5217160" y="1773555"/>
            <a:ext cx="995680" cy="337185"/>
          </a:xfrm>
          <a:prstGeom prst="rect">
            <a:avLst/>
          </a:prstGeom>
          <a:noFill/>
        </p:spPr>
        <p:txBody>
          <a:bodyPr wrap="none" rtlCol="0" anchor="t">
            <a:spAutoFit/>
          </a:bodyPr>
          <a:p>
            <a:r>
              <a:rPr lang="zh-CN" altLang="en-US" sz="1600" b="1"/>
              <a:t>前台销售</a:t>
            </a:r>
            <a:endParaRPr lang="zh-CN" altLang="en-US" sz="1600" b="1"/>
          </a:p>
        </p:txBody>
      </p:sp>
      <p:sp>
        <p:nvSpPr>
          <p:cNvPr id="4" name="文本框 3"/>
          <p:cNvSpPr txBox="1"/>
          <p:nvPr/>
        </p:nvSpPr>
        <p:spPr>
          <a:xfrm>
            <a:off x="4668520" y="2433320"/>
            <a:ext cx="2092960" cy="460375"/>
          </a:xfrm>
          <a:prstGeom prst="rect">
            <a:avLst/>
          </a:prstGeom>
          <a:noFill/>
        </p:spPr>
        <p:txBody>
          <a:bodyPr wrap="square" rtlCol="0" anchor="t">
            <a:spAutoFit/>
          </a:bodyPr>
          <a:p>
            <a:pPr algn="ctr"/>
            <a:r>
              <a:rPr lang="en-US" altLang="zh-CN" sz="1200">
                <a:solidFill>
                  <a:schemeClr val="bg1"/>
                </a:solidFill>
                <a:sym typeface="+mn-ea"/>
              </a:rPr>
              <a:t>MySQL, Redis, </a:t>
            </a:r>
            <a:r>
              <a:rPr lang="zh-CN" altLang="en-US" sz="1200">
                <a:solidFill>
                  <a:schemeClr val="bg1"/>
                </a:solidFill>
                <a:sym typeface="+mn-ea"/>
              </a:rPr>
              <a:t>图数据库存储</a:t>
            </a:r>
            <a:endParaRPr lang="zh-CN" altLang="en-US" sz="1200">
              <a:solidFill>
                <a:schemeClr val="bg1"/>
              </a:solidFill>
              <a:sym typeface="+mn-ea"/>
            </a:endParaRPr>
          </a:p>
          <a:p>
            <a:pPr algn="ctr"/>
            <a:r>
              <a:rPr lang="en-US" altLang="zh-CN" sz="1200">
                <a:solidFill>
                  <a:schemeClr val="bg1"/>
                </a:solidFill>
                <a:sym typeface="+mn-ea"/>
              </a:rPr>
              <a:t>Django</a:t>
            </a:r>
            <a:r>
              <a:rPr lang="zh-CN" altLang="en-US" sz="1200">
                <a:solidFill>
                  <a:schemeClr val="bg1"/>
                </a:solidFill>
                <a:sym typeface="+mn-ea"/>
              </a:rPr>
              <a:t>接口服务</a:t>
            </a:r>
            <a:endParaRPr lang="zh-CN" altLang="en-US" sz="1200">
              <a:solidFill>
                <a:schemeClr val="bg1"/>
              </a:solidFill>
              <a:sym typeface="+mn-ea"/>
            </a:endParaRPr>
          </a:p>
        </p:txBody>
      </p:sp>
      <p:cxnSp>
        <p:nvCxnSpPr>
          <p:cNvPr id="80" name="直接箭头连接符 79"/>
          <p:cNvCxnSpPr>
            <a:stCxn id="8" idx="1"/>
          </p:cNvCxnSpPr>
          <p:nvPr/>
        </p:nvCxnSpPr>
        <p:spPr>
          <a:xfrm flipH="1">
            <a:off x="7788910" y="1878330"/>
            <a:ext cx="888365" cy="19685"/>
          </a:xfrm>
          <a:prstGeom prst="straightConnector1">
            <a:avLst/>
          </a:prstGeom>
          <a:ln w="1270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4"/>
          <a:stretch>
            <a:fillRect/>
          </a:stretch>
        </p:blipFill>
        <p:spPr>
          <a:xfrm>
            <a:off x="9978390" y="3439795"/>
            <a:ext cx="254635" cy="311785"/>
          </a:xfrm>
          <a:prstGeom prst="rect">
            <a:avLst/>
          </a:prstGeom>
          <a:effectLst>
            <a:outerShdw blurRad="50800" dist="38100" dir="2700000" algn="tl" rotWithShape="0">
              <a:prstClr val="black">
                <a:alpha val="40000"/>
              </a:prstClr>
            </a:outerShdw>
          </a:effectLst>
        </p:spPr>
      </p:pic>
      <p:sp>
        <p:nvSpPr>
          <p:cNvPr id="28" name="日期占位符 27"/>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9" name="灯片编号占位符 28"/>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699770"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3.3</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5161280" cy="521970"/>
          </a:xfrm>
          <a:prstGeom prst="rect">
            <a:avLst/>
          </a:prstGeom>
          <a:noFill/>
        </p:spPr>
        <p:txBody>
          <a:bodyPr wrap="none" rtlCol="0">
            <a:spAutoFit/>
          </a:bodyPr>
          <a:lstStyle/>
          <a:p>
            <a:pPr algn="l"/>
            <a:r>
              <a:rPr lang="zh-CN" altLang="en-US" sz="2800" dirty="0">
                <a:latin typeface="微软雅黑" panose="020B0503020204020204" pitchFamily="34" charset="-122"/>
                <a:ea typeface="微软雅黑" panose="020B0503020204020204" pitchFamily="34" charset="-122"/>
                <a:sym typeface="+mn-ea"/>
              </a:rPr>
              <a:t>软硬件详细</a:t>
            </a:r>
            <a:r>
              <a:rPr lang="zh-CN" altLang="en-US" sz="2800" dirty="0">
                <a:latin typeface="微软雅黑" panose="020B0503020204020204" pitchFamily="34" charset="-122"/>
                <a:ea typeface="微软雅黑" panose="020B0503020204020204" pitchFamily="34" charset="-122"/>
                <a:sym typeface="+mn-ea"/>
              </a:rPr>
              <a:t>设计</a:t>
            </a:r>
            <a:r>
              <a:rPr lang="zh-CN" altLang="en-US" sz="2800" dirty="0">
                <a:latin typeface="微软雅黑" panose="020B0503020204020204" pitchFamily="34" charset="-122"/>
                <a:ea typeface="微软雅黑" panose="020B0503020204020204" pitchFamily="34" charset="-122"/>
                <a:sym typeface="+mn-ea"/>
              </a:rPr>
              <a:t>：硬件模块介绍</a:t>
            </a:r>
            <a:endParaRPr lang="zh-CN" sz="28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912495" y="1613535"/>
            <a:ext cx="8412480" cy="368300"/>
          </a:xfrm>
          <a:prstGeom prst="rect">
            <a:avLst/>
          </a:prstGeom>
          <a:noFill/>
        </p:spPr>
        <p:txBody>
          <a:bodyPr wrap="none" rtlCol="0" anchor="t">
            <a:spAutoFit/>
          </a:bodyPr>
          <a:p>
            <a:pPr indent="0">
              <a:buNone/>
            </a:pPr>
            <a:r>
              <a:rPr lang="zh-CN" altLang="en-US" dirty="0">
                <a:latin typeface="微软雅黑" panose="020B0503020204020204" pitchFamily="34" charset="-122"/>
                <a:ea typeface="微软雅黑" panose="020B0503020204020204" pitchFamily="34" charset="-122"/>
                <a:sym typeface="+mn-ea"/>
              </a:rPr>
              <a:t>全局的处理能力需要所有环节都不能是瓶颈，系统的最大能力是由其最弱项决定。</a:t>
            </a:r>
            <a:endParaRPr lang="zh-CN" altLang="en-US"/>
          </a:p>
        </p:txBody>
      </p:sp>
      <p:graphicFrame>
        <p:nvGraphicFramePr>
          <p:cNvPr id="6" name="表格 5"/>
          <p:cNvGraphicFramePr/>
          <p:nvPr>
            <p:custDataLst>
              <p:tags r:id="rId1"/>
            </p:custDataLst>
          </p:nvPr>
        </p:nvGraphicFramePr>
        <p:xfrm>
          <a:off x="912495" y="2226310"/>
          <a:ext cx="10593070" cy="3291840"/>
        </p:xfrm>
        <a:graphic>
          <a:graphicData uri="http://schemas.openxmlformats.org/drawingml/2006/table">
            <a:tbl>
              <a:tblPr firstRow="1" bandRow="1">
                <a:tableStyleId>{5C22544A-7EE6-4342-B048-85BDC9FD1C3A}</a:tableStyleId>
              </a:tblPr>
              <a:tblGrid>
                <a:gridCol w="979170"/>
                <a:gridCol w="1108710"/>
                <a:gridCol w="2127250"/>
                <a:gridCol w="6377940"/>
              </a:tblGrid>
              <a:tr h="419735">
                <a:tc>
                  <a:txBody>
                    <a:bodyPr/>
                    <a:p>
                      <a:pPr algn="ctr">
                        <a:buNone/>
                      </a:pPr>
                      <a:r>
                        <a:rPr lang="zh-CN" altLang="en-US"/>
                        <a:t>序号</a:t>
                      </a:r>
                      <a:endParaRPr lang="zh-CN" altLang="en-US"/>
                    </a:p>
                  </a:txBody>
                  <a:tcPr anchor="ctr" anchorCtr="0"/>
                </a:tc>
                <a:tc>
                  <a:txBody>
                    <a:bodyPr/>
                    <a:p>
                      <a:pPr algn="ctr">
                        <a:buNone/>
                      </a:pPr>
                      <a:r>
                        <a:rPr lang="zh-CN" altLang="en-US"/>
                        <a:t>部件</a:t>
                      </a:r>
                      <a:endParaRPr lang="zh-CN" altLang="en-US"/>
                    </a:p>
                  </a:txBody>
                  <a:tcPr anchor="ctr" anchorCtr="0"/>
                </a:tc>
                <a:tc>
                  <a:txBody>
                    <a:bodyPr/>
                    <a:p>
                      <a:pPr algn="ctr">
                        <a:buNone/>
                      </a:pPr>
                      <a:r>
                        <a:rPr lang="zh-CN" altLang="en-US"/>
                        <a:t>推荐配置</a:t>
                      </a:r>
                      <a:endParaRPr lang="zh-CN" altLang="en-US"/>
                    </a:p>
                  </a:txBody>
                  <a:tcPr anchor="ctr" anchorCtr="0"/>
                </a:tc>
                <a:tc>
                  <a:txBody>
                    <a:bodyPr/>
                    <a:p>
                      <a:pPr>
                        <a:buNone/>
                      </a:pPr>
                      <a:r>
                        <a:rPr lang="zh-CN" altLang="en-US"/>
                        <a:t>说明</a:t>
                      </a:r>
                      <a:endParaRPr lang="zh-CN" altLang="en-US"/>
                    </a:p>
                  </a:txBody>
                  <a:tcPr anchor="ctr" anchorCtr="0"/>
                </a:tc>
              </a:tr>
              <a:tr h="419735">
                <a:tc>
                  <a:txBody>
                    <a:bodyPr/>
                    <a:p>
                      <a:pPr algn="ctr">
                        <a:buNone/>
                      </a:pPr>
                      <a:r>
                        <a:rPr lang="en-US" altLang="zh-CN"/>
                        <a:t>1</a:t>
                      </a:r>
                      <a:endParaRPr lang="en-US" altLang="zh-CN"/>
                    </a:p>
                  </a:txBody>
                  <a:tcPr anchor="ctr" anchorCtr="0"/>
                </a:tc>
                <a:tc>
                  <a:txBody>
                    <a:bodyPr/>
                    <a:p>
                      <a:pPr algn="ctr">
                        <a:buNone/>
                      </a:pPr>
                      <a:r>
                        <a:rPr lang="en-US" altLang="zh-CN"/>
                        <a:t>CPU</a:t>
                      </a:r>
                      <a:endParaRPr lang="en-US" altLang="zh-CN"/>
                    </a:p>
                  </a:txBody>
                  <a:tcPr anchor="ctr" anchorCtr="0"/>
                </a:tc>
                <a:tc>
                  <a:txBody>
                    <a:bodyPr/>
                    <a:p>
                      <a:pPr algn="ctr">
                        <a:buNone/>
                      </a:pPr>
                      <a:r>
                        <a:rPr lang="en-US" altLang="zh-CN"/>
                        <a:t>10-20 </a:t>
                      </a:r>
                      <a:r>
                        <a:rPr lang="zh-CN" altLang="en-US"/>
                        <a:t>核</a:t>
                      </a:r>
                      <a:endParaRPr lang="zh-CN" altLang="en-US"/>
                    </a:p>
                  </a:txBody>
                  <a:tcPr anchor="ctr" anchorCtr="0"/>
                </a:tc>
                <a:tc>
                  <a:txBody>
                    <a:bodyPr/>
                    <a:p>
                      <a:pPr>
                        <a:buNone/>
                      </a:pPr>
                      <a:r>
                        <a:rPr lang="zh-CN" altLang="en-US"/>
                        <a:t>当前计算能力不是瓶颈</a:t>
                      </a:r>
                      <a:endParaRPr lang="zh-CN" altLang="en-US"/>
                    </a:p>
                  </a:txBody>
                  <a:tcPr anchor="ctr" anchorCtr="0"/>
                </a:tc>
              </a:tr>
              <a:tr h="419735">
                <a:tc>
                  <a:txBody>
                    <a:bodyPr/>
                    <a:p>
                      <a:pPr algn="ctr">
                        <a:buNone/>
                      </a:pPr>
                      <a:r>
                        <a:rPr lang="en-US" altLang="zh-CN"/>
                        <a:t>2</a:t>
                      </a:r>
                      <a:endParaRPr lang="en-US" altLang="zh-CN"/>
                    </a:p>
                  </a:txBody>
                  <a:tcPr anchor="ctr" anchorCtr="0"/>
                </a:tc>
                <a:tc>
                  <a:txBody>
                    <a:bodyPr/>
                    <a:p>
                      <a:pPr algn="ctr">
                        <a:buNone/>
                      </a:pPr>
                      <a:r>
                        <a:rPr lang="zh-CN" altLang="en-US"/>
                        <a:t>内存</a:t>
                      </a:r>
                      <a:endParaRPr lang="zh-CN" altLang="en-US"/>
                    </a:p>
                  </a:txBody>
                  <a:tcPr anchor="ctr" anchorCtr="0"/>
                </a:tc>
                <a:tc>
                  <a:txBody>
                    <a:bodyPr/>
                    <a:p>
                      <a:pPr algn="ctr">
                        <a:buNone/>
                      </a:pPr>
                      <a:r>
                        <a:rPr lang="en-US" altLang="zh-CN"/>
                        <a:t>64G </a:t>
                      </a:r>
                      <a:r>
                        <a:rPr lang="zh-CN" altLang="en-US"/>
                        <a:t>以上</a:t>
                      </a:r>
                      <a:endParaRPr lang="zh-CN" altLang="en-US"/>
                    </a:p>
                  </a:txBody>
                  <a:tcPr anchor="ctr" anchorCtr="0"/>
                </a:tc>
                <a:tc>
                  <a:txBody>
                    <a:bodyPr/>
                    <a:p>
                      <a:pPr>
                        <a:buNone/>
                      </a:pPr>
                      <a:r>
                        <a:rPr lang="zh-CN" altLang="en-US"/>
                        <a:t>大内存能够减少数据</a:t>
                      </a:r>
                      <a:r>
                        <a:rPr lang="en-US" altLang="zh-CN"/>
                        <a:t>IO</a:t>
                      </a:r>
                      <a:r>
                        <a:rPr lang="zh-CN" altLang="en-US"/>
                        <a:t>交换，提高数据处理速度。</a:t>
                      </a:r>
                      <a:endParaRPr lang="zh-CN" altLang="en-US"/>
                    </a:p>
                  </a:txBody>
                  <a:tcPr anchor="ctr" anchorCtr="0"/>
                </a:tc>
              </a:tr>
              <a:tr h="677545">
                <a:tc>
                  <a:txBody>
                    <a:bodyPr/>
                    <a:p>
                      <a:pPr algn="ctr">
                        <a:buNone/>
                      </a:pPr>
                      <a:r>
                        <a:rPr lang="en-US" altLang="zh-CN"/>
                        <a:t>3</a:t>
                      </a:r>
                      <a:endParaRPr lang="en-US" altLang="zh-CN"/>
                    </a:p>
                  </a:txBody>
                  <a:tcPr anchor="ctr" anchorCtr="0"/>
                </a:tc>
                <a:tc>
                  <a:txBody>
                    <a:bodyPr/>
                    <a:p>
                      <a:pPr algn="ctr">
                        <a:buNone/>
                      </a:pPr>
                      <a:r>
                        <a:rPr lang="zh-CN" altLang="en-US" b="1"/>
                        <a:t>磁盘</a:t>
                      </a:r>
                      <a:endParaRPr lang="zh-CN" altLang="en-US" b="1"/>
                    </a:p>
                  </a:txBody>
                  <a:tcPr anchor="ctr" anchorCtr="0"/>
                </a:tc>
                <a:tc>
                  <a:txBody>
                    <a:bodyPr/>
                    <a:p>
                      <a:pPr algn="ctr">
                        <a:buNone/>
                      </a:pPr>
                      <a:r>
                        <a:rPr lang="zh-CN" altLang="en-US"/>
                        <a:t>数据分析：</a:t>
                      </a:r>
                      <a:r>
                        <a:rPr lang="en-US" altLang="zh-CN"/>
                        <a:t>SSD</a:t>
                      </a:r>
                      <a:endParaRPr lang="en-US" altLang="zh-CN"/>
                    </a:p>
                    <a:p>
                      <a:pPr algn="ctr">
                        <a:buNone/>
                      </a:pPr>
                      <a:r>
                        <a:rPr lang="zh-CN" altLang="en-US"/>
                        <a:t>数据存储：</a:t>
                      </a:r>
                      <a:r>
                        <a:rPr lang="en-US" altLang="zh-CN"/>
                        <a:t>HHD</a:t>
                      </a:r>
                      <a:endParaRPr lang="en-US" altLang="zh-CN"/>
                    </a:p>
                  </a:txBody>
                  <a:tcPr anchor="ctr" anchorCtr="0"/>
                </a:tc>
                <a:tc>
                  <a:txBody>
                    <a:bodyPr/>
                    <a:p>
                      <a:pPr>
                        <a:buNone/>
                      </a:pPr>
                      <a:r>
                        <a:rPr lang="zh-CN" altLang="en-US"/>
                        <a:t>对于存储在</a:t>
                      </a:r>
                      <a:r>
                        <a:rPr lang="en-US" altLang="zh-CN"/>
                        <a:t>HBase</a:t>
                      </a:r>
                      <a:r>
                        <a:rPr lang="zh-CN" altLang="en-US"/>
                        <a:t>上的数据使用</a:t>
                      </a:r>
                      <a:r>
                        <a:rPr lang="en-US" altLang="zh-CN"/>
                        <a:t>HHD</a:t>
                      </a:r>
                      <a:r>
                        <a:rPr lang="zh-CN" altLang="en-US"/>
                        <a:t>存储，可以达到单节点</a:t>
                      </a:r>
                      <a:r>
                        <a:rPr lang="en-US" altLang="zh-CN"/>
                        <a:t>200M/s</a:t>
                      </a:r>
                      <a:r>
                        <a:rPr lang="zh-CN" altLang="en-US"/>
                        <a:t>的速度，而基于</a:t>
                      </a:r>
                      <a:r>
                        <a:rPr lang="en-US" altLang="zh-CN"/>
                        <a:t>SSD</a:t>
                      </a:r>
                      <a:r>
                        <a:rPr lang="zh-CN" altLang="en-US"/>
                        <a:t>可以达到单节点</a:t>
                      </a:r>
                      <a:r>
                        <a:rPr lang="en-US" altLang="zh-CN"/>
                        <a:t>500MB</a:t>
                      </a:r>
                      <a:r>
                        <a:rPr lang="zh-CN" altLang="en-US"/>
                        <a:t>的速度。</a:t>
                      </a:r>
                      <a:r>
                        <a:rPr lang="en-US" altLang="zh-CN"/>
                        <a:t> </a:t>
                      </a:r>
                      <a:endParaRPr lang="zh-CN" altLang="en-US"/>
                    </a:p>
                  </a:txBody>
                  <a:tcPr anchor="ctr" anchorCtr="0"/>
                </a:tc>
              </a:tr>
              <a:tr h="677545">
                <a:tc>
                  <a:txBody>
                    <a:bodyPr/>
                    <a:p>
                      <a:pPr algn="ctr">
                        <a:buNone/>
                      </a:pPr>
                      <a:r>
                        <a:rPr lang="en-US" altLang="zh-CN"/>
                        <a:t>4</a:t>
                      </a:r>
                      <a:endParaRPr lang="en-US" altLang="zh-CN"/>
                    </a:p>
                  </a:txBody>
                  <a:tcPr anchor="ctr" anchorCtr="0"/>
                </a:tc>
                <a:tc>
                  <a:txBody>
                    <a:bodyPr/>
                    <a:p>
                      <a:pPr algn="ctr">
                        <a:buNone/>
                      </a:pPr>
                      <a:r>
                        <a:rPr lang="zh-CN" altLang="en-US"/>
                        <a:t>网络</a:t>
                      </a:r>
                      <a:endParaRPr lang="zh-CN" altLang="en-US"/>
                    </a:p>
                  </a:txBody>
                  <a:tcPr anchor="ctr" anchorCtr="0"/>
                </a:tc>
                <a:tc>
                  <a:txBody>
                    <a:bodyPr/>
                    <a:p>
                      <a:pPr algn="ctr">
                        <a:buNone/>
                      </a:pPr>
                      <a:r>
                        <a:rPr lang="zh-CN" altLang="en-US"/>
                        <a:t>单点和交换机均使用万兆网络设备</a:t>
                      </a:r>
                      <a:endParaRPr lang="zh-CN" altLang="en-US"/>
                    </a:p>
                  </a:txBody>
                  <a:tcPr anchor="ctr" anchorCtr="0"/>
                </a:tc>
                <a:tc>
                  <a:txBody>
                    <a:bodyPr/>
                    <a:p>
                      <a:pPr>
                        <a:buNone/>
                      </a:pPr>
                      <a:r>
                        <a:rPr lang="zh-CN" altLang="en-US"/>
                        <a:t>交换机：单节点</a:t>
                      </a:r>
                      <a:r>
                        <a:rPr lang="zh-CN" altLang="en-US" sz="1800">
                          <a:sym typeface="+mn-ea"/>
                        </a:rPr>
                        <a:t>峰值</a:t>
                      </a:r>
                      <a:r>
                        <a:rPr lang="zh-CN" altLang="en-US"/>
                        <a:t>可以达到</a:t>
                      </a:r>
                      <a:r>
                        <a:rPr lang="en-US" altLang="zh-CN"/>
                        <a:t>1G/s </a:t>
                      </a:r>
                      <a:r>
                        <a:rPr lang="zh-CN" altLang="en-US"/>
                        <a:t>的速度</a:t>
                      </a:r>
                      <a:endParaRPr lang="zh-CN" altLang="en-US"/>
                    </a:p>
                  </a:txBody>
                  <a:tcPr anchor="ctr" anchorCtr="0"/>
                </a:tc>
              </a:tr>
              <a:tr h="677545">
                <a:tc>
                  <a:txBody>
                    <a:bodyPr/>
                    <a:p>
                      <a:pPr algn="ctr">
                        <a:buNone/>
                      </a:pPr>
                      <a:r>
                        <a:rPr lang="en-US" altLang="zh-CN"/>
                        <a:t>5</a:t>
                      </a:r>
                      <a:endParaRPr lang="en-US" altLang="zh-CN"/>
                    </a:p>
                  </a:txBody>
                  <a:tcPr anchor="ctr" anchorCtr="0"/>
                </a:tc>
                <a:tc>
                  <a:txBody>
                    <a:bodyPr/>
                    <a:p>
                      <a:pPr algn="ctr">
                        <a:buNone/>
                      </a:pPr>
                      <a:r>
                        <a:rPr lang="zh-CN" altLang="en-US"/>
                        <a:t>软件</a:t>
                      </a:r>
                      <a:endParaRPr lang="zh-CN" altLang="en-US"/>
                    </a:p>
                  </a:txBody>
                  <a:tcPr anchor="ctr" anchorCtr="0"/>
                </a:tc>
                <a:tc>
                  <a:txBody>
                    <a:bodyPr/>
                    <a:p>
                      <a:pPr algn="ctr">
                        <a:buNone/>
                      </a:pPr>
                      <a:r>
                        <a:rPr lang="zh-CN" altLang="en-US"/>
                        <a:t>基于</a:t>
                      </a:r>
                      <a:r>
                        <a:rPr lang="en-US" altLang="zh-CN"/>
                        <a:t>CDH</a:t>
                      </a:r>
                      <a:r>
                        <a:rPr lang="zh-CN" altLang="en-US"/>
                        <a:t>、第三方或者是自研的大数据处理框架</a:t>
                      </a:r>
                      <a:endParaRPr lang="zh-CN" altLang="en-US"/>
                    </a:p>
                  </a:txBody>
                  <a:tcPr anchor="ctr" anchorCtr="0"/>
                </a:tc>
                <a:tc>
                  <a:txBody>
                    <a:bodyPr/>
                    <a:p>
                      <a:pPr>
                        <a:buNone/>
                      </a:pPr>
                      <a:r>
                        <a:rPr lang="zh-CN" altLang="en-US"/>
                        <a:t>利用</a:t>
                      </a:r>
                      <a:r>
                        <a:rPr lang="en-US" altLang="zh-CN"/>
                        <a:t>CDH</a:t>
                      </a:r>
                      <a:r>
                        <a:rPr lang="zh-CN" altLang="en-US"/>
                        <a:t>等现有大数据产品，或者根据数据特点和自有研发能力，在一定范围内进行自有数据架构的研究与应用。</a:t>
                      </a:r>
                      <a:endParaRPr lang="zh-CN" altLang="en-US"/>
                    </a:p>
                  </a:txBody>
                  <a:tcPr anchor="ctr" anchorCtr="0"/>
                </a:tc>
              </a:tr>
            </a:tbl>
          </a:graphicData>
        </a:graphic>
      </p:graphicFrame>
      <p:sp>
        <p:nvSpPr>
          <p:cNvPr id="2" name="文本框 1"/>
          <p:cNvSpPr txBox="1"/>
          <p:nvPr/>
        </p:nvSpPr>
        <p:spPr>
          <a:xfrm>
            <a:off x="912495" y="5821680"/>
            <a:ext cx="10647045" cy="368300"/>
          </a:xfrm>
          <a:prstGeom prst="rect">
            <a:avLst/>
          </a:prstGeom>
          <a:noFill/>
        </p:spPr>
        <p:txBody>
          <a:bodyPr wrap="square" rtlCol="0" anchor="t">
            <a:spAutoFit/>
          </a:bodyPr>
          <a:p>
            <a:r>
              <a:rPr lang="zh-CN" altLang="en-US"/>
              <a:t>https://i8bbmkcybg.feishu.cn/sheets/shtcn3QtFYrZD8wvrWAUq4IWynd</a:t>
            </a:r>
            <a:endParaRPr lang="zh-CN" altLang="en-US"/>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699770"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3.3</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5161280" cy="521970"/>
          </a:xfrm>
          <a:prstGeom prst="rect">
            <a:avLst/>
          </a:prstGeom>
          <a:noFill/>
        </p:spPr>
        <p:txBody>
          <a:bodyPr wrap="none" rtlCol="0">
            <a:spAutoFit/>
          </a:bodyPr>
          <a:lstStyle/>
          <a:p>
            <a:pPr algn="l"/>
            <a:r>
              <a:rPr lang="zh-CN" altLang="en-US" sz="2800" dirty="0">
                <a:latin typeface="微软雅黑" panose="020B0503020204020204" pitchFamily="34" charset="-122"/>
                <a:ea typeface="微软雅黑" panose="020B0503020204020204" pitchFamily="34" charset="-122"/>
                <a:sym typeface="+mn-ea"/>
              </a:rPr>
              <a:t>软硬件详细</a:t>
            </a:r>
            <a:r>
              <a:rPr lang="zh-CN" altLang="en-US" sz="2800" dirty="0">
                <a:latin typeface="微软雅黑" panose="020B0503020204020204" pitchFamily="34" charset="-122"/>
                <a:ea typeface="微软雅黑" panose="020B0503020204020204" pitchFamily="34" charset="-122"/>
                <a:sym typeface="+mn-ea"/>
              </a:rPr>
              <a:t>设计</a:t>
            </a:r>
            <a:r>
              <a:rPr lang="zh-CN" altLang="en-US" sz="2800" dirty="0">
                <a:latin typeface="微软雅黑" panose="020B0503020204020204" pitchFamily="34" charset="-122"/>
                <a:ea typeface="微软雅黑" panose="020B0503020204020204" pitchFamily="34" charset="-122"/>
                <a:sym typeface="+mn-ea"/>
              </a:rPr>
              <a:t>：软件模块介绍</a:t>
            </a:r>
            <a:endParaRPr lang="zh-CN" sz="28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846455" y="1604645"/>
            <a:ext cx="10498455" cy="4488815"/>
          </a:xfrm>
          <a:prstGeom prst="rect">
            <a:avLst/>
          </a:prstGeom>
          <a:noFill/>
        </p:spPr>
        <p:txBody>
          <a:bodyPr wrap="square" rtlCol="0" anchor="t">
            <a:spAutoFit/>
          </a:bodyPr>
          <a:p>
            <a:pPr marL="285750" indent="-285750">
              <a:lnSpc>
                <a:spcPct val="110000"/>
              </a:lnSpc>
              <a:buFont typeface="Arial" panose="020B0604020202020204" pitchFamily="34" charset="0"/>
              <a:buChar char="•"/>
            </a:pPr>
            <a:r>
              <a:rPr lang="zh-CN" altLang="en-US" b="1"/>
              <a:t>必选安装模块</a:t>
            </a:r>
            <a:endParaRPr lang="zh-CN" altLang="en-US" b="1"/>
          </a:p>
          <a:p>
            <a:pPr marL="742950" lvl="1" indent="-285750">
              <a:lnSpc>
                <a:spcPct val="110000"/>
              </a:lnSpc>
              <a:buFont typeface="Arial" panose="020B0604020202020204" pitchFamily="34" charset="0"/>
              <a:buChar char="•"/>
            </a:pPr>
            <a:r>
              <a:rPr lang="zh-CN" altLang="en-US" sz="1600"/>
              <a:t>YARN: 资源管理系统，在集群上主要是管理内存，cpu的分配。</a:t>
            </a:r>
            <a:endParaRPr lang="zh-CN" altLang="en-US" sz="1600"/>
          </a:p>
          <a:p>
            <a:pPr marL="742950" lvl="1" indent="-285750">
              <a:lnSpc>
                <a:spcPct val="110000"/>
              </a:lnSpc>
              <a:buFont typeface="Arial" panose="020B0604020202020204" pitchFamily="34" charset="0"/>
              <a:buChar char="•"/>
            </a:pPr>
            <a:r>
              <a:rPr lang="en-US" altLang="zh-CN" sz="1600"/>
              <a:t>MapReduce</a:t>
            </a:r>
            <a:r>
              <a:rPr lang="zh-CN" altLang="en-US" sz="1600"/>
              <a:t>：大数据计算模块</a:t>
            </a:r>
            <a:endParaRPr lang="zh-CN" altLang="en-US" sz="1600"/>
          </a:p>
          <a:p>
            <a:pPr marL="742950" lvl="1" indent="-285750">
              <a:lnSpc>
                <a:spcPct val="110000"/>
              </a:lnSpc>
              <a:buFont typeface="Arial" panose="020B0604020202020204" pitchFamily="34" charset="0"/>
              <a:buChar char="•"/>
            </a:pPr>
            <a:r>
              <a:rPr lang="zh-CN" altLang="en-US" sz="1600"/>
              <a:t>ZooKeeper：是Hadoop和HBase的重要组件，实现同步服务，配置维护和命名服务等分布式应用。</a:t>
            </a:r>
            <a:endParaRPr lang="zh-CN" altLang="en-US" sz="1600"/>
          </a:p>
          <a:p>
            <a:pPr marL="742950" lvl="1" indent="-285750">
              <a:lnSpc>
                <a:spcPct val="110000"/>
              </a:lnSpc>
              <a:buFont typeface="Arial" panose="020B0604020202020204" pitchFamily="34" charset="0"/>
              <a:buChar char="•"/>
            </a:pPr>
            <a:r>
              <a:rPr lang="zh-CN" altLang="en-US" sz="1600"/>
              <a:t>HDFS: 文件系统，存储数据文件</a:t>
            </a:r>
            <a:endParaRPr lang="zh-CN" altLang="en-US" sz="1600"/>
          </a:p>
          <a:p>
            <a:pPr marL="285750" indent="-285750">
              <a:lnSpc>
                <a:spcPct val="110000"/>
              </a:lnSpc>
              <a:buFont typeface="Arial" panose="020B0604020202020204" pitchFamily="34" charset="0"/>
              <a:buChar char="•"/>
            </a:pPr>
            <a:endParaRPr lang="zh-CN" altLang="en-US" sz="1600"/>
          </a:p>
          <a:p>
            <a:pPr marL="285750" indent="-285750">
              <a:lnSpc>
                <a:spcPct val="110000"/>
              </a:lnSpc>
              <a:buFont typeface="Arial" panose="020B0604020202020204" pitchFamily="34" charset="0"/>
              <a:buChar char="•"/>
            </a:pPr>
            <a:r>
              <a:rPr lang="zh-CN" altLang="en-US" b="1"/>
              <a:t>数据分析工具</a:t>
            </a:r>
            <a:endParaRPr lang="zh-CN" altLang="en-US" b="1"/>
          </a:p>
          <a:p>
            <a:pPr marL="742950" lvl="1" indent="-285750">
              <a:lnSpc>
                <a:spcPct val="110000"/>
              </a:lnSpc>
              <a:buFont typeface="Arial" panose="020B0604020202020204" pitchFamily="34" charset="0"/>
              <a:buChar char="•"/>
            </a:pPr>
            <a:r>
              <a:rPr lang="zh-CN" altLang="en-US" sz="1600"/>
              <a:t>Hive: 数据仓库工具，能够通过编写SQL查询语句对HDFS上的数据文件以二维表形式进行查询。</a:t>
            </a:r>
            <a:endParaRPr lang="zh-CN" altLang="en-US" sz="1600"/>
          </a:p>
          <a:p>
            <a:pPr marL="742950" lvl="1" indent="-285750">
              <a:lnSpc>
                <a:spcPct val="110000"/>
              </a:lnSpc>
              <a:buFont typeface="Arial" panose="020B0604020202020204" pitchFamily="34" charset="0"/>
              <a:buChar char="•"/>
            </a:pPr>
            <a:r>
              <a:rPr lang="zh-CN" altLang="en-US" sz="1600" b="1"/>
              <a:t>HBase</a:t>
            </a:r>
            <a:r>
              <a:rPr lang="zh-CN" altLang="en-US" sz="1600"/>
              <a:t>: 分布式的、面向列的数据库</a:t>
            </a:r>
            <a:endParaRPr lang="zh-CN" altLang="en-US" sz="1600"/>
          </a:p>
          <a:p>
            <a:pPr marL="742950" lvl="1" indent="-285750">
              <a:lnSpc>
                <a:spcPct val="110000"/>
              </a:lnSpc>
              <a:buFont typeface="Arial" panose="020B0604020202020204" pitchFamily="34" charset="0"/>
              <a:buChar char="•"/>
            </a:pPr>
            <a:r>
              <a:rPr lang="zh-CN" altLang="en-US" sz="1600" b="1"/>
              <a:t>Phoenix</a:t>
            </a:r>
            <a:r>
              <a:rPr lang="zh-CN" altLang="en-US" sz="1600"/>
              <a:t>: HBase操作工具，可以使用标准的SQL语法来操作Hbase数据库。</a:t>
            </a:r>
            <a:endParaRPr lang="zh-CN" altLang="en-US" sz="1600"/>
          </a:p>
          <a:p>
            <a:pPr marL="742950" lvl="1" indent="-285750">
              <a:lnSpc>
                <a:spcPct val="110000"/>
              </a:lnSpc>
              <a:buFont typeface="Arial" panose="020B0604020202020204" pitchFamily="34" charset="0"/>
              <a:buChar char="•"/>
            </a:pPr>
            <a:r>
              <a:rPr lang="zh-CN" altLang="en-US" sz="1600"/>
              <a:t>Spark: 提供了相对于MapReduce功能更为强大且速度更快的数据计算引擎。</a:t>
            </a:r>
            <a:endParaRPr lang="zh-CN" altLang="en-US" sz="1600"/>
          </a:p>
          <a:p>
            <a:pPr marL="742950" lvl="1" indent="-285750">
              <a:lnSpc>
                <a:spcPct val="110000"/>
              </a:lnSpc>
              <a:buFont typeface="Arial" panose="020B0604020202020204" pitchFamily="34" charset="0"/>
              <a:buChar char="•"/>
            </a:pPr>
            <a:r>
              <a:rPr lang="zh-CN" altLang="en-US" sz="1600"/>
              <a:t>Kafka: 分布式发布订阅消息系统，主要用于流数据处理，部署在实时数据分析架构中。</a:t>
            </a:r>
            <a:endParaRPr lang="zh-CN" altLang="en-US" sz="1600"/>
          </a:p>
          <a:p>
            <a:pPr marL="742950" lvl="1" indent="-285750">
              <a:lnSpc>
                <a:spcPct val="110000"/>
              </a:lnSpc>
              <a:buFont typeface="Arial" panose="020B0604020202020204" pitchFamily="34" charset="0"/>
              <a:buChar char="•"/>
            </a:pPr>
            <a:r>
              <a:rPr lang="zh-CN" altLang="en-US" sz="1600"/>
              <a:t>Impala: 提供了针对HBase和Hadoop数据的基于Hive的的高性能、低延迟的交互式SQL查询功能。</a:t>
            </a:r>
            <a:endParaRPr lang="zh-CN" altLang="en-US" sz="1600"/>
          </a:p>
          <a:p>
            <a:pPr marL="742950" lvl="1" indent="-285750">
              <a:lnSpc>
                <a:spcPct val="110000"/>
              </a:lnSpc>
              <a:buFont typeface="Arial" panose="020B0604020202020204" pitchFamily="34" charset="0"/>
              <a:buChar char="•"/>
            </a:pPr>
            <a:r>
              <a:rPr lang="zh-CN" altLang="en-US" sz="1600"/>
              <a:t>Hue: 提供图形用户界面来访问Hdfs,Hive,HBase数据。</a:t>
            </a:r>
            <a:endParaRPr lang="zh-CN" altLang="en-US" sz="1600"/>
          </a:p>
          <a:p>
            <a:pPr marL="742950" lvl="1" indent="-285750">
              <a:lnSpc>
                <a:spcPct val="110000"/>
              </a:lnSpc>
              <a:buFont typeface="Arial" panose="020B0604020202020204" pitchFamily="34" charset="0"/>
              <a:buChar char="•"/>
            </a:pPr>
            <a:r>
              <a:rPr lang="zh-CN" altLang="en-US" sz="1600"/>
              <a:t>Flume: Flume是一个高可用的，高可靠的，分布式的海量日志采集、聚合和传输的系统。</a:t>
            </a:r>
            <a:endParaRPr lang="zh-CN" altLang="en-US" sz="1600"/>
          </a:p>
          <a:p>
            <a:pPr marL="742950" lvl="1" indent="-285750">
              <a:lnSpc>
                <a:spcPct val="110000"/>
              </a:lnSpc>
              <a:buFont typeface="Arial" panose="020B0604020202020204" pitchFamily="34" charset="0"/>
              <a:buChar char="•"/>
            </a:pPr>
            <a:r>
              <a:rPr lang="zh-CN" altLang="en-US" sz="1600"/>
              <a:t>Sqoop:数据转移工具，主要用于Hadoop和普通关系型数据库之间大量数据转移。</a:t>
            </a:r>
            <a:endParaRPr lang="zh-CN" altLang="en-US" sz="1600"/>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文本框 121"/>
          <p:cNvSpPr txBox="1"/>
          <p:nvPr/>
        </p:nvSpPr>
        <p:spPr>
          <a:xfrm>
            <a:off x="6185535" y="3634740"/>
            <a:ext cx="1176655" cy="398780"/>
          </a:xfrm>
          <a:prstGeom prst="rect">
            <a:avLst/>
          </a:prstGeom>
          <a:noFill/>
          <a:effectLst>
            <a:outerShdw blurRad="50800" dist="38100" dir="2700000" algn="tl" rotWithShape="0">
              <a:prstClr val="black">
                <a:alpha val="40000"/>
              </a:prstClr>
            </a:outerShdw>
          </a:effectLst>
        </p:spPr>
        <p:txBody>
          <a:bodyPr wrap="none" rtlCol="0" anchor="t">
            <a:spAutoFit/>
          </a:bodyPr>
          <a:p>
            <a:pPr algn="ctr"/>
            <a:r>
              <a:rPr lang="zh-CN" sz="1000" b="1">
                <a:sym typeface="+mn-ea"/>
              </a:rPr>
              <a:t>通过</a:t>
            </a:r>
            <a:r>
              <a:rPr lang="en-US" altLang="zh-CN" sz="1000" b="1">
                <a:sym typeface="+mn-ea"/>
              </a:rPr>
              <a:t>SSH</a:t>
            </a:r>
            <a:r>
              <a:rPr lang="zh-CN" altLang="en-US" sz="1000" b="1">
                <a:sym typeface="+mn-ea"/>
              </a:rPr>
              <a:t>登陆进行</a:t>
            </a:r>
            <a:endParaRPr lang="zh-CN" altLang="en-US" sz="1000" b="1">
              <a:sym typeface="+mn-ea"/>
            </a:endParaRPr>
          </a:p>
          <a:p>
            <a:pPr algn="ctr"/>
            <a:r>
              <a:rPr lang="zh-CN" sz="1000" b="1">
                <a:sym typeface="+mn-ea"/>
              </a:rPr>
              <a:t>定时任务管理</a:t>
            </a:r>
            <a:endParaRPr lang="zh-CN" altLang="en-US" sz="1000" b="1">
              <a:sym typeface="+mn-ea"/>
            </a:endParaRPr>
          </a:p>
        </p:txBody>
      </p:sp>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3.3</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3738880" cy="521970"/>
          </a:xfrm>
          <a:prstGeom prst="rect">
            <a:avLst/>
          </a:prstGeom>
          <a:noFill/>
        </p:spPr>
        <p:txBody>
          <a:bodyPr wrap="none" rtlCol="0">
            <a:spAutoFit/>
          </a:bodyPr>
          <a:lstStyle/>
          <a:p>
            <a:pPr algn="l"/>
            <a:r>
              <a:rPr lang="zh-CN" altLang="en-US" sz="2800" dirty="0">
                <a:latin typeface="微软雅黑" panose="020B0503020204020204" pitchFamily="34" charset="-122"/>
                <a:ea typeface="微软雅黑" panose="020B0503020204020204" pitchFamily="34" charset="-122"/>
                <a:sym typeface="+mn-ea"/>
              </a:rPr>
              <a:t>软件组成</a:t>
            </a:r>
            <a:r>
              <a:rPr lang="zh-CN" altLang="en-US" sz="2800" dirty="0">
                <a:latin typeface="微软雅黑" panose="020B0503020204020204" pitchFamily="34" charset="-122"/>
                <a:ea typeface="微软雅黑" panose="020B0503020204020204" pitchFamily="34" charset="-122"/>
                <a:sym typeface="+mn-ea"/>
              </a:rPr>
              <a:t>设计</a:t>
            </a:r>
            <a:r>
              <a:rPr lang="zh-CN" altLang="en-US" sz="2800" dirty="0">
                <a:latin typeface="微软雅黑" panose="020B0503020204020204" pitchFamily="34" charset="-122"/>
                <a:ea typeface="微软雅黑" panose="020B0503020204020204" pitchFamily="34" charset="-122"/>
              </a:rPr>
              <a:t>：架构图</a:t>
            </a:r>
            <a:endParaRPr lang="zh-CN" altLang="en-US" sz="2800" dirty="0">
              <a:latin typeface="微软雅黑" panose="020B0503020204020204" pitchFamily="34" charset="-122"/>
              <a:ea typeface="微软雅黑" panose="020B0503020204020204" pitchFamily="34" charset="-122"/>
            </a:endParaRPr>
          </a:p>
        </p:txBody>
      </p:sp>
      <p:sp>
        <p:nvSpPr>
          <p:cNvPr id="39" name="矩形 38"/>
          <p:cNvSpPr/>
          <p:nvPr/>
        </p:nvSpPr>
        <p:spPr>
          <a:xfrm>
            <a:off x="6557010" y="783590"/>
            <a:ext cx="3750310" cy="2809875"/>
          </a:xfrm>
          <a:prstGeom prst="rect">
            <a:avLst/>
          </a:prstGeom>
          <a:solidFill>
            <a:schemeClr val="accent5">
              <a:lumMod val="5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阿里云</a:t>
            </a:r>
            <a:r>
              <a:rPr lang="zh-CN" sz="1200" b="1">
                <a:latin typeface="微软雅黑" panose="020B0503020204020204" pitchFamily="34" charset="-122"/>
                <a:ea typeface="微软雅黑" panose="020B0503020204020204" pitchFamily="34" charset="-122"/>
                <a:cs typeface="微软雅黑" panose="020B0503020204020204" pitchFamily="34" charset="-122"/>
              </a:rPr>
              <a:t>数据接口服务器</a:t>
            </a:r>
            <a:endParaRPr lang="en-US" alt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000" b="1"/>
              <a:t>通过</a:t>
            </a:r>
            <a:r>
              <a:rPr lang="en-US" altLang="zh-CN" sz="1000" b="1"/>
              <a:t>WebAPI</a:t>
            </a:r>
            <a:r>
              <a:rPr lang="zh-CN" sz="1000" b="1"/>
              <a:t>提供数据存储、处理、查询和接收爬虫数据等功能。</a:t>
            </a:r>
            <a:endParaRPr lang="zh-CN" sz="1000" b="1"/>
          </a:p>
          <a:p>
            <a:pPr algn="ctr"/>
            <a:endParaRPr lang="zh-CN" sz="1000"/>
          </a:p>
        </p:txBody>
      </p:sp>
      <p:sp>
        <p:nvSpPr>
          <p:cNvPr id="29" name="圆柱形 28"/>
          <p:cNvSpPr/>
          <p:nvPr/>
        </p:nvSpPr>
        <p:spPr>
          <a:xfrm>
            <a:off x="8738235" y="3113405"/>
            <a:ext cx="1400175" cy="386715"/>
          </a:xfrm>
          <a:prstGeom prst="can">
            <a:avLst>
              <a:gd name="adj" fmla="val 35960"/>
            </a:avLst>
          </a:prstGeom>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46990" tIns="46990" rIns="46990" bIns="46990" rtlCol="0" anchor="ctr"/>
          <a:p>
            <a:pPr algn="ctr"/>
            <a:r>
              <a:rPr lang="en-US" altLang="zh-CN" sz="1000">
                <a:solidFill>
                  <a:schemeClr val="accent6">
                    <a:lumMod val="20000"/>
                    <a:lumOff val="80000"/>
                  </a:schemeClr>
                </a:solidFill>
                <a:sym typeface="+mn-ea"/>
              </a:rPr>
              <a:t>MySQL: </a:t>
            </a:r>
            <a:r>
              <a:rPr lang="zh-CN" altLang="en-US" sz="1000">
                <a:solidFill>
                  <a:schemeClr val="accent6">
                    <a:lumMod val="20000"/>
                    <a:lumOff val="80000"/>
                  </a:schemeClr>
                </a:solidFill>
                <a:sym typeface="+mn-ea"/>
              </a:rPr>
              <a:t>基础数据</a:t>
            </a:r>
            <a:endParaRPr lang="zh-CN" altLang="en-US" sz="1000">
              <a:solidFill>
                <a:schemeClr val="accent6">
                  <a:lumMod val="20000"/>
                  <a:lumOff val="80000"/>
                </a:schemeClr>
              </a:solidFill>
              <a:sym typeface="+mn-ea"/>
            </a:endParaRPr>
          </a:p>
        </p:txBody>
      </p:sp>
      <p:sp>
        <p:nvSpPr>
          <p:cNvPr id="35" name="圆柱形 34"/>
          <p:cNvSpPr/>
          <p:nvPr/>
        </p:nvSpPr>
        <p:spPr>
          <a:xfrm>
            <a:off x="8738235" y="2814320"/>
            <a:ext cx="1400175" cy="386715"/>
          </a:xfrm>
          <a:prstGeom prst="can">
            <a:avLst>
              <a:gd name="adj" fmla="val 34811"/>
            </a:avLst>
          </a:prstGeom>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46990" tIns="46990" rIns="46990" bIns="46990" rtlCol="0" anchor="ctr"/>
          <a:p>
            <a:pPr algn="ctr"/>
            <a:r>
              <a:rPr lang="en-US" altLang="zh-CN" sz="1000">
                <a:solidFill>
                  <a:schemeClr val="accent6">
                    <a:lumMod val="20000"/>
                    <a:lumOff val="80000"/>
                  </a:schemeClr>
                </a:solidFill>
              </a:rPr>
              <a:t>Redis: </a:t>
            </a:r>
            <a:r>
              <a:rPr lang="zh-CN" altLang="en-US" sz="1000">
                <a:solidFill>
                  <a:schemeClr val="accent6">
                    <a:lumMod val="20000"/>
                    <a:lumOff val="80000"/>
                  </a:schemeClr>
                </a:solidFill>
              </a:rPr>
              <a:t>实时数据</a:t>
            </a:r>
            <a:endParaRPr lang="zh-CN" altLang="en-US" sz="1000">
              <a:solidFill>
                <a:schemeClr val="accent6">
                  <a:lumMod val="20000"/>
                  <a:lumOff val="80000"/>
                </a:schemeClr>
              </a:solidFill>
            </a:endParaRPr>
          </a:p>
        </p:txBody>
      </p:sp>
      <p:sp>
        <p:nvSpPr>
          <p:cNvPr id="36" name="圆柱形 35"/>
          <p:cNvSpPr/>
          <p:nvPr/>
        </p:nvSpPr>
        <p:spPr>
          <a:xfrm>
            <a:off x="8738235" y="2509520"/>
            <a:ext cx="1400175" cy="386715"/>
          </a:xfrm>
          <a:prstGeom prst="can">
            <a:avLst>
              <a:gd name="adj" fmla="val 37274"/>
            </a:avLst>
          </a:prstGeom>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46990" tIns="46990" rIns="46990" bIns="46990" rtlCol="0" anchor="ctr"/>
          <a:p>
            <a:pPr algn="ctr"/>
            <a:r>
              <a:rPr lang="zh-CN" altLang="en-US" sz="1000">
                <a:solidFill>
                  <a:schemeClr val="accent6">
                    <a:lumMod val="20000"/>
                    <a:lumOff val="80000"/>
                  </a:schemeClr>
                </a:solidFill>
              </a:rPr>
              <a:t>图数据库</a:t>
            </a:r>
            <a:r>
              <a:rPr lang="en-US" altLang="zh-CN" sz="1000">
                <a:solidFill>
                  <a:schemeClr val="accent6">
                    <a:lumMod val="20000"/>
                    <a:lumOff val="80000"/>
                  </a:schemeClr>
                </a:solidFill>
              </a:rPr>
              <a:t>: </a:t>
            </a:r>
            <a:r>
              <a:rPr lang="zh-CN" altLang="en-US" sz="1000">
                <a:solidFill>
                  <a:schemeClr val="accent6">
                    <a:lumMod val="20000"/>
                    <a:lumOff val="80000"/>
                  </a:schemeClr>
                </a:solidFill>
              </a:rPr>
              <a:t>关系数据</a:t>
            </a:r>
            <a:endParaRPr lang="zh-CN" altLang="en-US" sz="1000">
              <a:solidFill>
                <a:schemeClr val="accent6">
                  <a:lumMod val="20000"/>
                  <a:lumOff val="80000"/>
                </a:schemeClr>
              </a:solidFill>
            </a:endParaRPr>
          </a:p>
        </p:txBody>
      </p:sp>
      <p:sp>
        <p:nvSpPr>
          <p:cNvPr id="46" name="矩形 45"/>
          <p:cNvSpPr/>
          <p:nvPr/>
        </p:nvSpPr>
        <p:spPr>
          <a:xfrm>
            <a:off x="6727190" y="1275715"/>
            <a:ext cx="1466215" cy="2224405"/>
          </a:xfrm>
          <a:prstGeom prst="rect">
            <a:avLst/>
          </a:prstGeom>
          <a:solidFill>
            <a:schemeClr val="accent5">
              <a:lumMod val="75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en-US" altLang="zh-CN" sz="1000" b="1"/>
              <a:t>AirFlow</a:t>
            </a:r>
            <a:endParaRPr lang="en-US" altLang="zh-CN" sz="1000" b="1"/>
          </a:p>
          <a:p>
            <a:pPr algn="ctr"/>
            <a:r>
              <a:rPr lang="zh-CN" sz="1000">
                <a:sym typeface="+mn-ea"/>
              </a:rPr>
              <a:t>基于</a:t>
            </a:r>
            <a:r>
              <a:rPr lang="en-US" altLang="zh-CN" sz="1000">
                <a:sym typeface="+mn-ea"/>
              </a:rPr>
              <a:t>Python</a:t>
            </a:r>
            <a:r>
              <a:rPr lang="zh-CN" altLang="en-US" sz="1000">
                <a:sym typeface="+mn-ea"/>
              </a:rPr>
              <a:t>脚本的</a:t>
            </a:r>
            <a:endParaRPr lang="zh-CN" altLang="en-US" sz="1000">
              <a:sym typeface="+mn-ea"/>
            </a:endParaRPr>
          </a:p>
          <a:p>
            <a:pPr algn="ctr"/>
            <a:r>
              <a:rPr lang="zh-CN" altLang="en-US" sz="1000">
                <a:sym typeface="+mn-ea"/>
              </a:rPr>
              <a:t>可配置</a:t>
            </a:r>
            <a:r>
              <a:rPr lang="zh-CN" sz="1000"/>
              <a:t>定时任务</a:t>
            </a:r>
            <a:endParaRPr lang="zh-CN" sz="1000"/>
          </a:p>
          <a:p>
            <a:pPr algn="ctr"/>
            <a:endParaRPr lang="zh-CN" altLang="en-US" sz="1000"/>
          </a:p>
        </p:txBody>
      </p:sp>
      <p:sp>
        <p:nvSpPr>
          <p:cNvPr id="24" name="矩形 23"/>
          <p:cNvSpPr/>
          <p:nvPr/>
        </p:nvSpPr>
        <p:spPr>
          <a:xfrm>
            <a:off x="9006840" y="2091690"/>
            <a:ext cx="1004570" cy="285750"/>
          </a:xfrm>
          <a:prstGeom prst="rect">
            <a:avLst/>
          </a:prstGeom>
          <a:solidFill>
            <a:schemeClr val="accent4">
              <a:lumMod val="40000"/>
              <a:lumOff val="6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900">
                <a:solidFill>
                  <a:schemeClr val="tx1"/>
                </a:solidFill>
              </a:rPr>
              <a:t>Flask&amp;Django </a:t>
            </a:r>
            <a:endParaRPr lang="en-US" altLang="zh-CN" sz="900">
              <a:solidFill>
                <a:schemeClr val="tx1"/>
              </a:solidFill>
            </a:endParaRPr>
          </a:p>
          <a:p>
            <a:pPr algn="ctr"/>
            <a:r>
              <a:rPr lang="zh-CN" altLang="en-US" sz="900">
                <a:solidFill>
                  <a:schemeClr val="tx1"/>
                </a:solidFill>
              </a:rPr>
              <a:t>数据接口</a:t>
            </a:r>
            <a:endParaRPr lang="zh-CN" altLang="en-US" sz="900">
              <a:solidFill>
                <a:schemeClr val="tx1"/>
              </a:solidFill>
            </a:endParaRPr>
          </a:p>
        </p:txBody>
      </p:sp>
      <p:sp>
        <p:nvSpPr>
          <p:cNvPr id="28" name="矩形 27"/>
          <p:cNvSpPr/>
          <p:nvPr/>
        </p:nvSpPr>
        <p:spPr>
          <a:xfrm>
            <a:off x="9006840" y="1599565"/>
            <a:ext cx="1004570" cy="288925"/>
          </a:xfrm>
          <a:prstGeom prst="rect">
            <a:avLst/>
          </a:prstGeom>
          <a:solidFill>
            <a:schemeClr val="accent4">
              <a:lumMod val="20000"/>
              <a:lumOff val="8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sz="900">
                <a:solidFill>
                  <a:schemeClr val="tx1"/>
                </a:solidFill>
              </a:rPr>
              <a:t>FastAPI </a:t>
            </a:r>
            <a:endParaRPr lang="en-US" sz="900">
              <a:solidFill>
                <a:schemeClr val="tx1"/>
              </a:solidFill>
            </a:endParaRPr>
          </a:p>
          <a:p>
            <a:pPr algn="ctr"/>
            <a:r>
              <a:rPr lang="zh-CN" altLang="en-US" sz="900">
                <a:solidFill>
                  <a:schemeClr val="tx1"/>
                </a:solidFill>
              </a:rPr>
              <a:t>接口功能查看</a:t>
            </a:r>
            <a:endParaRPr lang="zh-CN" altLang="en-US" sz="900">
              <a:solidFill>
                <a:schemeClr val="tx1"/>
              </a:solidFill>
            </a:endParaRPr>
          </a:p>
        </p:txBody>
      </p:sp>
      <p:cxnSp>
        <p:nvCxnSpPr>
          <p:cNvPr id="38" name="直接箭头连接符 37"/>
          <p:cNvCxnSpPr/>
          <p:nvPr/>
        </p:nvCxnSpPr>
        <p:spPr>
          <a:xfrm flipH="1">
            <a:off x="8244840" y="3321050"/>
            <a:ext cx="455930" cy="5080"/>
          </a:xfrm>
          <a:prstGeom prst="straightConnector1">
            <a:avLst/>
          </a:prstGeom>
          <a:ln>
            <a:solidFill>
              <a:schemeClr val="bg1">
                <a:lumMod val="75000"/>
              </a:schemeClr>
            </a:solidFill>
            <a:headEnd type="triangle" w="sm" len="lg"/>
            <a:tailEnd type="triangle" w="sm"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2" name="直接箭头连接符 51"/>
          <p:cNvCxnSpPr/>
          <p:nvPr/>
        </p:nvCxnSpPr>
        <p:spPr>
          <a:xfrm flipH="1">
            <a:off x="8247380" y="3018790"/>
            <a:ext cx="455930" cy="5080"/>
          </a:xfrm>
          <a:prstGeom prst="straightConnector1">
            <a:avLst/>
          </a:prstGeom>
          <a:ln>
            <a:solidFill>
              <a:schemeClr val="bg1">
                <a:lumMod val="75000"/>
              </a:schemeClr>
            </a:solidFill>
            <a:headEnd type="triangle" w="sm" len="lg"/>
            <a:tailEnd type="triangle" w="sm"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3" name="直接箭头连接符 52"/>
          <p:cNvCxnSpPr/>
          <p:nvPr/>
        </p:nvCxnSpPr>
        <p:spPr>
          <a:xfrm flipH="1">
            <a:off x="8247380" y="2726690"/>
            <a:ext cx="455930" cy="5080"/>
          </a:xfrm>
          <a:prstGeom prst="straightConnector1">
            <a:avLst/>
          </a:prstGeom>
          <a:ln>
            <a:solidFill>
              <a:schemeClr val="bg1">
                <a:lumMod val="75000"/>
              </a:schemeClr>
            </a:solidFill>
            <a:headEnd type="triangle" w="sm" len="lg"/>
            <a:tailEnd type="triangle" w="sm"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3" name="文本框 42"/>
          <p:cNvSpPr txBox="1"/>
          <p:nvPr/>
        </p:nvSpPr>
        <p:spPr>
          <a:xfrm>
            <a:off x="10360660" y="1459230"/>
            <a:ext cx="1198880" cy="245110"/>
          </a:xfrm>
          <a:prstGeom prst="rect">
            <a:avLst/>
          </a:prstGeom>
          <a:solidFill>
            <a:schemeClr val="bg1"/>
          </a:solidFill>
          <a:effectLst>
            <a:outerShdw blurRad="50800" dist="38100" dir="2700000" algn="tl" rotWithShape="0">
              <a:prstClr val="black">
                <a:alpha val="40000"/>
              </a:prstClr>
            </a:outerShdw>
          </a:effectLst>
        </p:spPr>
        <p:txBody>
          <a:bodyPr wrap="none" rtlCol="0" anchor="t">
            <a:spAutoFit/>
          </a:bodyPr>
          <a:p>
            <a:r>
              <a:rPr lang="zh-CN" altLang="en-US" sz="1000" b="1">
                <a:sym typeface="+mn-ea"/>
              </a:rPr>
              <a:t>接口查询验证页面</a:t>
            </a:r>
            <a:endParaRPr lang="zh-CN" altLang="en-US" sz="1000" b="1">
              <a:sym typeface="+mn-ea"/>
            </a:endParaRPr>
          </a:p>
        </p:txBody>
      </p:sp>
      <p:sp>
        <p:nvSpPr>
          <p:cNvPr id="44" name="文本框 43"/>
          <p:cNvSpPr txBox="1"/>
          <p:nvPr/>
        </p:nvSpPr>
        <p:spPr>
          <a:xfrm>
            <a:off x="10341610" y="1901190"/>
            <a:ext cx="1579880" cy="245110"/>
          </a:xfrm>
          <a:prstGeom prst="rect">
            <a:avLst/>
          </a:prstGeom>
          <a:solidFill>
            <a:schemeClr val="bg1"/>
          </a:solidFill>
          <a:effectLst>
            <a:outerShdw blurRad="50800" dist="38100" dir="2700000" algn="tl" rotWithShape="0">
              <a:prstClr val="black">
                <a:alpha val="40000"/>
              </a:prstClr>
            </a:outerShdw>
          </a:effectLst>
        </p:spPr>
        <p:txBody>
          <a:bodyPr wrap="none" rtlCol="0" anchor="t">
            <a:spAutoFit/>
          </a:bodyPr>
          <a:p>
            <a:r>
              <a:rPr lang="zh-CN" altLang="en-US" sz="1000" b="1">
                <a:sym typeface="+mn-ea"/>
              </a:rPr>
              <a:t>核心数据访问与写入接口</a:t>
            </a:r>
            <a:endParaRPr lang="zh-CN" altLang="en-US" sz="1000" b="1">
              <a:sym typeface="+mn-ea"/>
            </a:endParaRPr>
          </a:p>
        </p:txBody>
      </p:sp>
      <p:sp>
        <p:nvSpPr>
          <p:cNvPr id="54" name="上下箭头 53"/>
          <p:cNvSpPr/>
          <p:nvPr/>
        </p:nvSpPr>
        <p:spPr>
          <a:xfrm>
            <a:off x="9286875" y="3575685"/>
            <a:ext cx="303530" cy="570230"/>
          </a:xfrm>
          <a:prstGeom prst="upDownArrow">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上下箭头 56"/>
          <p:cNvSpPr/>
          <p:nvPr/>
        </p:nvSpPr>
        <p:spPr>
          <a:xfrm>
            <a:off x="9330690" y="1897380"/>
            <a:ext cx="165100" cy="177800"/>
          </a:xfrm>
          <a:prstGeom prst="upDownArrow">
            <a:avLst>
              <a:gd name="adj1" fmla="val 32307"/>
              <a:gd name="adj2" fmla="val 34230"/>
            </a:avLst>
          </a:prstGeom>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上下箭头 57"/>
          <p:cNvSpPr/>
          <p:nvPr/>
        </p:nvSpPr>
        <p:spPr>
          <a:xfrm>
            <a:off x="9330690" y="2405380"/>
            <a:ext cx="165100" cy="187960"/>
          </a:xfrm>
          <a:prstGeom prst="upDownArrow">
            <a:avLst>
              <a:gd name="adj1" fmla="val 32307"/>
              <a:gd name="adj2" fmla="val 34230"/>
            </a:avLst>
          </a:prstGeom>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矩形 90"/>
          <p:cNvSpPr/>
          <p:nvPr/>
        </p:nvSpPr>
        <p:spPr>
          <a:xfrm>
            <a:off x="6804025" y="1871980"/>
            <a:ext cx="1313180" cy="1567180"/>
          </a:xfrm>
          <a:prstGeom prst="rect">
            <a:avLst/>
          </a:prstGeom>
          <a:solidFill>
            <a:schemeClr val="accent6"/>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b" anchorCtr="0"/>
          <a:p>
            <a:pPr algn="ctr"/>
            <a:r>
              <a:rPr lang="zh-CN" sz="1000">
                <a:solidFill>
                  <a:schemeClr val="tx1"/>
                </a:solidFill>
              </a:rPr>
              <a:t>系统定时任务模块</a:t>
            </a:r>
            <a:endParaRPr lang="zh-CN" sz="1000">
              <a:solidFill>
                <a:schemeClr val="tx1"/>
              </a:solidFill>
            </a:endParaRPr>
          </a:p>
        </p:txBody>
      </p:sp>
      <p:sp>
        <p:nvSpPr>
          <p:cNvPr id="90" name="矩形 89"/>
          <p:cNvSpPr/>
          <p:nvPr/>
        </p:nvSpPr>
        <p:spPr>
          <a:xfrm>
            <a:off x="8707120" y="1290320"/>
            <a:ext cx="1304290" cy="196850"/>
          </a:xfrm>
          <a:prstGeom prst="rect">
            <a:avLst/>
          </a:prstGeom>
          <a:solidFill>
            <a:schemeClr val="accent4">
              <a:lumMod val="20000"/>
              <a:lumOff val="8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sz="1000">
                <a:solidFill>
                  <a:schemeClr val="tx1"/>
                </a:solidFill>
              </a:rPr>
              <a:t>Tomcat </a:t>
            </a:r>
            <a:r>
              <a:rPr lang="en-US" altLang="zh-CN" sz="1000">
                <a:solidFill>
                  <a:schemeClr val="tx1"/>
                </a:solidFill>
              </a:rPr>
              <a:t>HTTP</a:t>
            </a:r>
            <a:r>
              <a:rPr lang="zh-CN" altLang="en-US" sz="1000">
                <a:solidFill>
                  <a:schemeClr val="tx1"/>
                </a:solidFill>
              </a:rPr>
              <a:t>服务</a:t>
            </a:r>
            <a:endParaRPr lang="zh-CN" altLang="en-US" sz="1000">
              <a:solidFill>
                <a:schemeClr val="tx1"/>
              </a:solidFill>
            </a:endParaRPr>
          </a:p>
        </p:txBody>
      </p:sp>
      <p:sp>
        <p:nvSpPr>
          <p:cNvPr id="47" name="矩形 46"/>
          <p:cNvSpPr/>
          <p:nvPr/>
        </p:nvSpPr>
        <p:spPr>
          <a:xfrm>
            <a:off x="6831965" y="2241550"/>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可用验证</a:t>
            </a:r>
            <a:endParaRPr lang="zh-CN" sz="1000"/>
          </a:p>
        </p:txBody>
      </p:sp>
      <p:sp>
        <p:nvSpPr>
          <p:cNvPr id="48" name="矩形 47"/>
          <p:cNvSpPr/>
          <p:nvPr/>
        </p:nvSpPr>
        <p:spPr>
          <a:xfrm>
            <a:off x="6831965" y="2890520"/>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打包下载</a:t>
            </a:r>
            <a:endParaRPr lang="zh-CN" sz="1000"/>
          </a:p>
        </p:txBody>
      </p:sp>
      <p:sp>
        <p:nvSpPr>
          <p:cNvPr id="49" name="矩形 48"/>
          <p:cNvSpPr/>
          <p:nvPr/>
        </p:nvSpPr>
        <p:spPr>
          <a:xfrm>
            <a:off x="7484110" y="224218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数理统计</a:t>
            </a:r>
            <a:endParaRPr lang="zh-CN" sz="1000"/>
          </a:p>
        </p:txBody>
      </p:sp>
      <p:sp>
        <p:nvSpPr>
          <p:cNvPr id="50" name="矩形 49"/>
          <p:cNvSpPr/>
          <p:nvPr/>
        </p:nvSpPr>
        <p:spPr>
          <a:xfrm>
            <a:off x="6831965" y="256603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数据同步</a:t>
            </a:r>
            <a:endParaRPr lang="zh-CN" sz="1000"/>
          </a:p>
        </p:txBody>
      </p:sp>
      <p:sp>
        <p:nvSpPr>
          <p:cNvPr id="22" name="矩形 21"/>
          <p:cNvSpPr/>
          <p:nvPr/>
        </p:nvSpPr>
        <p:spPr>
          <a:xfrm>
            <a:off x="6831965" y="191706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数据入库</a:t>
            </a:r>
            <a:endParaRPr lang="zh-CN" sz="1000"/>
          </a:p>
        </p:txBody>
      </p:sp>
      <p:sp>
        <p:nvSpPr>
          <p:cNvPr id="23" name="矩形 22"/>
          <p:cNvSpPr/>
          <p:nvPr/>
        </p:nvSpPr>
        <p:spPr>
          <a:xfrm>
            <a:off x="7484110" y="256730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数据存储</a:t>
            </a:r>
            <a:endParaRPr lang="zh-CN" sz="1000"/>
          </a:p>
        </p:txBody>
      </p:sp>
      <p:sp>
        <p:nvSpPr>
          <p:cNvPr id="31" name="矩形 30"/>
          <p:cNvSpPr/>
          <p:nvPr/>
        </p:nvSpPr>
        <p:spPr>
          <a:xfrm>
            <a:off x="7484110" y="191706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altLang="en-US" sz="1000"/>
              <a:t>综合管理</a:t>
            </a:r>
            <a:endParaRPr lang="zh-CN" altLang="en-US" sz="1000"/>
          </a:p>
        </p:txBody>
      </p:sp>
      <p:sp>
        <p:nvSpPr>
          <p:cNvPr id="32" name="矩形 31"/>
          <p:cNvSpPr/>
          <p:nvPr/>
        </p:nvSpPr>
        <p:spPr>
          <a:xfrm>
            <a:off x="7484110" y="289242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更多操作</a:t>
            </a:r>
            <a:endParaRPr lang="zh-CN" sz="1000"/>
          </a:p>
        </p:txBody>
      </p:sp>
      <p:sp>
        <p:nvSpPr>
          <p:cNvPr id="93" name="任意多边形 92"/>
          <p:cNvSpPr/>
          <p:nvPr/>
        </p:nvSpPr>
        <p:spPr>
          <a:xfrm>
            <a:off x="8193405" y="1516380"/>
            <a:ext cx="741680" cy="1050925"/>
          </a:xfrm>
          <a:custGeom>
            <a:avLst/>
            <a:gdLst>
              <a:gd name="adj1" fmla="val 50000"/>
              <a:gd name="adj2" fmla="val 50000"/>
              <a:gd name="maxAdj2" fmla="*/ 100000 w ss"/>
              <a:gd name="a1" fmla="pin 0 adj1 100000"/>
              <a:gd name="a2" fmla="pin 0 adj2 maxAdj2"/>
              <a:gd name="dx2" fmla="*/ ss a2 100000"/>
              <a:gd name="x2" fmla="+- l dx2 0"/>
              <a:gd name="dy1" fmla="*/ h a1 200000"/>
              <a:gd name="y1" fmla="+- vc 0 dy1"/>
              <a:gd name="y2" fmla="+- vc dy1 0"/>
              <a:gd name="dx1" fmla="*/ y1 dx2 hd2"/>
              <a:gd name="x1" fmla="+- x2 0 dx1"/>
            </a:gdLst>
            <a:ahLst/>
            <a:cxnLst>
              <a:cxn ang="3">
                <a:pos x="x2" y="t"/>
              </a:cxn>
              <a:cxn ang="cd2">
                <a:pos x="l" y="vc"/>
              </a:cxn>
              <a:cxn ang="cd4">
                <a:pos x="x2" y="b"/>
              </a:cxn>
              <a:cxn ang="0">
                <a:pos x="r" y="vc"/>
              </a:cxn>
            </a:cxnLst>
            <a:rect l="l" t="t" r="r" b="b"/>
            <a:pathLst>
              <a:path w="1168" h="1655">
                <a:moveTo>
                  <a:pt x="1038" y="0"/>
                </a:moveTo>
                <a:lnTo>
                  <a:pt x="1168" y="89"/>
                </a:lnTo>
                <a:lnTo>
                  <a:pt x="1080" y="89"/>
                </a:lnTo>
                <a:lnTo>
                  <a:pt x="1080" y="1566"/>
                </a:lnTo>
                <a:lnTo>
                  <a:pt x="1168" y="1566"/>
                </a:lnTo>
                <a:lnTo>
                  <a:pt x="1038" y="1655"/>
                </a:lnTo>
                <a:lnTo>
                  <a:pt x="908" y="1566"/>
                </a:lnTo>
                <a:lnTo>
                  <a:pt x="996" y="1566"/>
                </a:lnTo>
                <a:lnTo>
                  <a:pt x="996" y="810"/>
                </a:lnTo>
                <a:lnTo>
                  <a:pt x="83" y="810"/>
                </a:lnTo>
                <a:lnTo>
                  <a:pt x="83" y="851"/>
                </a:lnTo>
                <a:lnTo>
                  <a:pt x="0" y="769"/>
                </a:lnTo>
                <a:lnTo>
                  <a:pt x="83" y="686"/>
                </a:lnTo>
                <a:lnTo>
                  <a:pt x="83" y="727"/>
                </a:lnTo>
                <a:lnTo>
                  <a:pt x="996" y="727"/>
                </a:lnTo>
                <a:lnTo>
                  <a:pt x="996" y="89"/>
                </a:lnTo>
                <a:lnTo>
                  <a:pt x="908" y="89"/>
                </a:lnTo>
                <a:lnTo>
                  <a:pt x="1038" y="0"/>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4" name="上下箭头 93"/>
          <p:cNvSpPr/>
          <p:nvPr/>
        </p:nvSpPr>
        <p:spPr>
          <a:xfrm rot="5400000">
            <a:off x="10360025" y="1015365"/>
            <a:ext cx="165100" cy="749935"/>
          </a:xfrm>
          <a:prstGeom prst="upDownArrow">
            <a:avLst/>
          </a:prstGeom>
          <a:solidFill>
            <a:schemeClr val="accent6">
              <a:lumMod val="60000"/>
              <a:lumOff val="4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文本框 94"/>
          <p:cNvSpPr txBox="1"/>
          <p:nvPr/>
        </p:nvSpPr>
        <p:spPr>
          <a:xfrm>
            <a:off x="10328910" y="1049020"/>
            <a:ext cx="1045845" cy="245110"/>
          </a:xfrm>
          <a:prstGeom prst="rect">
            <a:avLst/>
          </a:prstGeom>
          <a:solidFill>
            <a:schemeClr val="bg1"/>
          </a:solidFill>
          <a:effectLst>
            <a:outerShdw blurRad="50800" dist="38100" dir="2700000" algn="tl" rotWithShape="0">
              <a:prstClr val="black">
                <a:alpha val="40000"/>
              </a:prstClr>
            </a:outerShdw>
          </a:effectLst>
        </p:spPr>
        <p:txBody>
          <a:bodyPr wrap="square" rtlCol="0" anchor="t">
            <a:spAutoFit/>
          </a:bodyPr>
          <a:p>
            <a:r>
              <a:rPr lang="zh-CN" altLang="en-US" sz="1000" b="1">
                <a:sym typeface="+mn-ea"/>
              </a:rPr>
              <a:t>常规信息查看</a:t>
            </a:r>
            <a:endParaRPr lang="zh-CN" altLang="en-US" sz="1000" b="1">
              <a:sym typeface="+mn-ea"/>
            </a:endParaRPr>
          </a:p>
        </p:txBody>
      </p:sp>
      <p:sp>
        <p:nvSpPr>
          <p:cNvPr id="96" name="上下箭头 95"/>
          <p:cNvSpPr/>
          <p:nvPr/>
        </p:nvSpPr>
        <p:spPr>
          <a:xfrm rot="5400000">
            <a:off x="10360025" y="1390650"/>
            <a:ext cx="165100" cy="749935"/>
          </a:xfrm>
          <a:prstGeom prst="upDownArrow">
            <a:avLst/>
          </a:prstGeom>
          <a:solidFill>
            <a:schemeClr val="accent6">
              <a:lumMod val="60000"/>
              <a:lumOff val="4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3" name="组合 132"/>
          <p:cNvGrpSpPr/>
          <p:nvPr/>
        </p:nvGrpSpPr>
        <p:grpSpPr>
          <a:xfrm>
            <a:off x="801370" y="1480185"/>
            <a:ext cx="3935730" cy="2169795"/>
            <a:chOff x="1163" y="1032"/>
            <a:chExt cx="6198" cy="4194"/>
          </a:xfrm>
        </p:grpSpPr>
        <p:sp>
          <p:nvSpPr>
            <p:cNvPr id="108" name="矩形 107"/>
            <p:cNvSpPr/>
            <p:nvPr/>
          </p:nvSpPr>
          <p:spPr>
            <a:xfrm>
              <a:off x="1163" y="1032"/>
              <a:ext cx="6198" cy="41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电源敏感数据存储模块</a:t>
              </a:r>
              <a:endParaRPr lang="zh-CN" sz="1600"/>
            </a:p>
            <a:p>
              <a:pPr algn="ctr"/>
              <a:r>
                <a:rPr lang="zh-CN" sz="1200"/>
                <a:t>（</a:t>
              </a:r>
              <a:r>
                <a:rPr lang="en-US" altLang="zh-CN" sz="1200"/>
                <a:t>2</a:t>
              </a:r>
              <a:r>
                <a:rPr lang="zh-CN" altLang="en-US" sz="1200"/>
                <a:t>台高性能主机）</a:t>
              </a:r>
              <a:endParaRPr lang="zh-CN" altLang="en-US" sz="1200"/>
            </a:p>
          </p:txBody>
        </p:sp>
        <p:sp>
          <p:nvSpPr>
            <p:cNvPr id="109" name="矩形 108"/>
            <p:cNvSpPr/>
            <p:nvPr/>
          </p:nvSpPr>
          <p:spPr>
            <a:xfrm>
              <a:off x="1455" y="1812"/>
              <a:ext cx="2572" cy="701"/>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p>
              <a:pPr algn="ctr"/>
              <a:r>
                <a:rPr lang="en-US" sz="1600">
                  <a:solidFill>
                    <a:schemeClr val="bg1"/>
                  </a:solidFill>
                </a:rPr>
                <a:t>SG</a:t>
              </a:r>
              <a:r>
                <a:rPr lang="zh-CN" altLang="en-US" sz="1600">
                  <a:solidFill>
                    <a:schemeClr val="bg1"/>
                  </a:solidFill>
                </a:rPr>
                <a:t>数据</a:t>
              </a:r>
              <a:endParaRPr lang="zh-CN" altLang="en-US" sz="1600">
                <a:solidFill>
                  <a:schemeClr val="bg1"/>
                </a:solidFill>
              </a:endParaRPr>
            </a:p>
          </p:txBody>
        </p:sp>
        <p:sp>
          <p:nvSpPr>
            <p:cNvPr id="110" name="矩形 109"/>
            <p:cNvSpPr/>
            <p:nvPr/>
          </p:nvSpPr>
          <p:spPr>
            <a:xfrm>
              <a:off x="1476" y="4450"/>
              <a:ext cx="5572" cy="538"/>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p>
              <a:pPr algn="ctr"/>
              <a:r>
                <a:rPr lang="zh-CN" altLang="en-US" sz="1600">
                  <a:solidFill>
                    <a:schemeClr val="bg1"/>
                  </a:solidFill>
                </a:rPr>
                <a:t>物理集群（</a:t>
              </a:r>
              <a:r>
                <a:rPr lang="en-US" altLang="zh-CN" sz="1600">
                  <a:solidFill>
                    <a:schemeClr val="bg1"/>
                  </a:solidFill>
                </a:rPr>
                <a:t>2</a:t>
              </a:r>
              <a:r>
                <a:rPr lang="zh-CN" altLang="en-US" sz="1600">
                  <a:solidFill>
                    <a:schemeClr val="bg1"/>
                  </a:solidFill>
                </a:rPr>
                <a:t>台）</a:t>
              </a:r>
              <a:endParaRPr lang="zh-CN" altLang="en-US" sz="1600">
                <a:solidFill>
                  <a:schemeClr val="bg1"/>
                </a:solidFill>
              </a:endParaRPr>
            </a:p>
          </p:txBody>
        </p:sp>
        <p:sp>
          <p:nvSpPr>
            <p:cNvPr id="111" name="矩形 110"/>
            <p:cNvSpPr/>
            <p:nvPr/>
          </p:nvSpPr>
          <p:spPr>
            <a:xfrm>
              <a:off x="1476" y="3615"/>
              <a:ext cx="5572" cy="624"/>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p>
              <a:pPr algn="ctr"/>
              <a:r>
                <a:rPr lang="zh-CN" altLang="en-US" sz="1600">
                  <a:solidFill>
                    <a:schemeClr val="bg1"/>
                  </a:solidFill>
                </a:rPr>
                <a:t>基于</a:t>
              </a:r>
              <a:r>
                <a:rPr lang="en-US" altLang="zh-CN" sz="1600">
                  <a:solidFill>
                    <a:schemeClr val="bg1"/>
                  </a:solidFill>
                </a:rPr>
                <a:t>Exsi</a:t>
              </a:r>
              <a:r>
                <a:rPr lang="zh-CN" altLang="en-US" sz="1600">
                  <a:solidFill>
                    <a:schemeClr val="bg1"/>
                  </a:solidFill>
                </a:rPr>
                <a:t>的虚拟主机</a:t>
              </a:r>
              <a:endParaRPr lang="zh-CN" altLang="en-US" sz="1600">
                <a:solidFill>
                  <a:schemeClr val="bg1"/>
                </a:solidFill>
              </a:endParaRPr>
            </a:p>
          </p:txBody>
        </p:sp>
        <p:sp>
          <p:nvSpPr>
            <p:cNvPr id="112" name="矩形 111"/>
            <p:cNvSpPr/>
            <p:nvPr/>
          </p:nvSpPr>
          <p:spPr>
            <a:xfrm>
              <a:off x="4283" y="1822"/>
              <a:ext cx="2744" cy="692"/>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p>
              <a:pPr algn="ctr"/>
              <a:r>
                <a:rPr lang="zh-CN" altLang="en-US" sz="1600">
                  <a:solidFill>
                    <a:schemeClr val="bg1"/>
                  </a:solidFill>
                </a:rPr>
                <a:t>其他数据</a:t>
              </a:r>
              <a:endParaRPr lang="en-US" altLang="zh-CN" sz="1600">
                <a:solidFill>
                  <a:schemeClr val="bg1"/>
                </a:solidFill>
              </a:endParaRPr>
            </a:p>
          </p:txBody>
        </p:sp>
        <p:sp>
          <p:nvSpPr>
            <p:cNvPr id="113" name="矩形 112"/>
            <p:cNvSpPr/>
            <p:nvPr/>
          </p:nvSpPr>
          <p:spPr>
            <a:xfrm>
              <a:off x="1455" y="2710"/>
              <a:ext cx="5572" cy="605"/>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p>
              <a:pPr algn="ctr"/>
              <a:r>
                <a:rPr lang="zh-CN" sz="1600">
                  <a:solidFill>
                    <a:schemeClr val="bg1"/>
                  </a:solidFill>
                </a:rPr>
                <a:t>基于</a:t>
              </a:r>
              <a:r>
                <a:rPr lang="en-US" altLang="zh-CN" sz="1600">
                  <a:solidFill>
                    <a:schemeClr val="bg1"/>
                  </a:solidFill>
                </a:rPr>
                <a:t>CDH</a:t>
              </a:r>
              <a:r>
                <a:rPr lang="zh-CN" altLang="en-US" sz="1600">
                  <a:solidFill>
                    <a:schemeClr val="bg1"/>
                  </a:solidFill>
                </a:rPr>
                <a:t>的集群</a:t>
              </a:r>
              <a:endParaRPr lang="zh-CN" altLang="en-US" sz="1600">
                <a:solidFill>
                  <a:schemeClr val="bg1"/>
                </a:solidFill>
              </a:endParaRPr>
            </a:p>
          </p:txBody>
        </p:sp>
      </p:grpSp>
      <p:sp>
        <p:nvSpPr>
          <p:cNvPr id="116" name="上下箭头 115"/>
          <p:cNvSpPr/>
          <p:nvPr/>
        </p:nvSpPr>
        <p:spPr>
          <a:xfrm rot="10800000">
            <a:off x="2352675" y="3649345"/>
            <a:ext cx="307340" cy="483235"/>
          </a:xfrm>
          <a:prstGeom prst="upDownArrow">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 name="文本框 116"/>
          <p:cNvSpPr txBox="1"/>
          <p:nvPr/>
        </p:nvSpPr>
        <p:spPr>
          <a:xfrm>
            <a:off x="2660015" y="3768725"/>
            <a:ext cx="1451610" cy="245110"/>
          </a:xfrm>
          <a:prstGeom prst="rect">
            <a:avLst/>
          </a:prstGeom>
          <a:noFill/>
          <a:effectLst>
            <a:outerShdw blurRad="50800" dist="38100" dir="2700000" algn="tl" rotWithShape="0">
              <a:prstClr val="black">
                <a:alpha val="40000"/>
              </a:prstClr>
            </a:outerShdw>
          </a:effectLst>
        </p:spPr>
        <p:txBody>
          <a:bodyPr wrap="none" rtlCol="0" anchor="t">
            <a:spAutoFit/>
          </a:bodyPr>
          <a:p>
            <a:r>
              <a:rPr lang="zh-CN" altLang="en-US" sz="1000" b="1">
                <a:sym typeface="+mn-ea"/>
              </a:rPr>
              <a:t>通过</a:t>
            </a:r>
            <a:r>
              <a:rPr lang="en-US" altLang="zh-CN" sz="1000" b="1">
                <a:sym typeface="+mn-ea"/>
              </a:rPr>
              <a:t>VPN</a:t>
            </a:r>
            <a:r>
              <a:rPr lang="zh-CN" altLang="en-US" sz="1000" b="1">
                <a:sym typeface="+mn-ea"/>
              </a:rPr>
              <a:t>实现数据访问</a:t>
            </a:r>
            <a:endParaRPr lang="zh-CN" altLang="en-US" sz="1000" b="1">
              <a:sym typeface="+mn-ea"/>
            </a:endParaRPr>
          </a:p>
        </p:txBody>
      </p:sp>
      <p:sp>
        <p:nvSpPr>
          <p:cNvPr id="118" name="上下箭头 117"/>
          <p:cNvSpPr/>
          <p:nvPr/>
        </p:nvSpPr>
        <p:spPr>
          <a:xfrm rot="5400000">
            <a:off x="5532755" y="1463675"/>
            <a:ext cx="323215" cy="1724660"/>
          </a:xfrm>
          <a:prstGeom prst="upDownArrow">
            <a:avLst/>
          </a:prstGeom>
          <a:solidFill>
            <a:schemeClr val="accent6">
              <a:lumMod val="60000"/>
              <a:lumOff val="4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9" name="文本框 118"/>
          <p:cNvSpPr txBox="1"/>
          <p:nvPr/>
        </p:nvSpPr>
        <p:spPr>
          <a:xfrm>
            <a:off x="4904740" y="1803400"/>
            <a:ext cx="1579880" cy="398780"/>
          </a:xfrm>
          <a:prstGeom prst="rect">
            <a:avLst/>
          </a:prstGeom>
          <a:noFill/>
          <a:effectLst>
            <a:outerShdw blurRad="50800" dist="38100" dir="2700000" algn="tl" rotWithShape="0">
              <a:prstClr val="black">
                <a:alpha val="40000"/>
              </a:prstClr>
            </a:outerShdw>
          </a:effectLst>
        </p:spPr>
        <p:txBody>
          <a:bodyPr wrap="none" rtlCol="0" anchor="t">
            <a:spAutoFit/>
          </a:bodyPr>
          <a:p>
            <a:pPr algn="ctr"/>
            <a:r>
              <a:rPr lang="zh-CN" altLang="en-US" sz="1000" b="1">
                <a:sym typeface="+mn-ea"/>
              </a:rPr>
              <a:t>通过公网</a:t>
            </a:r>
            <a:r>
              <a:rPr lang="en-US" altLang="zh-CN" sz="1000" b="1">
                <a:sym typeface="+mn-ea"/>
              </a:rPr>
              <a:t>IP</a:t>
            </a:r>
            <a:r>
              <a:rPr lang="zh-CN" altLang="en-US" sz="1000" b="1">
                <a:sym typeface="+mn-ea"/>
              </a:rPr>
              <a:t>的端口映射</a:t>
            </a:r>
            <a:endParaRPr lang="zh-CN" altLang="en-US" sz="1000" b="1">
              <a:sym typeface="+mn-ea"/>
            </a:endParaRPr>
          </a:p>
          <a:p>
            <a:pPr algn="ctr"/>
            <a:r>
              <a:rPr lang="zh-CN" altLang="en-US" sz="1000" b="1">
                <a:sym typeface="+mn-ea"/>
              </a:rPr>
              <a:t>实现数据访问和写回功能</a:t>
            </a:r>
            <a:endParaRPr lang="zh-CN" altLang="en-US" sz="1000" b="1">
              <a:sym typeface="+mn-ea"/>
            </a:endParaRPr>
          </a:p>
        </p:txBody>
      </p:sp>
      <p:sp>
        <p:nvSpPr>
          <p:cNvPr id="121" name="上下箭头 120"/>
          <p:cNvSpPr/>
          <p:nvPr/>
        </p:nvSpPr>
        <p:spPr>
          <a:xfrm rot="10800000">
            <a:off x="7362190" y="3636010"/>
            <a:ext cx="279400" cy="509905"/>
          </a:xfrm>
          <a:prstGeom prst="upDownArrow">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3" name="文本框 122"/>
          <p:cNvSpPr txBox="1"/>
          <p:nvPr/>
        </p:nvSpPr>
        <p:spPr>
          <a:xfrm>
            <a:off x="9537700" y="3608070"/>
            <a:ext cx="1217930" cy="553085"/>
          </a:xfrm>
          <a:prstGeom prst="rect">
            <a:avLst/>
          </a:prstGeom>
          <a:noFill/>
          <a:effectLst>
            <a:outerShdw blurRad="50800" dist="38100" dir="2700000" algn="tl" rotWithShape="0">
              <a:prstClr val="black">
                <a:alpha val="40000"/>
              </a:prstClr>
            </a:outerShdw>
          </a:effectLst>
        </p:spPr>
        <p:txBody>
          <a:bodyPr wrap="square" rtlCol="0" anchor="t">
            <a:spAutoFit/>
          </a:bodyPr>
          <a:p>
            <a:pPr algn="ctr"/>
            <a:r>
              <a:rPr lang="zh-CN" altLang="en-US" sz="1000" b="1">
                <a:sym typeface="+mn-ea"/>
              </a:rPr>
              <a:t>通过公网</a:t>
            </a:r>
            <a:r>
              <a:rPr lang="en-US" altLang="zh-CN" sz="1000" b="1">
                <a:sym typeface="+mn-ea"/>
              </a:rPr>
              <a:t>IP</a:t>
            </a:r>
            <a:r>
              <a:rPr lang="zh-CN" altLang="en-US" sz="1000" b="1">
                <a:sym typeface="+mn-ea"/>
              </a:rPr>
              <a:t>的端口映射实现</a:t>
            </a:r>
            <a:r>
              <a:rPr lang="zh-CN" altLang="en-US" sz="1000" b="1">
                <a:sym typeface="+mn-ea"/>
              </a:rPr>
              <a:t>后台的数据访问和修改</a:t>
            </a:r>
            <a:endParaRPr lang="zh-CN" altLang="en-US" sz="1000" b="1">
              <a:sym typeface="+mn-ea"/>
            </a:endParaRPr>
          </a:p>
        </p:txBody>
      </p:sp>
      <p:sp>
        <p:nvSpPr>
          <p:cNvPr id="127" name="上下箭头 126"/>
          <p:cNvSpPr/>
          <p:nvPr/>
        </p:nvSpPr>
        <p:spPr>
          <a:xfrm rot="5400000">
            <a:off x="10360025" y="1874520"/>
            <a:ext cx="165100" cy="749935"/>
          </a:xfrm>
          <a:prstGeom prst="upDownArrow">
            <a:avLst/>
          </a:prstGeom>
          <a:solidFill>
            <a:schemeClr val="accent6">
              <a:lumMod val="60000"/>
              <a:lumOff val="4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801370" y="4132580"/>
            <a:ext cx="10016490" cy="2338070"/>
            <a:chOff x="1262" y="6508"/>
            <a:chExt cx="15774" cy="3682"/>
          </a:xfrm>
        </p:grpSpPr>
        <p:sp>
          <p:nvSpPr>
            <p:cNvPr id="63" name="矩形 62"/>
            <p:cNvSpPr/>
            <p:nvPr/>
          </p:nvSpPr>
          <p:spPr>
            <a:xfrm>
              <a:off x="3190" y="6510"/>
              <a:ext cx="13846" cy="3680"/>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合肥本地处理模块（</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台</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物理服务器）</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3" name="矩形 72"/>
            <p:cNvSpPr/>
            <p:nvPr/>
          </p:nvSpPr>
          <p:spPr>
            <a:xfrm>
              <a:off x="3396" y="6926"/>
              <a:ext cx="10006" cy="2966"/>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CDH</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软件架构集群</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 name="矩形 73"/>
            <p:cNvSpPr/>
            <p:nvPr/>
          </p:nvSpPr>
          <p:spPr>
            <a:xfrm>
              <a:off x="3665" y="7305"/>
              <a:ext cx="6244" cy="2301"/>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en-US" sz="1000" b="1">
                  <a:solidFill>
                    <a:schemeClr val="tx1"/>
                  </a:solidFill>
                </a:rPr>
                <a:t>HDFS </a:t>
              </a:r>
              <a:r>
                <a:rPr lang="zh-CN" altLang="en-US" sz="1000" b="1">
                  <a:solidFill>
                    <a:schemeClr val="tx1"/>
                  </a:solidFill>
                </a:rPr>
                <a:t>分布</a:t>
              </a:r>
              <a:r>
                <a:rPr lang="zh-CN" altLang="en-US" sz="1000" b="1">
                  <a:solidFill>
                    <a:schemeClr val="tx1"/>
                  </a:solidFill>
                  <a:sym typeface="+mn-ea"/>
                </a:rPr>
                <a:t>式文</a:t>
              </a:r>
              <a:r>
                <a:rPr lang="zh-CN" altLang="en-US" sz="1000" b="1">
                  <a:solidFill>
                    <a:schemeClr val="tx1"/>
                  </a:solidFill>
                </a:rPr>
                <a:t>件存储系统</a:t>
              </a:r>
              <a:endParaRPr lang="zh-CN" altLang="en-US" sz="1000" b="1">
                <a:solidFill>
                  <a:schemeClr val="tx1"/>
                </a:solidFill>
              </a:endParaRPr>
            </a:p>
          </p:txBody>
        </p:sp>
        <p:sp>
          <p:nvSpPr>
            <p:cNvPr id="76" name="矩形 75"/>
            <p:cNvSpPr/>
            <p:nvPr/>
          </p:nvSpPr>
          <p:spPr>
            <a:xfrm>
              <a:off x="3844" y="8421"/>
              <a:ext cx="5843" cy="1053"/>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endParaRPr lang="zh-CN" altLang="en-US" sz="1000"/>
            </a:p>
          </p:txBody>
        </p:sp>
        <p:sp>
          <p:nvSpPr>
            <p:cNvPr id="77" name="矩形 76"/>
            <p:cNvSpPr/>
            <p:nvPr/>
          </p:nvSpPr>
          <p:spPr>
            <a:xfrm>
              <a:off x="3988" y="9039"/>
              <a:ext cx="3003" cy="350"/>
            </a:xfrm>
            <a:prstGeom prst="rect">
              <a:avLst/>
            </a:prstGeom>
            <a:gradFill>
              <a:gsLst>
                <a:gs pos="19000">
                  <a:srgbClr val="007BD3"/>
                </a:gs>
                <a:gs pos="100000">
                  <a:srgbClr val="034373"/>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en-US" sz="1000" b="1"/>
                <a:t>ES </a:t>
              </a:r>
              <a:r>
                <a:rPr lang="zh-CN" altLang="en-US" sz="1000"/>
                <a:t>海量在线列数据</a:t>
              </a:r>
              <a:endParaRPr lang="zh-CN" altLang="en-US" sz="1000"/>
            </a:p>
          </p:txBody>
        </p:sp>
        <p:sp>
          <p:nvSpPr>
            <p:cNvPr id="78" name="矩形 77"/>
            <p:cNvSpPr/>
            <p:nvPr/>
          </p:nvSpPr>
          <p:spPr>
            <a:xfrm>
              <a:off x="7918" y="8527"/>
              <a:ext cx="1650" cy="862"/>
            </a:xfrm>
            <a:prstGeom prst="rect">
              <a:avLst/>
            </a:prstGeom>
            <a:gradFill>
              <a:gsLst>
                <a:gs pos="19000">
                  <a:srgbClr val="007BD3"/>
                </a:gs>
                <a:gs pos="100000">
                  <a:srgbClr val="034373"/>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zh-CN" altLang="en-US" sz="1000" b="1"/>
                <a:t>图数据库</a:t>
              </a:r>
              <a:endParaRPr lang="zh-CN" altLang="en-US" sz="1000"/>
            </a:p>
            <a:p>
              <a:pPr algn="ctr"/>
              <a:r>
                <a:rPr lang="zh-CN" altLang="en-US" sz="1000"/>
                <a:t>知识图谱</a:t>
              </a:r>
              <a:endParaRPr lang="zh-CN" altLang="en-US" sz="1000"/>
            </a:p>
            <a:p>
              <a:pPr algn="ctr"/>
              <a:r>
                <a:rPr lang="zh-CN" altLang="en-US" sz="1000"/>
                <a:t>（关系数据）</a:t>
              </a:r>
              <a:endParaRPr lang="zh-CN" altLang="en-US" sz="1000"/>
            </a:p>
          </p:txBody>
        </p:sp>
        <p:sp>
          <p:nvSpPr>
            <p:cNvPr id="75" name="矩形 74"/>
            <p:cNvSpPr/>
            <p:nvPr/>
          </p:nvSpPr>
          <p:spPr>
            <a:xfrm>
              <a:off x="3844" y="7650"/>
              <a:ext cx="5842" cy="350"/>
            </a:xfrm>
            <a:prstGeom prst="rect">
              <a:avLst/>
            </a:prstGeom>
            <a:gradFill>
              <a:gsLst>
                <a:gs pos="19000">
                  <a:srgbClr val="007BD3"/>
                </a:gs>
                <a:gs pos="100000">
                  <a:srgbClr val="034373"/>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nchorCtr="0"/>
            <a:p>
              <a:pPr algn="ctr"/>
              <a:r>
                <a:rPr lang="en-US" sz="1000" b="1"/>
                <a:t>HIVE, Pheonix, Impala </a:t>
              </a:r>
              <a:r>
                <a:rPr lang="zh-CN" altLang="en-US" sz="1000" b="1"/>
                <a:t>等</a:t>
              </a:r>
              <a:r>
                <a:rPr lang="en-US" altLang="zh-CN" sz="1000" b="1"/>
                <a:t>OLAP</a:t>
              </a:r>
              <a:r>
                <a:rPr lang="zh-CN" altLang="en-US" sz="1000" b="1"/>
                <a:t>工具</a:t>
              </a:r>
              <a:r>
                <a:rPr lang="en-US" sz="1000" b="1"/>
                <a:t> </a:t>
              </a:r>
              <a:endParaRPr lang="en-US" altLang="en-US" sz="1000" b="1"/>
            </a:p>
          </p:txBody>
        </p:sp>
        <p:sp>
          <p:nvSpPr>
            <p:cNvPr id="80" name="矩形 79"/>
            <p:cNvSpPr/>
            <p:nvPr/>
          </p:nvSpPr>
          <p:spPr>
            <a:xfrm>
              <a:off x="10105" y="7305"/>
              <a:ext cx="1489" cy="726"/>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t" anchorCtr="0"/>
            <a:p>
              <a:pPr algn="ctr"/>
              <a:r>
                <a:rPr lang="en-US" sz="1000"/>
                <a:t>Spark</a:t>
              </a:r>
              <a:endParaRPr lang="en-US" sz="1000"/>
            </a:p>
            <a:p>
              <a:pPr algn="ctr"/>
              <a:r>
                <a:rPr lang="zh-CN" altLang="en-US" sz="1000"/>
                <a:t>计算模块</a:t>
              </a:r>
              <a:endParaRPr lang="zh-CN" altLang="en-US" sz="1000"/>
            </a:p>
          </p:txBody>
        </p:sp>
        <p:sp>
          <p:nvSpPr>
            <p:cNvPr id="81" name="矩形 80"/>
            <p:cNvSpPr/>
            <p:nvPr/>
          </p:nvSpPr>
          <p:spPr>
            <a:xfrm>
              <a:off x="10103" y="8133"/>
              <a:ext cx="1493" cy="672"/>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t" anchorCtr="0"/>
            <a:p>
              <a:pPr algn="ctr"/>
              <a:r>
                <a:rPr lang="en-US" sz="1000"/>
                <a:t>HUE</a:t>
              </a:r>
              <a:endParaRPr lang="en-US" sz="1000"/>
            </a:p>
            <a:p>
              <a:pPr algn="ctr"/>
              <a:r>
                <a:rPr lang="zh-CN" altLang="en-US" sz="1000"/>
                <a:t>查询界面</a:t>
              </a:r>
              <a:r>
                <a:rPr lang="en-US" sz="1000"/>
                <a:t> </a:t>
              </a:r>
              <a:endParaRPr lang="en-US" altLang="en-US" sz="1000"/>
            </a:p>
          </p:txBody>
        </p:sp>
        <p:sp>
          <p:nvSpPr>
            <p:cNvPr id="83" name="矩形 82"/>
            <p:cNvSpPr/>
            <p:nvPr/>
          </p:nvSpPr>
          <p:spPr>
            <a:xfrm>
              <a:off x="11740" y="8120"/>
              <a:ext cx="1493" cy="699"/>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t" anchorCtr="0"/>
            <a:p>
              <a:pPr algn="ctr"/>
              <a:r>
                <a:rPr lang="en-US" sz="1000"/>
                <a:t>Flume</a:t>
              </a:r>
              <a:endParaRPr lang="en-US" sz="1000"/>
            </a:p>
            <a:p>
              <a:pPr algn="ctr"/>
              <a:r>
                <a:rPr lang="zh-CN" altLang="en-US" sz="1000"/>
                <a:t>日志统计</a:t>
              </a:r>
              <a:r>
                <a:rPr lang="en-US" sz="1000"/>
                <a:t> </a:t>
              </a:r>
              <a:endParaRPr lang="en-US" altLang="en-US" sz="1000"/>
            </a:p>
          </p:txBody>
        </p:sp>
        <p:sp>
          <p:nvSpPr>
            <p:cNvPr id="98" name="矩形 97"/>
            <p:cNvSpPr/>
            <p:nvPr/>
          </p:nvSpPr>
          <p:spPr>
            <a:xfrm>
              <a:off x="11742" y="7305"/>
              <a:ext cx="1489" cy="726"/>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t" anchorCtr="0"/>
            <a:p>
              <a:pPr algn="ctr"/>
              <a:r>
                <a:rPr lang="zh-CN" altLang="en-US" sz="1000">
                  <a:sym typeface="+mn-ea"/>
                </a:rPr>
                <a:t>Sqoop</a:t>
              </a:r>
              <a:endParaRPr lang="en-US" sz="1000"/>
            </a:p>
            <a:p>
              <a:pPr algn="ctr"/>
              <a:r>
                <a:rPr lang="zh-CN" altLang="en-US" sz="1000"/>
                <a:t>数据迁移</a:t>
              </a:r>
              <a:endParaRPr lang="zh-CN" altLang="en-US" sz="1000"/>
            </a:p>
          </p:txBody>
        </p:sp>
        <p:sp>
          <p:nvSpPr>
            <p:cNvPr id="100" name="矩形 99"/>
            <p:cNvSpPr/>
            <p:nvPr/>
          </p:nvSpPr>
          <p:spPr>
            <a:xfrm>
              <a:off x="10103" y="8907"/>
              <a:ext cx="1493" cy="699"/>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ctr" anchorCtr="0"/>
            <a:p>
              <a:pPr algn="ctr"/>
              <a:r>
                <a:rPr lang="en-US" altLang="zh-CN" sz="1000"/>
                <a:t>TigerGraph</a:t>
              </a:r>
              <a:endParaRPr lang="en-US" altLang="zh-CN" sz="1000"/>
            </a:p>
            <a:p>
              <a:pPr algn="ctr"/>
              <a:r>
                <a:rPr lang="zh-CN" altLang="en-US" sz="1000"/>
                <a:t>图数据展示</a:t>
              </a:r>
              <a:endParaRPr lang="zh-CN" altLang="en-US" sz="1000"/>
            </a:p>
          </p:txBody>
        </p:sp>
        <p:sp>
          <p:nvSpPr>
            <p:cNvPr id="104" name="矩形 103"/>
            <p:cNvSpPr/>
            <p:nvPr/>
          </p:nvSpPr>
          <p:spPr>
            <a:xfrm>
              <a:off x="13561" y="6921"/>
              <a:ext cx="3265" cy="297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zh-CN" altLang="en-US" sz="1200" b="1">
                  <a:latin typeface="微软雅黑" panose="020B0503020204020204" pitchFamily="34" charset="-122"/>
                  <a:ea typeface="微软雅黑" panose="020B0503020204020204" pitchFamily="34" charset="-122"/>
                </a:rPr>
                <a:t>单机业务模块</a:t>
              </a:r>
              <a:endParaRPr lang="zh-CN" altLang="en-US" sz="1200" b="1">
                <a:latin typeface="微软雅黑" panose="020B0503020204020204" pitchFamily="34" charset="-122"/>
                <a:ea typeface="微软雅黑" panose="020B0503020204020204" pitchFamily="34" charset="-122"/>
              </a:endParaRPr>
            </a:p>
          </p:txBody>
        </p:sp>
        <p:sp>
          <p:nvSpPr>
            <p:cNvPr id="85" name="矩形 84"/>
            <p:cNvSpPr/>
            <p:nvPr/>
          </p:nvSpPr>
          <p:spPr>
            <a:xfrm>
              <a:off x="13704" y="8213"/>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en-US" altLang="zh-CN" sz="1000" b="1">
                  <a:solidFill>
                    <a:schemeClr val="bg1"/>
                  </a:solidFill>
                </a:rPr>
                <a:t>Tomcat</a:t>
              </a:r>
              <a:endParaRPr lang="en-US" altLang="zh-CN" sz="1000" b="1">
                <a:solidFill>
                  <a:schemeClr val="bg1"/>
                </a:solidFill>
              </a:endParaRPr>
            </a:p>
            <a:p>
              <a:pPr algn="ctr"/>
              <a:r>
                <a:rPr lang="en-US" altLang="zh-CN" sz="1000" b="1">
                  <a:solidFill>
                    <a:schemeClr val="bg1"/>
                  </a:solidFill>
                </a:rPr>
                <a:t>HTTP</a:t>
              </a:r>
              <a:r>
                <a:rPr lang="zh-CN" altLang="en-US" sz="1000" b="1">
                  <a:solidFill>
                    <a:schemeClr val="bg1"/>
                  </a:solidFill>
                </a:rPr>
                <a:t>服务</a:t>
              </a:r>
              <a:endParaRPr lang="zh-CN" altLang="en-US" sz="1000" b="1">
                <a:solidFill>
                  <a:schemeClr val="bg1"/>
                </a:solidFill>
              </a:endParaRPr>
            </a:p>
          </p:txBody>
        </p:sp>
        <p:sp>
          <p:nvSpPr>
            <p:cNvPr id="88" name="矩形 87"/>
            <p:cNvSpPr/>
            <p:nvPr/>
          </p:nvSpPr>
          <p:spPr>
            <a:xfrm>
              <a:off x="13704" y="9040"/>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en-US" altLang="zh-CN" sz="1000" b="1">
                  <a:solidFill>
                    <a:schemeClr val="bg1"/>
                  </a:solidFill>
                </a:rPr>
                <a:t>Converter</a:t>
              </a:r>
              <a:endParaRPr lang="en-US" altLang="zh-CN" sz="1000" b="1">
                <a:solidFill>
                  <a:schemeClr val="bg1"/>
                </a:solidFill>
              </a:endParaRPr>
            </a:p>
            <a:p>
              <a:pPr algn="ctr"/>
              <a:r>
                <a:rPr lang="zh-CN" altLang="en-US" sz="1000" b="1">
                  <a:solidFill>
                    <a:schemeClr val="bg1"/>
                  </a:solidFill>
                </a:rPr>
                <a:t>数据转换</a:t>
              </a:r>
              <a:endParaRPr lang="zh-CN" altLang="en-US" sz="1000" b="1">
                <a:solidFill>
                  <a:schemeClr val="bg1"/>
                </a:solidFill>
              </a:endParaRPr>
            </a:p>
          </p:txBody>
        </p:sp>
        <p:sp>
          <p:nvSpPr>
            <p:cNvPr id="68" name="矩形 67"/>
            <p:cNvSpPr/>
            <p:nvPr/>
          </p:nvSpPr>
          <p:spPr>
            <a:xfrm>
              <a:off x="13704" y="7366"/>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en-US" altLang="zh-CN" sz="1000" b="1">
                  <a:solidFill>
                    <a:schemeClr val="bg1"/>
                  </a:solidFill>
                </a:rPr>
                <a:t>MySQL</a:t>
              </a:r>
              <a:br>
                <a:rPr lang="en-US" altLang="zh-CN" sz="1000" b="1">
                  <a:solidFill>
                    <a:schemeClr val="bg1"/>
                  </a:solidFill>
                </a:rPr>
              </a:br>
              <a:r>
                <a:rPr lang="zh-CN" altLang="en-US" sz="1000" b="1">
                  <a:solidFill>
                    <a:schemeClr val="bg1"/>
                  </a:solidFill>
                </a:rPr>
                <a:t>基础数据</a:t>
              </a:r>
              <a:endParaRPr lang="zh-CN" altLang="en-US" sz="1000" b="1">
                <a:solidFill>
                  <a:schemeClr val="bg1"/>
                </a:solidFill>
              </a:endParaRPr>
            </a:p>
          </p:txBody>
        </p:sp>
        <p:sp>
          <p:nvSpPr>
            <p:cNvPr id="101" name="矩形 100"/>
            <p:cNvSpPr/>
            <p:nvPr/>
          </p:nvSpPr>
          <p:spPr>
            <a:xfrm>
              <a:off x="15280" y="8213"/>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en-US" altLang="zh-CN" sz="1000" b="1">
                  <a:solidFill>
                    <a:schemeClr val="bg1"/>
                  </a:solidFill>
                </a:rPr>
                <a:t>Seleum</a:t>
              </a:r>
              <a:endParaRPr lang="en-US" altLang="zh-CN" sz="1000" b="1">
                <a:solidFill>
                  <a:schemeClr val="bg1"/>
                </a:solidFill>
              </a:endParaRPr>
            </a:p>
            <a:p>
              <a:pPr algn="ctr"/>
              <a:r>
                <a:rPr lang="zh-CN" altLang="en-US" sz="1000" b="1">
                  <a:solidFill>
                    <a:schemeClr val="bg1"/>
                  </a:solidFill>
                </a:rPr>
                <a:t>自动化测试</a:t>
              </a:r>
              <a:endParaRPr lang="zh-CN" altLang="en-US" sz="1000" b="1">
                <a:solidFill>
                  <a:schemeClr val="bg1"/>
                </a:solidFill>
              </a:endParaRPr>
            </a:p>
          </p:txBody>
        </p:sp>
        <p:sp>
          <p:nvSpPr>
            <p:cNvPr id="102" name="矩形 101"/>
            <p:cNvSpPr/>
            <p:nvPr/>
          </p:nvSpPr>
          <p:spPr>
            <a:xfrm>
              <a:off x="15280" y="9040"/>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zh-CN" sz="1000" b="1">
                  <a:solidFill>
                    <a:schemeClr val="bg1"/>
                  </a:solidFill>
                </a:rPr>
                <a:t>更多功能</a:t>
              </a:r>
              <a:endParaRPr lang="zh-CN" sz="1000" b="1">
                <a:solidFill>
                  <a:schemeClr val="bg1"/>
                </a:solidFill>
              </a:endParaRPr>
            </a:p>
          </p:txBody>
        </p:sp>
        <p:sp>
          <p:nvSpPr>
            <p:cNvPr id="103" name="矩形 102"/>
            <p:cNvSpPr/>
            <p:nvPr/>
          </p:nvSpPr>
          <p:spPr>
            <a:xfrm>
              <a:off x="15280" y="7366"/>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en-US" altLang="zh-CN" sz="1000" b="1">
                  <a:solidFill>
                    <a:schemeClr val="bg1"/>
                  </a:solidFill>
                  <a:sym typeface="+mn-ea"/>
                </a:rPr>
                <a:t>Redis</a:t>
              </a:r>
              <a:endParaRPr lang="en-US" altLang="zh-CN" sz="1000" b="1">
                <a:solidFill>
                  <a:schemeClr val="bg1"/>
                </a:solidFill>
              </a:endParaRPr>
            </a:p>
            <a:p>
              <a:pPr algn="ctr"/>
              <a:r>
                <a:rPr lang="zh-CN" altLang="en-US" sz="1000" b="1">
                  <a:solidFill>
                    <a:schemeClr val="bg1"/>
                  </a:solidFill>
                  <a:sym typeface="+mn-ea"/>
                </a:rPr>
                <a:t>实时数据</a:t>
              </a:r>
              <a:endParaRPr lang="zh-CN" altLang="en-US" sz="1000" b="1">
                <a:solidFill>
                  <a:schemeClr val="bg1"/>
                </a:solidFill>
                <a:sym typeface="+mn-ea"/>
              </a:endParaRPr>
            </a:p>
          </p:txBody>
        </p:sp>
        <p:sp>
          <p:nvSpPr>
            <p:cNvPr id="105" name="矩形 104"/>
            <p:cNvSpPr/>
            <p:nvPr/>
          </p:nvSpPr>
          <p:spPr>
            <a:xfrm>
              <a:off x="11740" y="8907"/>
              <a:ext cx="1493" cy="699"/>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ctr" anchorCtr="0"/>
            <a:p>
              <a:pPr algn="ctr"/>
              <a:r>
                <a:rPr lang="zh-CN" altLang="en-US" sz="1000"/>
                <a:t>更多功能</a:t>
              </a:r>
              <a:endParaRPr lang="zh-CN" altLang="en-US" sz="1000"/>
            </a:p>
          </p:txBody>
        </p:sp>
        <p:sp>
          <p:nvSpPr>
            <p:cNvPr id="124" name="矩形 123"/>
            <p:cNvSpPr/>
            <p:nvPr/>
          </p:nvSpPr>
          <p:spPr>
            <a:xfrm>
              <a:off x="1262" y="6924"/>
              <a:ext cx="1354" cy="2968"/>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buClrTx/>
                <a:buSzTx/>
                <a:buFontTx/>
              </a:pPr>
              <a:r>
                <a:rPr lang="zh-CN" sz="1000">
                  <a:solidFill>
                    <a:schemeClr val="tx1"/>
                  </a:solidFill>
                </a:rPr>
                <a:t>通过外接硬盘对冷数据备份</a:t>
              </a:r>
              <a:endParaRPr lang="zh-CN" sz="1000">
                <a:solidFill>
                  <a:schemeClr val="tx1"/>
                </a:solidFill>
              </a:endParaRPr>
            </a:p>
            <a:p>
              <a:pPr algn="ctr">
                <a:buClrTx/>
                <a:buSzTx/>
                <a:buFontTx/>
              </a:pPr>
              <a:r>
                <a:rPr lang="zh-CN" sz="1000">
                  <a:solidFill>
                    <a:schemeClr val="tx1"/>
                  </a:solidFill>
                </a:rPr>
                <a:t>所有数</a:t>
              </a:r>
              <a:r>
                <a:rPr lang="zh-CN" altLang="zh-CN" sz="1000">
                  <a:solidFill>
                    <a:schemeClr val="tx1"/>
                  </a:solidFill>
                </a:rPr>
                <a:t>据定期备份，并将备份硬盘妥善保存。</a:t>
              </a:r>
              <a:endParaRPr lang="zh-CN" altLang="zh-CN" sz="1000">
                <a:solidFill>
                  <a:schemeClr val="tx1"/>
                </a:solidFill>
              </a:endParaRPr>
            </a:p>
          </p:txBody>
        </p:sp>
        <p:sp>
          <p:nvSpPr>
            <p:cNvPr id="128" name="矩形 127"/>
            <p:cNvSpPr/>
            <p:nvPr/>
          </p:nvSpPr>
          <p:spPr>
            <a:xfrm>
              <a:off x="1262" y="6508"/>
              <a:ext cx="1354" cy="413"/>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altLang="en-US" sz="1000" b="1">
                  <a:solidFill>
                    <a:schemeClr val="tx1"/>
                  </a:solidFill>
                  <a:latin typeface="微软雅黑" panose="020B0503020204020204" pitchFamily="34" charset="-122"/>
                  <a:ea typeface="微软雅黑" panose="020B0503020204020204" pitchFamily="34" charset="-122"/>
                </a:rPr>
                <a:t>外接存储</a:t>
              </a:r>
              <a:endParaRPr lang="zh-CN" altLang="zh-CN" sz="1000">
                <a:solidFill>
                  <a:schemeClr val="tx1"/>
                </a:solidFill>
              </a:endParaRPr>
            </a:p>
          </p:txBody>
        </p:sp>
      </p:grpSp>
      <p:sp>
        <p:nvSpPr>
          <p:cNvPr id="2" name="右箭头 1"/>
          <p:cNvSpPr/>
          <p:nvPr/>
        </p:nvSpPr>
        <p:spPr>
          <a:xfrm>
            <a:off x="4525010" y="5485765"/>
            <a:ext cx="459740" cy="376555"/>
          </a:xfrm>
          <a:prstGeom prst="rightArrow">
            <a:avLst/>
          </a:prstGeom>
          <a:solidFill>
            <a:schemeClr val="accent4">
              <a:lumMod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zh-CN" altLang="en-US" sz="1000">
                <a:effectLst>
                  <a:outerShdw blurRad="50800" dist="38100" dir="2700000" algn="tl" rotWithShape="0">
                    <a:prstClr val="black">
                      <a:alpha val="40000"/>
                    </a:prstClr>
                  </a:outerShdw>
                </a:effectLst>
              </a:rPr>
              <a:t>提取</a:t>
            </a:r>
            <a:endParaRPr lang="zh-CN" altLang="en-US" sz="1000">
              <a:effectLst>
                <a:outerShdw blurRad="50800" dist="38100" dir="2700000" algn="tl" rotWithShape="0">
                  <a:prstClr val="black">
                    <a:alpha val="40000"/>
                  </a:prstClr>
                </a:outerShdw>
              </a:effectLst>
            </a:endParaRPr>
          </a:p>
        </p:txBody>
      </p:sp>
      <p:sp>
        <p:nvSpPr>
          <p:cNvPr id="3" name="矩形 2"/>
          <p:cNvSpPr/>
          <p:nvPr/>
        </p:nvSpPr>
        <p:spPr>
          <a:xfrm>
            <a:off x="2532380" y="5414010"/>
            <a:ext cx="1906905" cy="253365"/>
          </a:xfrm>
          <a:prstGeom prst="rect">
            <a:avLst/>
          </a:prstGeom>
          <a:gradFill>
            <a:gsLst>
              <a:gs pos="19000">
                <a:srgbClr val="007BD3"/>
              </a:gs>
              <a:gs pos="100000">
                <a:srgbClr val="034373"/>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en-US" sz="1000" b="1"/>
              <a:t>HBase </a:t>
            </a:r>
            <a:r>
              <a:rPr lang="zh-CN" altLang="en-US" sz="1000"/>
              <a:t>海量离线列数据</a:t>
            </a:r>
            <a:endParaRPr lang="zh-CN" altLang="en-US" sz="1000"/>
          </a:p>
        </p:txBody>
      </p:sp>
      <p:sp>
        <p:nvSpPr>
          <p:cNvPr id="4" name="上下箭头 3"/>
          <p:cNvSpPr/>
          <p:nvPr/>
        </p:nvSpPr>
        <p:spPr>
          <a:xfrm rot="10800000">
            <a:off x="3230245" y="5099685"/>
            <a:ext cx="174625" cy="230505"/>
          </a:xfrm>
          <a:prstGeom prst="upDownArrow">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上下箭头 4"/>
          <p:cNvSpPr/>
          <p:nvPr/>
        </p:nvSpPr>
        <p:spPr>
          <a:xfrm rot="10800000">
            <a:off x="4222750" y="5116830"/>
            <a:ext cx="174625" cy="230505"/>
          </a:xfrm>
          <a:prstGeom prst="upDownArrow">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上下箭头 5"/>
          <p:cNvSpPr/>
          <p:nvPr/>
        </p:nvSpPr>
        <p:spPr>
          <a:xfrm rot="10800000">
            <a:off x="5464175" y="5099685"/>
            <a:ext cx="174625" cy="230505"/>
          </a:xfrm>
          <a:prstGeom prst="upDownArrow">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5" name="上下箭头 124"/>
          <p:cNvSpPr/>
          <p:nvPr/>
        </p:nvSpPr>
        <p:spPr>
          <a:xfrm rot="5400000">
            <a:off x="1737360" y="5095875"/>
            <a:ext cx="180340" cy="396240"/>
          </a:xfrm>
          <a:prstGeom prst="upDownArrow">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3502025" y="5122545"/>
            <a:ext cx="609600" cy="184150"/>
          </a:xfrm>
          <a:prstGeom prst="rect">
            <a:avLst/>
          </a:prstGeom>
          <a:noFill/>
        </p:spPr>
        <p:txBody>
          <a:bodyPr wrap="none" lIns="0" tIns="0" rIns="0" bIns="0" rtlCol="0" anchor="t">
            <a:spAutoFit/>
          </a:bodyPr>
          <a:p>
            <a:r>
              <a:rPr lang="zh-CN" altLang="en-US" sz="1200" b="1">
                <a:sym typeface="+mn-ea"/>
              </a:rPr>
              <a:t>结果反馈</a:t>
            </a:r>
            <a:endParaRPr lang="zh-CN" altLang="en-US" sz="1200" b="1">
              <a:sym typeface="+mn-ea"/>
            </a:endParaRPr>
          </a:p>
        </p:txBody>
      </p:sp>
      <p:sp>
        <p:nvSpPr>
          <p:cNvPr id="10" name="文本框 9"/>
          <p:cNvSpPr txBox="1"/>
          <p:nvPr/>
        </p:nvSpPr>
        <p:spPr>
          <a:xfrm>
            <a:off x="4581525" y="5123180"/>
            <a:ext cx="609600" cy="184150"/>
          </a:xfrm>
          <a:prstGeom prst="rect">
            <a:avLst/>
          </a:prstGeom>
          <a:noFill/>
        </p:spPr>
        <p:txBody>
          <a:bodyPr wrap="none" lIns="0" tIns="0" rIns="0" bIns="0" rtlCol="0" anchor="t">
            <a:spAutoFit/>
          </a:bodyPr>
          <a:p>
            <a:r>
              <a:rPr lang="zh-CN" altLang="en-US" sz="1200" b="1">
                <a:sym typeface="+mn-ea"/>
              </a:rPr>
              <a:t>统计查询</a:t>
            </a:r>
            <a:endParaRPr lang="zh-CN" altLang="en-US" sz="1200" b="1">
              <a:sym typeface="+mn-ea"/>
            </a:endParaRPr>
          </a:p>
        </p:txBody>
      </p:sp>
      <p:sp>
        <p:nvSpPr>
          <p:cNvPr id="11" name="日期占位符 10"/>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14" name="灯片编号占位符 13"/>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4.1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3027680" cy="521970"/>
          </a:xfrm>
          <a:prstGeom prst="rect">
            <a:avLst/>
          </a:prstGeom>
          <a:noFill/>
        </p:spPr>
        <p:txBody>
          <a:bodyPr wrap="none" rtlCol="0">
            <a:spAutoFit/>
          </a:bodyPr>
          <a:lstStyle/>
          <a:p>
            <a:pPr algn="l"/>
            <a:r>
              <a:rPr lang="zh-CN" altLang="en-US" sz="2800" dirty="0">
                <a:latin typeface="微软雅黑" panose="020B0503020204020204" pitchFamily="34" charset="-122"/>
                <a:ea typeface="微软雅黑" panose="020B0503020204020204" pitchFamily="34" charset="-122"/>
                <a:sym typeface="+mn-ea"/>
              </a:rPr>
              <a:t>数据转换接收模块</a:t>
            </a:r>
            <a:endParaRPr lang="zh-CN" altLang="en-US" sz="2800" dirty="0">
              <a:latin typeface="微软雅黑" panose="020B0503020204020204" pitchFamily="34" charset="-122"/>
              <a:ea typeface="微软雅黑" panose="020B0503020204020204" pitchFamily="34" charset="-122"/>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 name="内容占位符 1"/>
          <p:cNvSpPr>
            <a:spLocks noGrp="1"/>
          </p:cNvSpPr>
          <p:nvPr>
            <p:ph idx="1"/>
          </p:nvPr>
        </p:nvSpPr>
        <p:spPr>
          <a:xfrm>
            <a:off x="628650" y="1645920"/>
            <a:ext cx="11186795" cy="4549775"/>
          </a:xfrm>
        </p:spPr>
        <p:txBody>
          <a:bodyPr>
            <a:noAutofit/>
          </a:bodyPr>
          <a:p>
            <a:pPr marL="0" indent="0" algn="l">
              <a:lnSpc>
                <a:spcPct val="110000"/>
              </a:lnSpc>
              <a:buClrTx/>
              <a:buSzTx/>
              <a:buFont typeface="+mj-lt"/>
              <a:buNone/>
            </a:pPr>
            <a:r>
              <a:rPr lang="zh-CN" altLang="en-US" sz="2000" dirty="0">
                <a:solidFill>
                  <a:schemeClr val="tx1"/>
                </a:solidFill>
                <a:latin typeface="微软雅黑" panose="020B0503020204020204" pitchFamily="34" charset="-122"/>
                <a:ea typeface="微软雅黑" panose="020B0503020204020204" pitchFamily="34" charset="-122"/>
                <a:sym typeface="+mn-ea"/>
              </a:rPr>
              <a:t>开发一款用于大数据</a:t>
            </a:r>
            <a:r>
              <a:rPr lang="en-US" altLang="zh-CN" sz="2000" dirty="0">
                <a:solidFill>
                  <a:schemeClr val="tx1"/>
                </a:solidFill>
                <a:latin typeface="微软雅黑" panose="020B0503020204020204" pitchFamily="34" charset="-122"/>
                <a:ea typeface="微软雅黑" panose="020B0503020204020204" pitchFamily="34" charset="-122"/>
                <a:sym typeface="+mn-ea"/>
              </a:rPr>
              <a:t>文件</a:t>
            </a:r>
            <a:r>
              <a:rPr lang="zh-CN" altLang="en-US" sz="2000" dirty="0">
                <a:solidFill>
                  <a:schemeClr val="tx1"/>
                </a:solidFill>
                <a:latin typeface="微软雅黑" panose="020B0503020204020204" pitchFamily="34" charset="-122"/>
                <a:ea typeface="微软雅黑" panose="020B0503020204020204" pitchFamily="34" charset="-122"/>
                <a:sym typeface="+mn-ea"/>
              </a:rPr>
              <a:t>的综合</a:t>
            </a:r>
            <a:r>
              <a:rPr lang="en-US" altLang="zh-CN" sz="2000" dirty="0">
                <a:solidFill>
                  <a:schemeClr val="tx1"/>
                </a:solidFill>
                <a:latin typeface="微软雅黑" panose="020B0503020204020204" pitchFamily="34" charset="-122"/>
                <a:ea typeface="微软雅黑" panose="020B0503020204020204" pitchFamily="34" charset="-122"/>
                <a:sym typeface="+mn-ea"/>
              </a:rPr>
              <a:t>管理</a:t>
            </a:r>
            <a:r>
              <a:rPr lang="zh-CN" altLang="en-US" sz="2000" dirty="0">
                <a:solidFill>
                  <a:schemeClr val="tx1"/>
                </a:solidFill>
                <a:latin typeface="微软雅黑" panose="020B0503020204020204" pitchFamily="34" charset="-122"/>
                <a:ea typeface="微软雅黑" panose="020B0503020204020204" pitchFamily="34" charset="-122"/>
                <a:sym typeface="+mn-ea"/>
              </a:rPr>
              <a:t>平台，用于管理量的数据文件，平台主要有以下功能：</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a:p>
            <a:pPr marL="285750" indent="-514350" algn="l">
              <a:lnSpc>
                <a:spcPct val="110000"/>
              </a:lnSpc>
              <a:buClrTx/>
              <a:buSzTx/>
              <a:buFont typeface="+mj-lt"/>
              <a:buAutoNum type="arabicPeriod"/>
            </a:pPr>
            <a:r>
              <a:rPr lang="en-US" altLang="zh-CN" sz="2000" dirty="0">
                <a:solidFill>
                  <a:schemeClr val="tx1"/>
                </a:solidFill>
                <a:latin typeface="微软雅黑" panose="020B0503020204020204" pitchFamily="34" charset="-122"/>
                <a:ea typeface="微软雅黑" panose="020B0503020204020204" pitchFamily="34" charset="-122"/>
                <a:sym typeface="+mn-ea"/>
              </a:rPr>
              <a:t>能够对所有所有文件信息</a:t>
            </a:r>
            <a:r>
              <a:rPr lang="zh-CN" altLang="en-US" sz="2000" dirty="0">
                <a:solidFill>
                  <a:schemeClr val="tx1"/>
                </a:solidFill>
                <a:latin typeface="微软雅黑" panose="020B0503020204020204" pitchFamily="34" charset="-122"/>
                <a:ea typeface="微软雅黑" panose="020B0503020204020204" pitchFamily="34" charset="-122"/>
                <a:sym typeface="+mn-ea"/>
              </a:rPr>
              <a:t>各类信息</a:t>
            </a:r>
            <a:r>
              <a:rPr lang="en-US" altLang="zh-CN" sz="2000" dirty="0">
                <a:solidFill>
                  <a:schemeClr val="tx1"/>
                </a:solidFill>
                <a:latin typeface="微软雅黑" panose="020B0503020204020204" pitchFamily="34" charset="-122"/>
                <a:ea typeface="微软雅黑" panose="020B0503020204020204" pitchFamily="34" charset="-122"/>
                <a:sym typeface="+mn-ea"/>
              </a:rPr>
              <a:t>统计并</a:t>
            </a:r>
            <a:r>
              <a:rPr lang="zh-CN" altLang="en-US" sz="2000" dirty="0">
                <a:solidFill>
                  <a:schemeClr val="tx1"/>
                </a:solidFill>
                <a:latin typeface="微软雅黑" panose="020B0503020204020204" pitchFamily="34" charset="-122"/>
                <a:ea typeface="微软雅黑" panose="020B0503020204020204" pitchFamily="34" charset="-122"/>
                <a:sym typeface="+mn-ea"/>
              </a:rPr>
              <a:t>进行相关</a:t>
            </a:r>
            <a:r>
              <a:rPr lang="en-US" altLang="zh-CN" sz="2000" dirty="0">
                <a:solidFill>
                  <a:schemeClr val="tx1"/>
                </a:solidFill>
                <a:latin typeface="微软雅黑" panose="020B0503020204020204" pitchFamily="34" charset="-122"/>
                <a:ea typeface="微软雅黑" panose="020B0503020204020204" pitchFamily="34" charset="-122"/>
                <a:sym typeface="+mn-ea"/>
              </a:rPr>
              <a:t>展示；</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a:p>
            <a:pPr marL="285750" indent="-514350" algn="l">
              <a:lnSpc>
                <a:spcPct val="110000"/>
              </a:lnSpc>
              <a:buClrTx/>
              <a:buSzTx/>
              <a:buFont typeface="+mj-lt"/>
              <a:buAutoNum type="arabicPeriod"/>
            </a:pPr>
            <a:r>
              <a:rPr lang="en-US" altLang="zh-CN" sz="2000" dirty="0">
                <a:solidFill>
                  <a:schemeClr val="tx1"/>
                </a:solidFill>
                <a:latin typeface="微软雅黑" panose="020B0503020204020204" pitchFamily="34" charset="-122"/>
                <a:ea typeface="微软雅黑" panose="020B0503020204020204" pitchFamily="34" charset="-122"/>
                <a:sym typeface="+mn-ea"/>
              </a:rPr>
              <a:t>能够</a:t>
            </a:r>
            <a:r>
              <a:rPr lang="zh-CN" altLang="en-US" sz="2000" dirty="0">
                <a:solidFill>
                  <a:schemeClr val="tx1"/>
                </a:solidFill>
                <a:latin typeface="微软雅黑" panose="020B0503020204020204" pitchFamily="34" charset="-122"/>
                <a:ea typeface="微软雅黑" panose="020B0503020204020204" pitchFamily="34" charset="-122"/>
                <a:sym typeface="+mn-ea"/>
              </a:rPr>
              <a:t>根据条件对所有文件进行</a:t>
            </a:r>
            <a:r>
              <a:rPr lang="en-US" altLang="zh-CN" sz="2000" dirty="0">
                <a:solidFill>
                  <a:schemeClr val="tx1"/>
                </a:solidFill>
                <a:latin typeface="微软雅黑" panose="020B0503020204020204" pitchFamily="34" charset="-122"/>
                <a:ea typeface="微软雅黑" panose="020B0503020204020204" pitchFamily="34" charset="-122"/>
                <a:sym typeface="+mn-ea"/>
              </a:rPr>
              <a:t>筛选、查询和对比</a:t>
            </a:r>
            <a:r>
              <a:rPr lang="zh-CN" altLang="en-US" sz="2000" dirty="0">
                <a:solidFill>
                  <a:schemeClr val="tx1"/>
                </a:solidFill>
                <a:latin typeface="微软雅黑" panose="020B0503020204020204" pitchFamily="34" charset="-122"/>
                <a:ea typeface="微软雅黑" panose="020B0503020204020204" pitchFamily="34" charset="-122"/>
                <a:sym typeface="+mn-ea"/>
              </a:rPr>
              <a:t>；</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a:p>
            <a:pPr marL="285750" indent="-514350" algn="l">
              <a:lnSpc>
                <a:spcPct val="110000"/>
              </a:lnSpc>
              <a:buClrTx/>
              <a:buSzTx/>
              <a:buFont typeface="+mj-lt"/>
              <a:buAutoNum type="arabicPeriod"/>
            </a:pPr>
            <a:r>
              <a:rPr lang="zh-CN" altLang="en-US" sz="2000" dirty="0">
                <a:solidFill>
                  <a:schemeClr val="tx1"/>
                </a:solidFill>
                <a:latin typeface="微软雅黑" panose="020B0503020204020204" pitchFamily="34" charset="-122"/>
                <a:ea typeface="微软雅黑" panose="020B0503020204020204" pitchFamily="34" charset="-122"/>
                <a:sym typeface="+mn-ea"/>
              </a:rPr>
              <a:t>能够</a:t>
            </a:r>
            <a:r>
              <a:rPr lang="en-US" altLang="zh-CN" sz="2000" dirty="0">
                <a:solidFill>
                  <a:schemeClr val="tx1"/>
                </a:solidFill>
                <a:latin typeface="微软雅黑" panose="020B0503020204020204" pitchFamily="34" charset="-122"/>
                <a:ea typeface="微软雅黑" panose="020B0503020204020204" pitchFamily="34" charset="-122"/>
                <a:sym typeface="+mn-ea"/>
              </a:rPr>
              <a:t>对单个文件进行</a:t>
            </a:r>
            <a:r>
              <a:rPr lang="zh-CN" altLang="en-US" sz="2000" dirty="0">
                <a:solidFill>
                  <a:schemeClr val="tx1"/>
                </a:solidFill>
                <a:latin typeface="微软雅黑" panose="020B0503020204020204" pitchFamily="34" charset="-122"/>
                <a:ea typeface="微软雅黑" panose="020B0503020204020204" pitchFamily="34" charset="-122"/>
                <a:sym typeface="+mn-ea"/>
              </a:rPr>
              <a:t>必要的数据</a:t>
            </a:r>
            <a:r>
              <a:rPr lang="en-US" altLang="zh-CN" sz="2000" dirty="0">
                <a:solidFill>
                  <a:schemeClr val="tx1"/>
                </a:solidFill>
                <a:latin typeface="微软雅黑" panose="020B0503020204020204" pitchFamily="34" charset="-122"/>
                <a:ea typeface="微软雅黑" panose="020B0503020204020204" pitchFamily="34" charset="-122"/>
                <a:sym typeface="+mn-ea"/>
              </a:rPr>
              <a:t>分析</a:t>
            </a:r>
            <a:r>
              <a:rPr lang="zh-CN" altLang="en-US" sz="2000" dirty="0">
                <a:solidFill>
                  <a:schemeClr val="tx1"/>
                </a:solidFill>
                <a:latin typeface="微软雅黑" panose="020B0503020204020204" pitchFamily="34" charset="-122"/>
                <a:ea typeface="微软雅黑" panose="020B0503020204020204" pitchFamily="34" charset="-122"/>
                <a:sym typeface="+mn-ea"/>
              </a:rPr>
              <a:t>，如分析出文件的行数，平均行数长度，每行字段数，</a:t>
            </a:r>
            <a:br>
              <a:rPr lang="zh-CN" altLang="en-US" sz="2000" dirty="0">
                <a:solidFill>
                  <a:schemeClr val="tx1"/>
                </a:solidFill>
                <a:latin typeface="微软雅黑" panose="020B0503020204020204" pitchFamily="34" charset="-122"/>
                <a:ea typeface="微软雅黑" panose="020B0503020204020204" pitchFamily="34" charset="-122"/>
                <a:sym typeface="+mn-ea"/>
              </a:rPr>
            </a:br>
            <a:r>
              <a:rPr lang="zh-CN" altLang="en-US" sz="2000" dirty="0">
                <a:solidFill>
                  <a:schemeClr val="tx1"/>
                </a:solidFill>
                <a:latin typeface="微软雅黑" panose="020B0503020204020204" pitchFamily="34" charset="-122"/>
                <a:ea typeface="微软雅黑" panose="020B0503020204020204" pitchFamily="34" charset="-122"/>
                <a:sym typeface="+mn-ea"/>
              </a:rPr>
              <a:t> </a:t>
            </a:r>
            <a:r>
              <a:rPr lang="en-US" altLang="zh-CN" sz="2000" dirty="0">
                <a:solidFill>
                  <a:schemeClr val="tx1"/>
                </a:solidFill>
                <a:latin typeface="微软雅黑" panose="020B0503020204020204" pitchFamily="34" charset="-122"/>
                <a:ea typeface="微软雅黑" panose="020B0503020204020204" pitchFamily="34" charset="-122"/>
                <a:sym typeface="+mn-ea"/>
              </a:rPr>
              <a:t>  </a:t>
            </a:r>
            <a:r>
              <a:rPr lang="zh-CN" altLang="en-US" sz="2000" dirty="0">
                <a:solidFill>
                  <a:schemeClr val="tx1"/>
                </a:solidFill>
                <a:latin typeface="微软雅黑" panose="020B0503020204020204" pitchFamily="34" charset="-122"/>
                <a:ea typeface="微软雅黑" panose="020B0503020204020204" pitchFamily="34" charset="-122"/>
                <a:sym typeface="+mn-ea"/>
              </a:rPr>
              <a:t>数字摘要</a:t>
            </a:r>
            <a:r>
              <a:rPr lang="en-US" altLang="zh-CN" sz="2000" dirty="0">
                <a:solidFill>
                  <a:schemeClr val="tx1"/>
                </a:solidFill>
                <a:latin typeface="微软雅黑" panose="020B0503020204020204" pitchFamily="34" charset="-122"/>
                <a:ea typeface="微软雅黑" panose="020B0503020204020204" pitchFamily="34" charset="-122"/>
                <a:sym typeface="+mn-ea"/>
              </a:rPr>
              <a:t>MD5</a:t>
            </a:r>
            <a:r>
              <a:rPr lang="zh-CN" altLang="en-US" sz="2000" dirty="0">
                <a:solidFill>
                  <a:schemeClr val="tx1"/>
                </a:solidFill>
                <a:latin typeface="微软雅黑" panose="020B0503020204020204" pitchFamily="34" charset="-122"/>
                <a:ea typeface="微软雅黑" panose="020B0503020204020204" pitchFamily="34" charset="-122"/>
                <a:sym typeface="+mn-ea"/>
              </a:rPr>
              <a:t>，主要内容等操作</a:t>
            </a:r>
            <a:r>
              <a:rPr lang="en-US" altLang="zh-CN" sz="2000" dirty="0">
                <a:solidFill>
                  <a:schemeClr val="tx1"/>
                </a:solidFill>
                <a:latin typeface="微软雅黑" panose="020B0503020204020204" pitchFamily="34" charset="-122"/>
                <a:ea typeface="微软雅黑" panose="020B0503020204020204" pitchFamily="34" charset="-122"/>
                <a:sym typeface="+mn-ea"/>
              </a:rPr>
              <a:t>；</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a:p>
            <a:pPr marL="285750" indent="-514350" algn="l">
              <a:lnSpc>
                <a:spcPct val="110000"/>
              </a:lnSpc>
              <a:buClrTx/>
              <a:buSzTx/>
              <a:buFont typeface="+mj-lt"/>
              <a:buAutoNum type="arabicPeriod"/>
            </a:pPr>
            <a:r>
              <a:rPr lang="zh-CN" altLang="en-US" sz="2000" dirty="0">
                <a:solidFill>
                  <a:schemeClr val="tx1"/>
                </a:solidFill>
                <a:latin typeface="微软雅黑" panose="020B0503020204020204" pitchFamily="34" charset="-122"/>
                <a:ea typeface="微软雅黑" panose="020B0503020204020204" pitchFamily="34" charset="-122"/>
                <a:sym typeface="+mn-ea"/>
              </a:rPr>
              <a:t>能够自动识别数据类型，并使用对应转换模块对文件进行格式转换；</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a:p>
            <a:pPr marL="285750" indent="-514350" algn="l">
              <a:lnSpc>
                <a:spcPct val="110000"/>
              </a:lnSpc>
              <a:buClrTx/>
              <a:buSzTx/>
              <a:buFont typeface="+mj-lt"/>
              <a:buAutoNum type="arabicPeriod"/>
            </a:pPr>
            <a:r>
              <a:rPr lang="en-US" altLang="zh-CN" sz="2000" dirty="0">
                <a:solidFill>
                  <a:schemeClr val="tx1"/>
                </a:solidFill>
                <a:latin typeface="微软雅黑" panose="020B0503020204020204" pitchFamily="34" charset="-122"/>
                <a:ea typeface="微软雅黑" panose="020B0503020204020204" pitchFamily="34" charset="-122"/>
                <a:sym typeface="+mn-ea"/>
              </a:rPr>
              <a:t>能够</a:t>
            </a:r>
            <a:r>
              <a:rPr lang="zh-CN" altLang="en-US" sz="2000" dirty="0">
                <a:solidFill>
                  <a:schemeClr val="tx1"/>
                </a:solidFill>
                <a:latin typeface="微软雅黑" panose="020B0503020204020204" pitchFamily="34" charset="-122"/>
                <a:ea typeface="微软雅黑" panose="020B0503020204020204" pitchFamily="34" charset="-122"/>
                <a:sym typeface="+mn-ea"/>
              </a:rPr>
              <a:t>对单个或多个文件进行</a:t>
            </a:r>
            <a:r>
              <a:rPr lang="en-US" altLang="zh-CN" sz="2000" dirty="0">
                <a:solidFill>
                  <a:schemeClr val="tx1"/>
                </a:solidFill>
                <a:latin typeface="微软雅黑" panose="020B0503020204020204" pitchFamily="34" charset="-122"/>
                <a:ea typeface="微软雅黑" panose="020B0503020204020204" pitchFamily="34" charset="-122"/>
                <a:sym typeface="+mn-ea"/>
              </a:rPr>
              <a:t>打标签等分类操作；</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a:p>
            <a:pPr marL="285750" indent="-514350" algn="l">
              <a:lnSpc>
                <a:spcPct val="110000"/>
              </a:lnSpc>
              <a:buClrTx/>
              <a:buSzTx/>
              <a:buFont typeface="+mj-lt"/>
              <a:buAutoNum type="arabicPeriod"/>
            </a:pPr>
            <a:r>
              <a:rPr lang="zh-CN" altLang="en-US" sz="2000" dirty="0">
                <a:solidFill>
                  <a:schemeClr val="tx1"/>
                </a:solidFill>
                <a:latin typeface="微软雅黑" panose="020B0503020204020204" pitchFamily="34" charset="-122"/>
                <a:ea typeface="微软雅黑" panose="020B0503020204020204" pitchFamily="34" charset="-122"/>
                <a:sym typeface="+mn-ea"/>
              </a:rPr>
              <a:t>支持</a:t>
            </a:r>
            <a:r>
              <a:rPr lang="en-US" altLang="zh-CN" sz="2000" dirty="0">
                <a:solidFill>
                  <a:schemeClr val="tx1"/>
                </a:solidFill>
                <a:latin typeface="微软雅黑" panose="020B0503020204020204" pitchFamily="34" charset="-122"/>
                <a:ea typeface="微软雅黑" panose="020B0503020204020204" pitchFamily="34" charset="-122"/>
                <a:sym typeface="+mn-ea"/>
              </a:rPr>
              <a:t>文件的导入、导出、打包、发布下载链接等</a:t>
            </a:r>
            <a:r>
              <a:rPr lang="zh-CN" altLang="en-US" sz="2000" dirty="0">
                <a:solidFill>
                  <a:schemeClr val="tx1"/>
                </a:solidFill>
                <a:latin typeface="微软雅黑" panose="020B0503020204020204" pitchFamily="34" charset="-122"/>
                <a:ea typeface="微软雅黑" panose="020B0503020204020204" pitchFamily="34" charset="-122"/>
                <a:sym typeface="+mn-ea"/>
              </a:rPr>
              <a:t>；</a:t>
            </a:r>
            <a:endParaRPr lang="zh-CN" altLang="en-US" sz="2000" dirty="0">
              <a:solidFill>
                <a:schemeClr val="tx1"/>
              </a:solidFill>
              <a:latin typeface="微软雅黑" panose="020B0503020204020204" pitchFamily="34" charset="-122"/>
              <a:ea typeface="微软雅黑" panose="020B0503020204020204" pitchFamily="34" charset="-122"/>
              <a:sym typeface="+mn-ea"/>
            </a:endParaRPr>
          </a:p>
          <a:p>
            <a:pPr marL="285750" indent="-514350" algn="l">
              <a:lnSpc>
                <a:spcPct val="110000"/>
              </a:lnSpc>
              <a:buClrTx/>
              <a:buSzTx/>
              <a:buFont typeface="+mj-lt"/>
              <a:buAutoNum type="arabicPeriod"/>
            </a:pPr>
            <a:r>
              <a:rPr lang="zh-CN" altLang="en-US" sz="2000" dirty="0">
                <a:solidFill>
                  <a:schemeClr val="tx1"/>
                </a:solidFill>
                <a:latin typeface="微软雅黑" panose="020B0503020204020204" pitchFamily="34" charset="-122"/>
                <a:ea typeface="微软雅黑" panose="020B0503020204020204" pitchFamily="34" charset="-122"/>
                <a:sym typeface="+mn-ea"/>
              </a:rPr>
              <a:t>能够记录文件的读写、分析、转换和导入导出历史；</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a:p>
            <a:pPr marL="285750" indent="-514350" algn="l">
              <a:lnSpc>
                <a:spcPct val="110000"/>
              </a:lnSpc>
              <a:buClrTx/>
              <a:buSzTx/>
              <a:buFont typeface="+mj-lt"/>
              <a:buAutoNum type="arabicPeriod"/>
            </a:pPr>
            <a:r>
              <a:rPr lang="zh-CN" altLang="en-US" sz="2000" dirty="0">
                <a:solidFill>
                  <a:schemeClr val="tx1"/>
                </a:solidFill>
                <a:latin typeface="微软雅黑" panose="020B0503020204020204" pitchFamily="34" charset="-122"/>
                <a:ea typeface="微软雅黑" panose="020B0503020204020204" pitchFamily="34" charset="-122"/>
                <a:sym typeface="+mn-ea"/>
              </a:rPr>
              <a:t>支持</a:t>
            </a:r>
            <a:r>
              <a:rPr lang="en-US" altLang="zh-CN" sz="2000" dirty="0">
                <a:solidFill>
                  <a:schemeClr val="tx1"/>
                </a:solidFill>
                <a:latin typeface="微软雅黑" panose="020B0503020204020204" pitchFamily="34" charset="-122"/>
                <a:ea typeface="微软雅黑" panose="020B0503020204020204" pitchFamily="34" charset="-122"/>
                <a:sym typeface="+mn-ea"/>
              </a:rPr>
              <a:t>其他可能用到的</a:t>
            </a:r>
            <a:r>
              <a:rPr lang="zh-CN" altLang="en-US" sz="2000" dirty="0">
                <a:solidFill>
                  <a:schemeClr val="tx1"/>
                </a:solidFill>
                <a:latin typeface="微软雅黑" panose="020B0503020204020204" pitchFamily="34" charset="-122"/>
                <a:ea typeface="微软雅黑" panose="020B0503020204020204" pitchFamily="34" charset="-122"/>
                <a:sym typeface="+mn-ea"/>
              </a:rPr>
              <a:t>文件管理</a:t>
            </a:r>
            <a:r>
              <a:rPr lang="en-US" altLang="zh-CN" sz="2000" dirty="0">
                <a:solidFill>
                  <a:schemeClr val="tx1"/>
                </a:solidFill>
                <a:latin typeface="微软雅黑" panose="020B0503020204020204" pitchFamily="34" charset="-122"/>
                <a:ea typeface="微软雅黑" panose="020B0503020204020204" pitchFamily="34" charset="-122"/>
                <a:sym typeface="+mn-ea"/>
              </a:rPr>
              <a:t>功能。</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4.2</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1605280" cy="521970"/>
          </a:xfrm>
          <a:prstGeom prst="rect">
            <a:avLst/>
          </a:prstGeom>
          <a:noFill/>
        </p:spPr>
        <p:txBody>
          <a:bodyPr wrap="none" rtlCol="0">
            <a:spAutoFit/>
          </a:bodyPr>
          <a:lstStyle/>
          <a:p>
            <a:pPr algn="l"/>
            <a:r>
              <a:rPr lang="zh-CN" altLang="en-US" sz="2800" dirty="0">
                <a:latin typeface="微软雅黑" panose="020B0503020204020204" pitchFamily="34" charset="-122"/>
                <a:ea typeface="微软雅黑" panose="020B0503020204020204" pitchFamily="34" charset="-122"/>
                <a:sym typeface="+mn-ea"/>
              </a:rPr>
              <a:t>数据入库</a:t>
            </a:r>
            <a:endParaRPr lang="zh-CN" altLang="en-US"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7885" y="1541780"/>
            <a:ext cx="10763885" cy="4661535"/>
          </a:xfrm>
          <a:prstGeom prst="rect">
            <a:avLst/>
          </a:prstGeom>
          <a:noFill/>
        </p:spPr>
        <p:txBody>
          <a:bodyPr wrap="square" rtlCol="0">
            <a:spAutoFit/>
          </a:bodyPr>
          <a:p>
            <a:pPr lvl="0" indent="0">
              <a:lnSpc>
                <a:spcPct val="150000"/>
              </a:lnSpc>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sym typeface="+mn-ea"/>
              </a:rPr>
              <a:t>数据入库是将转换好的数据写入数据仓库，入库包括数据清洗、实体匹配和数据整合三块内容：</a:t>
            </a:r>
            <a:endParaRPr lang="zh-CN" altLang="en-US" dirty="0">
              <a:latin typeface="微软雅黑" panose="020B0503020204020204" pitchFamily="34" charset="-122"/>
              <a:ea typeface="微软雅黑" panose="020B0503020204020204" pitchFamily="34" charset="-122"/>
              <a:sym typeface="+mn-ea"/>
            </a:endParaRPr>
          </a:p>
          <a:p>
            <a:pPr lvl="0" indent="-4572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mn-ea"/>
              </a:rPr>
              <a:t>数据清洗：为了对已经转换完成的数据做进一步的规范与格式化操作</a:t>
            </a:r>
            <a:endParaRPr lang="zh-CN" altLang="en-US" dirty="0">
              <a:latin typeface="微软雅黑" panose="020B0503020204020204" pitchFamily="34" charset="-122"/>
              <a:ea typeface="微软雅黑" panose="020B0503020204020204" pitchFamily="34" charset="-122"/>
              <a:sym typeface="+mn-ea"/>
            </a:endParaRPr>
          </a:p>
          <a:p>
            <a:pPr lvl="2" indent="-4572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mn-ea"/>
              </a:rPr>
              <a:t>去　重：对重复的数据进行删除或合并；</a:t>
            </a:r>
            <a:endParaRPr lang="zh-CN" altLang="en-US" dirty="0">
              <a:latin typeface="微软雅黑" panose="020B0503020204020204" pitchFamily="34" charset="-122"/>
              <a:ea typeface="微软雅黑" panose="020B0503020204020204" pitchFamily="34" charset="-122"/>
              <a:sym typeface="+mn-ea"/>
            </a:endParaRPr>
          </a:p>
          <a:p>
            <a:pPr lvl="2" indent="-4572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mn-ea"/>
              </a:rPr>
              <a:t>验</a:t>
            </a:r>
            <a:r>
              <a:rPr lang="zh-CN" altLang="en-US" dirty="0">
                <a:latin typeface="微软雅黑" panose="020B0503020204020204" pitchFamily="34" charset="-122"/>
                <a:ea typeface="微软雅黑" panose="020B0503020204020204" pitchFamily="34" charset="-122"/>
                <a:sym typeface="+mn-ea"/>
              </a:rPr>
              <a:t>　</a:t>
            </a:r>
            <a:r>
              <a:rPr lang="zh-CN" altLang="en-US" dirty="0">
                <a:latin typeface="微软雅黑" panose="020B0503020204020204" pitchFamily="34" charset="-122"/>
                <a:ea typeface="微软雅黑" panose="020B0503020204020204" pitchFamily="34" charset="-122"/>
                <a:sym typeface="+mn-ea"/>
              </a:rPr>
              <a:t>证：根据数据内容对数据正确性进行验证，如日期、邮箱、手机号等；</a:t>
            </a:r>
            <a:endParaRPr lang="zh-CN" altLang="en-US" dirty="0">
              <a:latin typeface="微软雅黑" panose="020B0503020204020204" pitchFamily="34" charset="-122"/>
              <a:ea typeface="微软雅黑" panose="020B0503020204020204" pitchFamily="34" charset="-122"/>
              <a:sym typeface="+mn-ea"/>
            </a:endParaRPr>
          </a:p>
          <a:p>
            <a:pPr lvl="2" indent="-4572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mn-ea"/>
              </a:rPr>
              <a:t>格式化：根据数据</a:t>
            </a:r>
            <a:r>
              <a:rPr lang="zh-CN" altLang="en-US" dirty="0">
                <a:latin typeface="微软雅黑" panose="020B0503020204020204" pitchFamily="34" charset="-122"/>
                <a:ea typeface="微软雅黑" panose="020B0503020204020204" pitchFamily="34" charset="-122"/>
                <a:sym typeface="+mn-ea"/>
              </a:rPr>
              <a:t>高效</a:t>
            </a:r>
            <a:r>
              <a:rPr lang="zh-CN" altLang="en-US" dirty="0">
                <a:latin typeface="微软雅黑" panose="020B0503020204020204" pitchFamily="34" charset="-122"/>
                <a:ea typeface="微软雅黑" panose="020B0503020204020204" pitchFamily="34" charset="-122"/>
                <a:sym typeface="+mn-ea"/>
              </a:rPr>
              <a:t>存储要求，对数据进行格式化处理，如</a:t>
            </a:r>
            <a:r>
              <a:rPr lang="en-US" altLang="zh-CN" dirty="0">
                <a:latin typeface="微软雅黑" panose="020B0503020204020204" pitchFamily="34" charset="-122"/>
                <a:ea typeface="微软雅黑" panose="020B0503020204020204" pitchFamily="34" charset="-122"/>
                <a:sym typeface="+mn-ea"/>
              </a:rPr>
              <a:t>IP</a:t>
            </a:r>
            <a:r>
              <a:rPr lang="zh-CN" altLang="en-US" dirty="0">
                <a:latin typeface="微软雅黑" panose="020B0503020204020204" pitchFamily="34" charset="-122"/>
                <a:ea typeface="微软雅黑" panose="020B0503020204020204" pitchFamily="34" charset="-122"/>
                <a:sym typeface="+mn-ea"/>
              </a:rPr>
              <a:t>使用</a:t>
            </a:r>
            <a:r>
              <a:rPr lang="en-US" altLang="zh-CN" dirty="0">
                <a:latin typeface="微软雅黑" panose="020B0503020204020204" pitchFamily="34" charset="-122"/>
                <a:ea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sym typeface="+mn-ea"/>
              </a:rPr>
              <a:t>字节整型代替字符串</a:t>
            </a:r>
            <a:endParaRPr lang="zh-CN" altLang="en-US" dirty="0">
              <a:latin typeface="微软雅黑" panose="020B0503020204020204" pitchFamily="34" charset="-122"/>
              <a:ea typeface="微软雅黑" panose="020B0503020204020204" pitchFamily="34" charset="-122"/>
              <a:sym typeface="+mn-ea"/>
            </a:endParaRPr>
          </a:p>
          <a:p>
            <a:pPr lvl="1" indent="-4572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mn-ea"/>
              </a:rPr>
              <a:t>实体匹配：判断输入的数据属于哪一张表或行，比如</a:t>
            </a:r>
            <a:r>
              <a:rPr lang="en-US" altLang="zh-CN" dirty="0">
                <a:latin typeface="微软雅黑" panose="020B0503020204020204" pitchFamily="34" charset="-122"/>
                <a:ea typeface="微软雅黑" panose="020B0503020204020204" pitchFamily="34" charset="-122"/>
                <a:sym typeface="+mn-ea"/>
              </a:rPr>
              <a:t> “</a:t>
            </a:r>
            <a:r>
              <a:rPr lang="zh-CN" altLang="en-US" dirty="0">
                <a:latin typeface="微软雅黑" panose="020B0503020204020204" pitchFamily="34" charset="-122"/>
                <a:ea typeface="微软雅黑" panose="020B0503020204020204" pitchFamily="34" charset="-122"/>
                <a:sym typeface="+mn-ea"/>
              </a:rPr>
              <a:t>张三，男，</a:t>
            </a:r>
            <a:r>
              <a:rPr lang="en-US" altLang="zh-CN" dirty="0">
                <a:latin typeface="微软雅黑" panose="020B0503020204020204" pitchFamily="34" charset="-122"/>
                <a:ea typeface="微软雅黑" panose="020B0503020204020204" pitchFamily="34" charset="-122"/>
                <a:sym typeface="+mn-ea"/>
              </a:rPr>
              <a:t>13912345678</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XX</a:t>
            </a:r>
            <a:r>
              <a:rPr lang="zh-CN" altLang="en-US" dirty="0">
                <a:latin typeface="微软雅黑" panose="020B0503020204020204" pitchFamily="34" charset="-122"/>
                <a:ea typeface="微软雅黑" panose="020B0503020204020204" pitchFamily="34" charset="-122"/>
                <a:sym typeface="+mn-ea"/>
              </a:rPr>
              <a:t>公司技术员</a:t>
            </a:r>
            <a:r>
              <a:rPr lang="en-US" altLang="zh-CN" dirty="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sym typeface="+mn-ea"/>
            </a:endParaRPr>
          </a:p>
          <a:p>
            <a:pPr lvl="2" indent="-4572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mn-ea"/>
              </a:rPr>
              <a:t>自动匹配：通过已有可利用的主键进行实体匹配，如手机号</a:t>
            </a:r>
            <a:r>
              <a:rPr lang="en-US" altLang="zh-CN" dirty="0">
                <a:latin typeface="微软雅黑" panose="020B0503020204020204" pitchFamily="34" charset="-122"/>
                <a:ea typeface="微软雅黑" panose="020B0503020204020204" pitchFamily="34" charset="-122"/>
                <a:sym typeface="+mn-ea"/>
              </a:rPr>
              <a:t>13912345678</a:t>
            </a:r>
            <a:r>
              <a:rPr lang="zh-CN" altLang="en-US" dirty="0">
                <a:latin typeface="微软雅黑" panose="020B0503020204020204" pitchFamily="34" charset="-122"/>
                <a:ea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sym typeface="+mn-ea"/>
            </a:endParaRPr>
          </a:p>
          <a:p>
            <a:pPr lvl="2" indent="-4572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mn-ea"/>
              </a:rPr>
              <a:t>人工匹配：通过人工与自动化分析相结合的方式处理</a:t>
            </a:r>
            <a:r>
              <a:rPr lang="zh-CN" altLang="en-US" dirty="0">
                <a:latin typeface="微软雅黑" panose="020B0503020204020204" pitchFamily="34" charset="-122"/>
                <a:ea typeface="微软雅黑" panose="020B0503020204020204" pitchFamily="34" charset="-122"/>
                <a:sym typeface="+mn-ea"/>
              </a:rPr>
              <a:t>缺少明显主键的信息；</a:t>
            </a:r>
            <a:endParaRPr lang="zh-CN" altLang="en-US" dirty="0">
              <a:latin typeface="微软雅黑" panose="020B0503020204020204" pitchFamily="34" charset="-122"/>
              <a:ea typeface="微软雅黑" panose="020B0503020204020204" pitchFamily="34" charset="-122"/>
              <a:sym typeface="+mn-ea"/>
            </a:endParaRPr>
          </a:p>
          <a:p>
            <a:pPr lvl="0" indent="-4572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实体融合</a:t>
            </a:r>
            <a:endParaRPr lang="zh-CN" altLang="en-US" dirty="0">
              <a:latin typeface="微软雅黑" panose="020B0503020204020204" pitchFamily="34" charset="-122"/>
              <a:ea typeface="微软雅黑" panose="020B0503020204020204" pitchFamily="34" charset="-122"/>
            </a:endParaRPr>
          </a:p>
          <a:p>
            <a:pPr lvl="2" indent="-4572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直接整合：不需要拆分的信息直接将已经匹配好的信息进行数据表的整合</a:t>
            </a:r>
            <a:endParaRPr lang="zh-CN" altLang="en-US" dirty="0">
              <a:latin typeface="微软雅黑" panose="020B0503020204020204" pitchFamily="34" charset="-122"/>
              <a:ea typeface="微软雅黑" panose="020B0503020204020204" pitchFamily="34" charset="-122"/>
            </a:endParaRPr>
          </a:p>
          <a:p>
            <a:pPr lvl="2" indent="-4572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拆分整合：需要拆分的信息，拆分后插入相关数据表中。</a:t>
            </a:r>
            <a:endParaRPr lang="zh-CN" altLang="en-US" dirty="0">
              <a:latin typeface="微软雅黑" panose="020B0503020204020204" pitchFamily="34" charset="-122"/>
              <a:ea typeface="微软雅黑" panose="020B0503020204020204" pitchFamily="34" charset="-122"/>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4.3</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2316480" cy="521970"/>
          </a:xfrm>
          <a:prstGeom prst="rect">
            <a:avLst/>
          </a:prstGeom>
          <a:noFill/>
        </p:spPr>
        <p:txBody>
          <a:bodyPr wrap="none" rtlCol="0">
            <a:spAutoFit/>
          </a:bodyPr>
          <a:lstStyle/>
          <a:p>
            <a:pPr algn="l"/>
            <a:r>
              <a:rPr lang="zh-CN" altLang="en-US" sz="2800" dirty="0">
                <a:latin typeface="微软雅黑" panose="020B0503020204020204" pitchFamily="34" charset="-122"/>
                <a:ea typeface="微软雅黑" panose="020B0503020204020204" pitchFamily="34" charset="-122"/>
                <a:sym typeface="+mn-ea"/>
              </a:rPr>
              <a:t>数据存储模块</a:t>
            </a:r>
            <a:endParaRPr lang="zh-CN" altLang="en-US" sz="2800" dirty="0">
              <a:latin typeface="微软雅黑" panose="020B0503020204020204" pitchFamily="34" charset="-122"/>
              <a:ea typeface="微软雅黑" panose="020B0503020204020204" pitchFamily="34" charset="-122"/>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77570" y="1877060"/>
            <a:ext cx="10763885" cy="2444115"/>
          </a:xfrm>
          <a:prstGeom prst="rect">
            <a:avLst/>
          </a:prstGeom>
          <a:noFill/>
        </p:spPr>
        <p:txBody>
          <a:bodyPr wrap="square" rtlCol="0">
            <a:spAutoFit/>
          </a:bodyPr>
          <a:p>
            <a:pPr lvl="0" indent="-457200">
              <a:lnSpc>
                <a:spcPct val="17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mn-ea"/>
              </a:rPr>
              <a:t>根据数据特性使用多种数据库对不同类型的数据进行存储；</a:t>
            </a:r>
            <a:endParaRPr lang="zh-CN" altLang="en-US" dirty="0">
              <a:latin typeface="微软雅黑" panose="020B0503020204020204" pitchFamily="34" charset="-122"/>
              <a:ea typeface="微软雅黑" panose="020B0503020204020204" pitchFamily="34" charset="-122"/>
              <a:sym typeface="+mn-ea"/>
            </a:endParaRPr>
          </a:p>
          <a:p>
            <a:pPr lvl="0" indent="-457200">
              <a:lnSpc>
                <a:spcPct val="17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建立一套内部使用的</a:t>
            </a:r>
            <a:r>
              <a:rPr lang="zh-CN" altLang="en-US" dirty="0">
                <a:latin typeface="微软雅黑" panose="020B0503020204020204" pitchFamily="34" charset="-122"/>
                <a:ea typeface="微软雅黑" panose="020B0503020204020204" pitchFamily="34" charset="-122"/>
                <a:sym typeface="+mn-ea"/>
              </a:rPr>
              <a:t>多数据库</a:t>
            </a:r>
            <a:r>
              <a:rPr lang="zh-CN" altLang="en-US" dirty="0">
                <a:latin typeface="微软雅黑" panose="020B0503020204020204" pitchFamily="34" charset="-122"/>
                <a:ea typeface="微软雅黑" panose="020B0503020204020204" pitchFamily="34" charset="-122"/>
              </a:rPr>
              <a:t>无缝整合的管理方法；</a:t>
            </a:r>
            <a:endParaRPr lang="zh-CN" altLang="en-US" dirty="0">
              <a:latin typeface="微软雅黑" panose="020B0503020204020204" pitchFamily="34" charset="-122"/>
              <a:ea typeface="微软雅黑" panose="020B0503020204020204" pitchFamily="34" charset="-122"/>
            </a:endParaRPr>
          </a:p>
          <a:p>
            <a:pPr lvl="0" indent="-457200">
              <a:lnSpc>
                <a:spcPct val="17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mn-ea"/>
              </a:rPr>
              <a:t>建立统一的基于</a:t>
            </a:r>
            <a:r>
              <a:rPr lang="en-US" altLang="zh-CN" dirty="0">
                <a:latin typeface="微软雅黑" panose="020B0503020204020204" pitchFamily="34" charset="-122"/>
                <a:ea typeface="微软雅黑" panose="020B0503020204020204" pitchFamily="34" charset="-122"/>
                <a:sym typeface="+mn-ea"/>
              </a:rPr>
              <a:t>RESTFUL</a:t>
            </a:r>
            <a:r>
              <a:rPr lang="zh-CN" altLang="en-US" dirty="0">
                <a:latin typeface="微软雅黑" panose="020B0503020204020204" pitchFamily="34" charset="-122"/>
                <a:ea typeface="微软雅黑" panose="020B0503020204020204" pitchFamily="34" charset="-122"/>
                <a:sym typeface="+mn-ea"/>
              </a:rPr>
              <a:t>接口对外公开的数据存储模型；</a:t>
            </a:r>
            <a:endParaRPr lang="zh-CN" altLang="en-US" dirty="0">
              <a:latin typeface="微软雅黑" panose="020B0503020204020204" pitchFamily="34" charset="-122"/>
              <a:ea typeface="微软雅黑" panose="020B0503020204020204" pitchFamily="34" charset="-122"/>
              <a:sym typeface="+mn-ea"/>
            </a:endParaRPr>
          </a:p>
          <a:p>
            <a:pPr lvl="0" indent="-457200">
              <a:lnSpc>
                <a:spcPct val="17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不判丰富和改进的数据读写性能；</a:t>
            </a:r>
            <a:endParaRPr lang="zh-CN" altLang="en-US" dirty="0">
              <a:latin typeface="微软雅黑" panose="020B0503020204020204" pitchFamily="34" charset="-122"/>
              <a:ea typeface="微软雅黑" panose="020B0503020204020204" pitchFamily="34" charset="-122"/>
            </a:endParaRPr>
          </a:p>
          <a:p>
            <a:pPr lvl="0" indent="-457200">
              <a:lnSpc>
                <a:spcPct val="17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可靠的数据高安全与完整性保证；</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505" y="814705"/>
            <a:ext cx="2047240" cy="521970"/>
          </a:xfrm>
          <a:prstGeom prst="rect">
            <a:avLst/>
          </a:prstGeom>
          <a:noFill/>
        </p:spPr>
        <p:txBody>
          <a:bodyPr wrap="square" rtlCol="0">
            <a:spAutoFit/>
          </a:bodyPr>
          <a:lstStyle/>
          <a:p>
            <a:r>
              <a:rPr lang="zh-CN" sz="2800" dirty="0">
                <a:latin typeface="微软雅黑" panose="020B0503020204020204" pitchFamily="34" charset="-122"/>
                <a:ea typeface="微软雅黑" panose="020B0503020204020204" pitchFamily="34" charset="-122"/>
              </a:rPr>
              <a:t>主要内容</a:t>
            </a:r>
            <a:endParaRPr lang="zh-CN"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1213485" y="1585595"/>
            <a:ext cx="4714875" cy="1845310"/>
          </a:xfrm>
          <a:prstGeom prst="rect">
            <a:avLst/>
          </a:prstGeom>
          <a:noFill/>
        </p:spPr>
        <p:txBody>
          <a:bodyPr wrap="square" rtlCol="0">
            <a:spAutoFit/>
          </a:bodyPr>
          <a:p>
            <a:pPr marL="457200"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01 </a:t>
            </a:r>
            <a:r>
              <a:rPr lang="zh-CN" altLang="en-US" sz="2000" dirty="0">
                <a:latin typeface="微软雅黑" panose="020B0503020204020204" pitchFamily="34" charset="-122"/>
                <a:ea typeface="微软雅黑" panose="020B0503020204020204" pitchFamily="34" charset="-122"/>
              </a:rPr>
              <a:t>概述</a:t>
            </a:r>
            <a:endParaRPr lang="zh-CN" altLang="en-US" sz="2000" dirty="0">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1.1 </a:t>
            </a:r>
            <a:r>
              <a:rPr lang="zh-CN" altLang="en-US" dirty="0">
                <a:latin typeface="微软雅黑" panose="020B0503020204020204" pitchFamily="34" charset="-122"/>
                <a:ea typeface="微软雅黑" panose="020B0503020204020204" pitchFamily="34" charset="-122"/>
              </a:rPr>
              <a:t>项目背景</a:t>
            </a:r>
            <a:endParaRPr lang="zh-CN" altLang="en-US" dirty="0">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1.2 </a:t>
            </a:r>
            <a:r>
              <a:rPr lang="zh-CN" altLang="en-US" dirty="0">
                <a:latin typeface="微软雅黑" panose="020B0503020204020204" pitchFamily="34" charset="-122"/>
                <a:ea typeface="微软雅黑" panose="020B0503020204020204" pitchFamily="34" charset="-122"/>
              </a:rPr>
              <a:t>核心需求</a:t>
            </a:r>
            <a:endParaRPr lang="zh-CN" altLang="en-US" dirty="0">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1.3 </a:t>
            </a:r>
            <a:r>
              <a:rPr lang="zh-CN" altLang="en-US" dirty="0">
                <a:latin typeface="微软雅黑" panose="020B0503020204020204" pitchFamily="34" charset="-122"/>
                <a:ea typeface="微软雅黑" panose="020B0503020204020204" pitchFamily="34" charset="-122"/>
              </a:rPr>
              <a:t>技术难点</a:t>
            </a: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213485" y="3910330"/>
            <a:ext cx="4512945" cy="1938020"/>
          </a:xfrm>
          <a:prstGeom prst="rect">
            <a:avLst/>
          </a:prstGeom>
          <a:noFill/>
        </p:spPr>
        <p:txBody>
          <a:bodyPr wrap="square" rtlCol="0">
            <a:spAutoFit/>
          </a:bodyPr>
          <a:p>
            <a:pPr marL="457200"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03 </a:t>
            </a:r>
            <a:r>
              <a:rPr lang="zh-CN" altLang="en-US" sz="2000" dirty="0">
                <a:latin typeface="微软雅黑" panose="020B0503020204020204" pitchFamily="34" charset="-122"/>
                <a:ea typeface="微软雅黑" panose="020B0503020204020204" pitchFamily="34" charset="-122"/>
              </a:rPr>
              <a:t>系统设计</a:t>
            </a:r>
            <a:endParaRPr lang="zh-CN" altLang="en-US" sz="2000" dirty="0">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3.1 </a:t>
            </a:r>
            <a:r>
              <a:rPr lang="zh-CN" altLang="en-US" sz="2000" dirty="0">
                <a:latin typeface="微软雅黑" panose="020B0503020204020204" pitchFamily="34" charset="-122"/>
                <a:ea typeface="微软雅黑" panose="020B0503020204020204" pitchFamily="34" charset="-122"/>
              </a:rPr>
              <a:t>主要设计原则</a:t>
            </a:r>
            <a:endParaRPr lang="zh-CN" altLang="en-US" sz="2000" dirty="0">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3.2 </a:t>
            </a:r>
            <a:r>
              <a:rPr lang="zh-CN" sz="2000" dirty="0">
                <a:latin typeface="微软雅黑" panose="020B0503020204020204" pitchFamily="34" charset="-122"/>
                <a:ea typeface="微软雅黑" panose="020B0503020204020204" pitchFamily="34" charset="-122"/>
                <a:sym typeface="+mn-ea"/>
              </a:rPr>
              <a:t>系统架构设计</a:t>
            </a:r>
            <a:endParaRPr lang="zh-CN" sz="2000" dirty="0">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3.3 </a:t>
            </a:r>
            <a:r>
              <a:rPr lang="zh-CN" altLang="en-US" sz="2000" dirty="0">
                <a:latin typeface="微软雅黑" panose="020B0503020204020204" pitchFamily="34" charset="-122"/>
                <a:ea typeface="微软雅黑" panose="020B0503020204020204" pitchFamily="34" charset="-122"/>
              </a:rPr>
              <a:t>软硬件详细</a:t>
            </a:r>
            <a:r>
              <a:rPr lang="zh-CN" altLang="en-US" sz="2000" dirty="0">
                <a:latin typeface="微软雅黑" panose="020B0503020204020204" pitchFamily="34" charset="-122"/>
                <a:ea typeface="微软雅黑" panose="020B0503020204020204" pitchFamily="34" charset="-122"/>
                <a:sym typeface="+mn-ea"/>
              </a:rPr>
              <a:t>设计</a:t>
            </a:r>
            <a:endParaRPr lang="zh-CN" altLang="en-US" sz="2000" dirty="0">
              <a:latin typeface="微软雅黑" panose="020B0503020204020204" pitchFamily="34" charset="-122"/>
              <a:ea typeface="微软雅黑" panose="020B0503020204020204" pitchFamily="34" charset="-122"/>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471920" y="1585595"/>
            <a:ext cx="4714875" cy="1938020"/>
          </a:xfrm>
          <a:prstGeom prst="rect">
            <a:avLst/>
          </a:prstGeom>
          <a:noFill/>
        </p:spPr>
        <p:txBody>
          <a:bodyPr wrap="square" rtlCol="0">
            <a:spAutoFit/>
          </a:bodyPr>
          <a:p>
            <a:pPr marL="342900" lvl="0"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02 </a:t>
            </a:r>
            <a:r>
              <a:rPr lang="zh-CN" altLang="en-US" sz="2000" dirty="0">
                <a:latin typeface="微软雅黑" panose="020B0503020204020204" pitchFamily="34" charset="-122"/>
                <a:ea typeface="微软雅黑" panose="020B0503020204020204" pitchFamily="34" charset="-122"/>
              </a:rPr>
              <a:t>核心原理</a:t>
            </a:r>
            <a:endParaRPr lang="zh-CN" altLang="en-US" sz="2000" dirty="0">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2.1 </a:t>
            </a:r>
            <a:r>
              <a:rPr lang="zh-CN" altLang="en-US" sz="2000" dirty="0">
                <a:latin typeface="微软雅黑" panose="020B0503020204020204" pitchFamily="34" charset="-122"/>
                <a:ea typeface="微软雅黑" panose="020B0503020204020204" pitchFamily="34" charset="-122"/>
                <a:sym typeface="+mn-ea"/>
              </a:rPr>
              <a:t>数据处理流程</a:t>
            </a:r>
            <a:endParaRPr lang="zh-CN" altLang="en-US" sz="2000" dirty="0">
              <a:latin typeface="微软雅黑" panose="020B0503020204020204" pitchFamily="34" charset="-122"/>
              <a:ea typeface="微软雅黑" panose="020B0503020204020204" pitchFamily="34" charset="-122"/>
              <a:sym typeface="+mn-ea"/>
            </a:endParaRPr>
          </a:p>
          <a:p>
            <a:pPr marL="914400" lvl="1"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sym typeface="+mn-ea"/>
              </a:rPr>
              <a:t>2.2 </a:t>
            </a:r>
            <a:r>
              <a:rPr lang="zh-CN" altLang="en-US" sz="2000" dirty="0">
                <a:latin typeface="微软雅黑" panose="020B0503020204020204" pitchFamily="34" charset="-122"/>
                <a:ea typeface="微软雅黑" panose="020B0503020204020204" pitchFamily="34" charset="-122"/>
              </a:rPr>
              <a:t>数据</a:t>
            </a:r>
            <a:r>
              <a:rPr lang="zh-CN" altLang="en-US" sz="2000" dirty="0">
                <a:latin typeface="微软雅黑" panose="020B0503020204020204" pitchFamily="34" charset="-122"/>
                <a:ea typeface="微软雅黑" panose="020B0503020204020204" pitchFamily="34" charset="-122"/>
                <a:sym typeface="+mn-ea"/>
              </a:rPr>
              <a:t>完整性</a:t>
            </a:r>
            <a:r>
              <a:rPr lang="zh-CN" altLang="en-US" sz="2000" dirty="0">
                <a:latin typeface="微软雅黑" panose="020B0503020204020204" pitchFamily="34" charset="-122"/>
                <a:ea typeface="微软雅黑" panose="020B0503020204020204" pitchFamily="34" charset="-122"/>
              </a:rPr>
              <a:t>保证</a:t>
            </a:r>
            <a:endParaRPr lang="zh-CN" altLang="en-US" sz="2000" dirty="0">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2.3 </a:t>
            </a:r>
            <a:r>
              <a:rPr lang="zh-CN" altLang="en-US" sz="2000" dirty="0">
                <a:latin typeface="微软雅黑" panose="020B0503020204020204" pitchFamily="34" charset="-122"/>
                <a:ea typeface="微软雅黑" panose="020B0503020204020204" pitchFamily="34" charset="-122"/>
              </a:rPr>
              <a:t>数据</a:t>
            </a:r>
            <a:r>
              <a:rPr lang="zh-CN" altLang="en-US" sz="2000" dirty="0">
                <a:latin typeface="微软雅黑" panose="020B0503020204020204" pitchFamily="34" charset="-122"/>
                <a:ea typeface="微软雅黑" panose="020B0503020204020204" pitchFamily="34" charset="-122"/>
                <a:sym typeface="+mn-ea"/>
              </a:rPr>
              <a:t>安全性</a:t>
            </a:r>
            <a:r>
              <a:rPr lang="zh-CN" altLang="en-US" sz="2000" dirty="0">
                <a:latin typeface="微软雅黑" panose="020B0503020204020204" pitchFamily="34" charset="-122"/>
                <a:ea typeface="微软雅黑" panose="020B0503020204020204" pitchFamily="34" charset="-122"/>
              </a:rPr>
              <a:t>保证</a:t>
            </a: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6471920" y="3916680"/>
            <a:ext cx="4512945" cy="1938020"/>
          </a:xfrm>
          <a:prstGeom prst="rect">
            <a:avLst/>
          </a:prstGeom>
          <a:noFill/>
        </p:spPr>
        <p:txBody>
          <a:bodyPr wrap="square" rtlCol="0">
            <a:spAutoFit/>
          </a:bodyPr>
          <a:p>
            <a:pPr marL="457200"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04 </a:t>
            </a:r>
            <a:r>
              <a:rPr lang="zh-CN" altLang="en-US" sz="2000" dirty="0">
                <a:latin typeface="微软雅黑" panose="020B0503020204020204" pitchFamily="34" charset="-122"/>
                <a:ea typeface="微软雅黑" panose="020B0503020204020204" pitchFamily="34" charset="-122"/>
              </a:rPr>
              <a:t>主要功能模块</a:t>
            </a:r>
            <a:endParaRPr lang="zh-CN" altLang="en-US" sz="2000" dirty="0">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4.1 </a:t>
            </a:r>
            <a:r>
              <a:rPr lang="zh-CN" altLang="en-US" sz="2000" dirty="0">
                <a:latin typeface="微软雅黑" panose="020B0503020204020204" pitchFamily="34" charset="-122"/>
                <a:ea typeface="微软雅黑" panose="020B0503020204020204" pitchFamily="34" charset="-122"/>
              </a:rPr>
              <a:t>数据接收模块</a:t>
            </a:r>
            <a:endParaRPr lang="zh-CN" altLang="en-US" sz="2000" dirty="0">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4.2 </a:t>
            </a:r>
            <a:r>
              <a:rPr lang="zh-CN" altLang="en-US" sz="2000" dirty="0">
                <a:latin typeface="微软雅黑" panose="020B0503020204020204" pitchFamily="34" charset="-122"/>
                <a:ea typeface="微软雅黑" panose="020B0503020204020204" pitchFamily="34" charset="-122"/>
              </a:rPr>
              <a:t>数据清洗模块</a:t>
            </a:r>
            <a:endParaRPr lang="zh-CN" altLang="en-US" sz="2000" dirty="0">
              <a:latin typeface="微软雅黑" panose="020B0503020204020204" pitchFamily="34" charset="-122"/>
              <a:ea typeface="微软雅黑" panose="020B0503020204020204" pitchFamily="34" charset="-122"/>
            </a:endParaRPr>
          </a:p>
          <a:p>
            <a:pPr marL="914400" lvl="1" indent="-4572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4.3 </a:t>
            </a:r>
            <a:r>
              <a:rPr lang="zh-CN" altLang="en-US" sz="2000" dirty="0">
                <a:latin typeface="微软雅黑" panose="020B0503020204020204" pitchFamily="34" charset="-122"/>
                <a:ea typeface="微软雅黑" panose="020B0503020204020204" pitchFamily="34" charset="-122"/>
              </a:rPr>
              <a:t>数据转换模块</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4648113" y="2766218"/>
            <a:ext cx="384509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9600" dirty="0">
                <a:latin typeface="微软雅黑 Light" panose="020B0502040204020203" pitchFamily="34" charset="-122"/>
                <a:ea typeface="微软雅黑 Light" panose="020B0502040204020203" pitchFamily="34" charset="-122"/>
              </a:rPr>
              <a:t>谢谢！</a:t>
            </a:r>
            <a:endParaRPr lang="zh-CN" altLang="en-US" sz="9600" dirty="0">
              <a:latin typeface="微软雅黑 Light" panose="020B0502040204020203" pitchFamily="34" charset="-122"/>
              <a:ea typeface="微软雅黑 Light" panose="020B0502040204020203" pitchFamily="34" charset="-122"/>
            </a:endParaRPr>
          </a:p>
        </p:txBody>
      </p:sp>
      <p:sp>
        <p:nvSpPr>
          <p:cNvPr id="3" name="文本框 2"/>
          <p:cNvSpPr txBox="1"/>
          <p:nvPr/>
        </p:nvSpPr>
        <p:spPr>
          <a:xfrm>
            <a:off x="4175760" y="4994910"/>
            <a:ext cx="3840480" cy="368300"/>
          </a:xfrm>
          <a:prstGeom prst="rect">
            <a:avLst/>
          </a:prstGeom>
          <a:noFill/>
        </p:spPr>
        <p:txBody>
          <a:bodyPr wrap="none" rtlCol="0" anchor="t">
            <a:spAutoFit/>
          </a:bodyPr>
          <a:p>
            <a:r>
              <a:rPr lang="zh-CN" altLang="en-US"/>
              <a:t>注：后续页面一些准备中的相关材料</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0" y="2692400"/>
            <a:ext cx="12191365" cy="1325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a:sym typeface="+mn-ea"/>
              </a:rPr>
              <a:t>后续页面为一些准备中的相关材料</a:t>
            </a:r>
            <a:endParaRPr lang="zh-CN" altLang="en-US" sz="320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0"/>
            <a:ext cx="11353800" cy="1016635"/>
          </a:xfrm>
        </p:spPr>
        <p:txBody>
          <a:bodyPr/>
          <a:lstStyle/>
          <a:p>
            <a:r>
              <a:rPr lang="zh-CN" altLang="en-US" dirty="0"/>
              <a:t>平台设计理念</a:t>
            </a:r>
            <a:endParaRPr lang="zh-CN" altLang="en-US" dirty="0"/>
          </a:p>
        </p:txBody>
      </p:sp>
      <p:grpSp>
        <p:nvGrpSpPr>
          <p:cNvPr id="6" name="组合 5"/>
          <p:cNvGrpSpPr/>
          <p:nvPr/>
        </p:nvGrpSpPr>
        <p:grpSpPr>
          <a:xfrm rot="0">
            <a:off x="510540" y="1099820"/>
            <a:ext cx="4622800" cy="4428490"/>
            <a:chOff x="-439375" y="160850"/>
            <a:chExt cx="4448751" cy="3562139"/>
          </a:xfrm>
        </p:grpSpPr>
        <p:sp>
          <p:nvSpPr>
            <p:cNvPr id="14" name="KSO_Shape"/>
            <p:cNvSpPr/>
            <p:nvPr>
              <p:custDataLst>
                <p:tags r:id="rId1"/>
              </p:custDataLst>
            </p:nvPr>
          </p:nvSpPr>
          <p:spPr bwMode="auto">
            <a:xfrm>
              <a:off x="-439375" y="967362"/>
              <a:ext cx="1945107" cy="1272849"/>
            </a:xfrm>
            <a:custGeom>
              <a:avLst/>
              <a:gdLst>
                <a:gd name="T0" fmla="*/ 622123 w 1646237"/>
                <a:gd name="T1" fmla="*/ 656390 h 1420813"/>
                <a:gd name="T2" fmla="*/ 536604 w 1646237"/>
                <a:gd name="T3" fmla="*/ 767381 h 1420813"/>
                <a:gd name="T4" fmla="*/ 727462 w 1646237"/>
                <a:gd name="T5" fmla="*/ 717766 h 1420813"/>
                <a:gd name="T6" fmla="*/ 1010077 w 1646237"/>
                <a:gd name="T7" fmla="*/ 188538 h 1420813"/>
                <a:gd name="T8" fmla="*/ 1123859 w 1646237"/>
                <a:gd name="T9" fmla="*/ 211324 h 1420813"/>
                <a:gd name="T10" fmla="*/ 1210112 w 1646237"/>
                <a:gd name="T11" fmla="*/ 280418 h 1420813"/>
                <a:gd name="T12" fmla="*/ 1253789 w 1646237"/>
                <a:gd name="T13" fmla="*/ 382588 h 1420813"/>
                <a:gd name="T14" fmla="*/ 1242410 w 1646237"/>
                <a:gd name="T15" fmla="*/ 496519 h 1420813"/>
                <a:gd name="T16" fmla="*/ 1179648 w 1646237"/>
                <a:gd name="T17" fmla="*/ 586929 h 1420813"/>
                <a:gd name="T18" fmla="*/ 1080916 w 1646237"/>
                <a:gd name="T19" fmla="*/ 639117 h 1420813"/>
                <a:gd name="T20" fmla="*/ 963832 w 1646237"/>
                <a:gd name="T21" fmla="*/ 639117 h 1420813"/>
                <a:gd name="T22" fmla="*/ 865100 w 1646237"/>
                <a:gd name="T23" fmla="*/ 586929 h 1420813"/>
                <a:gd name="T24" fmla="*/ 802703 w 1646237"/>
                <a:gd name="T25" fmla="*/ 496519 h 1420813"/>
                <a:gd name="T26" fmla="*/ 791326 w 1646237"/>
                <a:gd name="T27" fmla="*/ 382588 h 1420813"/>
                <a:gd name="T28" fmla="*/ 835002 w 1646237"/>
                <a:gd name="T29" fmla="*/ 280418 h 1420813"/>
                <a:gd name="T30" fmla="*/ 921255 w 1646237"/>
                <a:gd name="T31" fmla="*/ 211324 h 1420813"/>
                <a:gd name="T32" fmla="*/ 1007142 w 1646237"/>
                <a:gd name="T33" fmla="*/ 126427 h 1420813"/>
                <a:gd name="T34" fmla="*/ 868402 w 1646237"/>
                <a:gd name="T35" fmla="*/ 168692 h 1420813"/>
                <a:gd name="T36" fmla="*/ 767836 w 1646237"/>
                <a:gd name="T37" fmla="*/ 266452 h 1420813"/>
                <a:gd name="T38" fmla="*/ 725260 w 1646237"/>
                <a:gd name="T39" fmla="*/ 402801 h 1420813"/>
                <a:gd name="T40" fmla="*/ 754255 w 1646237"/>
                <a:gd name="T41" fmla="*/ 543562 h 1420813"/>
                <a:gd name="T42" fmla="*/ 844179 w 1646237"/>
                <a:gd name="T43" fmla="*/ 650877 h 1420813"/>
                <a:gd name="T44" fmla="*/ 977044 w 1646237"/>
                <a:gd name="T45" fmla="*/ 705637 h 1420813"/>
                <a:gd name="T46" fmla="*/ 1124592 w 1646237"/>
                <a:gd name="T47" fmla="*/ 690937 h 1420813"/>
                <a:gd name="T48" fmla="*/ 1242777 w 1646237"/>
                <a:gd name="T49" fmla="*/ 613390 h 1420813"/>
                <a:gd name="T50" fmla="*/ 1311046 w 1646237"/>
                <a:gd name="T51" fmla="*/ 490271 h 1420813"/>
                <a:gd name="T52" fmla="*/ 1311046 w 1646237"/>
                <a:gd name="T53" fmla="*/ 345101 h 1420813"/>
                <a:gd name="T54" fmla="*/ 1242777 w 1646237"/>
                <a:gd name="T55" fmla="*/ 221615 h 1420813"/>
                <a:gd name="T56" fmla="*/ 1124592 w 1646237"/>
                <a:gd name="T57" fmla="*/ 144068 h 1420813"/>
                <a:gd name="T58" fmla="*/ 1044212 w 1646237"/>
                <a:gd name="T59" fmla="*/ 368 h 1420813"/>
                <a:gd name="T60" fmla="*/ 1188456 w 1646237"/>
                <a:gd name="T61" fmla="*/ 32710 h 1420813"/>
                <a:gd name="T62" fmla="*/ 1352154 w 1646237"/>
                <a:gd name="T63" fmla="*/ 151786 h 1420813"/>
                <a:gd name="T64" fmla="*/ 1438407 w 1646237"/>
                <a:gd name="T65" fmla="*/ 323050 h 1420813"/>
                <a:gd name="T66" fmla="*/ 1449051 w 1646237"/>
                <a:gd name="T67" fmla="*/ 432571 h 1420813"/>
                <a:gd name="T68" fmla="*/ 1419320 w 1646237"/>
                <a:gd name="T69" fmla="*/ 571125 h 1420813"/>
                <a:gd name="T70" fmla="*/ 1346648 w 1646237"/>
                <a:gd name="T71" fmla="*/ 689099 h 1420813"/>
                <a:gd name="T72" fmla="*/ 1239841 w 1646237"/>
                <a:gd name="T73" fmla="*/ 776936 h 1420813"/>
                <a:gd name="T74" fmla="*/ 1299668 w 1646237"/>
                <a:gd name="T75" fmla="*/ 796415 h 1420813"/>
                <a:gd name="T76" fmla="*/ 1364266 w 1646237"/>
                <a:gd name="T77" fmla="*/ 843825 h 1420813"/>
                <a:gd name="T78" fmla="*/ 1399133 w 1646237"/>
                <a:gd name="T79" fmla="*/ 915123 h 1420813"/>
                <a:gd name="T80" fmla="*/ 1396932 w 1646237"/>
                <a:gd name="T81" fmla="*/ 1521532 h 1420813"/>
                <a:gd name="T82" fmla="*/ 1358393 w 1646237"/>
                <a:gd name="T83" fmla="*/ 1590992 h 1420813"/>
                <a:gd name="T84" fmla="*/ 1291960 w 1646237"/>
                <a:gd name="T85" fmla="*/ 1635094 h 1420813"/>
                <a:gd name="T86" fmla="*/ 151219 w 1646237"/>
                <a:gd name="T87" fmla="*/ 1644283 h 1420813"/>
                <a:gd name="T88" fmla="*/ 74141 w 1646237"/>
                <a:gd name="T89" fmla="*/ 1616719 h 1420813"/>
                <a:gd name="T90" fmla="*/ 20554 w 1646237"/>
                <a:gd name="T91" fmla="*/ 1558650 h 1420813"/>
                <a:gd name="T92" fmla="*/ 0 w 1646237"/>
                <a:gd name="T93" fmla="*/ 1480369 h 1420813"/>
                <a:gd name="T94" fmla="*/ 16516 w 1646237"/>
                <a:gd name="T95" fmla="*/ 877269 h 1420813"/>
                <a:gd name="T96" fmla="*/ 67534 w 1646237"/>
                <a:gd name="T97" fmla="*/ 816628 h 1420813"/>
                <a:gd name="T98" fmla="*/ 142777 w 1646237"/>
                <a:gd name="T99" fmla="*/ 785757 h 1420813"/>
                <a:gd name="T100" fmla="*/ 133967 w 1646237"/>
                <a:gd name="T101" fmla="*/ 750108 h 1420813"/>
                <a:gd name="T102" fmla="*/ 80014 w 1646237"/>
                <a:gd name="T103" fmla="*/ 679911 h 1420813"/>
                <a:gd name="T104" fmla="*/ 49183 w 1646237"/>
                <a:gd name="T105" fmla="*/ 595381 h 1420813"/>
                <a:gd name="T106" fmla="*/ 49917 w 1646237"/>
                <a:gd name="T107" fmla="*/ 479980 h 1420813"/>
                <a:gd name="T108" fmla="*/ 112680 w 1646237"/>
                <a:gd name="T109" fmla="*/ 351349 h 1420813"/>
                <a:gd name="T110" fmla="*/ 227928 w 1646237"/>
                <a:gd name="T111" fmla="*/ 267554 h 1420813"/>
                <a:gd name="T112" fmla="*/ 365199 w 1646237"/>
                <a:gd name="T113" fmla="*/ 244768 h 1420813"/>
                <a:gd name="T114" fmla="*/ 458059 w 1646237"/>
                <a:gd name="T115" fmla="*/ 265349 h 1420813"/>
                <a:gd name="T116" fmla="*/ 536971 w 1646237"/>
                <a:gd name="T117" fmla="*/ 311290 h 1420813"/>
                <a:gd name="T118" fmla="*/ 597899 w 1646237"/>
                <a:gd name="T119" fmla="*/ 377810 h 1420813"/>
                <a:gd name="T120" fmla="*/ 660661 w 1646237"/>
                <a:gd name="T121" fmla="*/ 196255 h 1420813"/>
                <a:gd name="T122" fmla="*/ 796097 w 1646237"/>
                <a:gd name="T123" fmla="*/ 63581 h 1420813"/>
                <a:gd name="T124" fmla="*/ 981449 w 1646237"/>
                <a:gd name="T125" fmla="*/ 1838 h 14208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46237" h="1420813">
                  <a:moveTo>
                    <a:pt x="1646237" y="762000"/>
                  </a:moveTo>
                  <a:lnTo>
                    <a:pt x="1646237" y="1350963"/>
                  </a:lnTo>
                  <a:lnTo>
                    <a:pt x="1277937" y="1162699"/>
                  </a:lnTo>
                  <a:lnTo>
                    <a:pt x="1277937" y="967120"/>
                  </a:lnTo>
                  <a:lnTo>
                    <a:pt x="1646237" y="762000"/>
                  </a:lnTo>
                  <a:close/>
                  <a:moveTo>
                    <a:pt x="553476" y="520383"/>
                  </a:moveTo>
                  <a:lnTo>
                    <a:pt x="550622" y="532448"/>
                  </a:lnTo>
                  <a:lnTo>
                    <a:pt x="546816" y="544513"/>
                  </a:lnTo>
                  <a:lnTo>
                    <a:pt x="542692" y="555943"/>
                  </a:lnTo>
                  <a:lnTo>
                    <a:pt x="537618" y="567055"/>
                  </a:lnTo>
                  <a:lnTo>
                    <a:pt x="532860" y="578485"/>
                  </a:lnTo>
                  <a:lnTo>
                    <a:pt x="526834" y="588963"/>
                  </a:lnTo>
                  <a:lnTo>
                    <a:pt x="520173" y="599758"/>
                  </a:lnTo>
                  <a:lnTo>
                    <a:pt x="513829" y="609600"/>
                  </a:lnTo>
                  <a:lnTo>
                    <a:pt x="506217" y="619443"/>
                  </a:lnTo>
                  <a:lnTo>
                    <a:pt x="498922" y="628968"/>
                  </a:lnTo>
                  <a:lnTo>
                    <a:pt x="490358" y="637858"/>
                  </a:lnTo>
                  <a:lnTo>
                    <a:pt x="482111" y="646430"/>
                  </a:lnTo>
                  <a:lnTo>
                    <a:pt x="473230" y="655003"/>
                  </a:lnTo>
                  <a:lnTo>
                    <a:pt x="463715" y="662940"/>
                  </a:lnTo>
                  <a:lnTo>
                    <a:pt x="453882" y="669925"/>
                  </a:lnTo>
                  <a:lnTo>
                    <a:pt x="444050" y="677228"/>
                  </a:lnTo>
                  <a:lnTo>
                    <a:pt x="708894" y="677228"/>
                  </a:lnTo>
                  <a:lnTo>
                    <a:pt x="696207" y="670560"/>
                  </a:lnTo>
                  <a:lnTo>
                    <a:pt x="684154" y="662940"/>
                  </a:lnTo>
                  <a:lnTo>
                    <a:pt x="672418" y="655320"/>
                  </a:lnTo>
                  <a:lnTo>
                    <a:pt x="661317" y="647065"/>
                  </a:lnTo>
                  <a:lnTo>
                    <a:pt x="649899" y="638493"/>
                  </a:lnTo>
                  <a:lnTo>
                    <a:pt x="639432" y="629603"/>
                  </a:lnTo>
                  <a:lnTo>
                    <a:pt x="628648" y="620078"/>
                  </a:lnTo>
                  <a:lnTo>
                    <a:pt x="618815" y="610553"/>
                  </a:lnTo>
                  <a:lnTo>
                    <a:pt x="608983" y="600393"/>
                  </a:lnTo>
                  <a:lnTo>
                    <a:pt x="600102" y="589915"/>
                  </a:lnTo>
                  <a:lnTo>
                    <a:pt x="590904" y="579438"/>
                  </a:lnTo>
                  <a:lnTo>
                    <a:pt x="582657" y="568008"/>
                  </a:lnTo>
                  <a:lnTo>
                    <a:pt x="574728" y="556578"/>
                  </a:lnTo>
                  <a:lnTo>
                    <a:pt x="567115" y="544830"/>
                  </a:lnTo>
                  <a:lnTo>
                    <a:pt x="559820" y="532765"/>
                  </a:lnTo>
                  <a:lnTo>
                    <a:pt x="553476" y="520383"/>
                  </a:lnTo>
                  <a:close/>
                  <a:moveTo>
                    <a:pt x="872875" y="162878"/>
                  </a:moveTo>
                  <a:lnTo>
                    <a:pt x="883659" y="162878"/>
                  </a:lnTo>
                  <a:lnTo>
                    <a:pt x="893809" y="162878"/>
                  </a:lnTo>
                  <a:lnTo>
                    <a:pt x="904276" y="164148"/>
                  </a:lnTo>
                  <a:lnTo>
                    <a:pt x="914108" y="165418"/>
                  </a:lnTo>
                  <a:lnTo>
                    <a:pt x="924258" y="166688"/>
                  </a:lnTo>
                  <a:lnTo>
                    <a:pt x="934091" y="168910"/>
                  </a:lnTo>
                  <a:lnTo>
                    <a:pt x="943606" y="171768"/>
                  </a:lnTo>
                  <a:lnTo>
                    <a:pt x="953122" y="174943"/>
                  </a:lnTo>
                  <a:lnTo>
                    <a:pt x="962002" y="178435"/>
                  </a:lnTo>
                  <a:lnTo>
                    <a:pt x="971201" y="182563"/>
                  </a:lnTo>
                  <a:lnTo>
                    <a:pt x="979764" y="186690"/>
                  </a:lnTo>
                  <a:lnTo>
                    <a:pt x="988328" y="191770"/>
                  </a:lnTo>
                  <a:lnTo>
                    <a:pt x="996575" y="196533"/>
                  </a:lnTo>
                  <a:lnTo>
                    <a:pt x="1004504" y="202248"/>
                  </a:lnTo>
                  <a:lnTo>
                    <a:pt x="1012117" y="207963"/>
                  </a:lnTo>
                  <a:lnTo>
                    <a:pt x="1019412" y="214313"/>
                  </a:lnTo>
                  <a:lnTo>
                    <a:pt x="1026390" y="220980"/>
                  </a:lnTo>
                  <a:lnTo>
                    <a:pt x="1033050" y="227648"/>
                  </a:lnTo>
                  <a:lnTo>
                    <a:pt x="1039711" y="234950"/>
                  </a:lnTo>
                  <a:lnTo>
                    <a:pt x="1045738" y="242253"/>
                  </a:lnTo>
                  <a:lnTo>
                    <a:pt x="1051130" y="250190"/>
                  </a:lnTo>
                  <a:lnTo>
                    <a:pt x="1056522" y="258128"/>
                  </a:lnTo>
                  <a:lnTo>
                    <a:pt x="1060962" y="266700"/>
                  </a:lnTo>
                  <a:lnTo>
                    <a:pt x="1065720" y="274955"/>
                  </a:lnTo>
                  <a:lnTo>
                    <a:pt x="1069843" y="283528"/>
                  </a:lnTo>
                  <a:lnTo>
                    <a:pt x="1073649" y="292735"/>
                  </a:lnTo>
                  <a:lnTo>
                    <a:pt x="1076504" y="301625"/>
                  </a:lnTo>
                  <a:lnTo>
                    <a:pt x="1079358" y="311150"/>
                  </a:lnTo>
                  <a:lnTo>
                    <a:pt x="1081579" y="320993"/>
                  </a:lnTo>
                  <a:lnTo>
                    <a:pt x="1083482" y="330518"/>
                  </a:lnTo>
                  <a:lnTo>
                    <a:pt x="1084433" y="340360"/>
                  </a:lnTo>
                  <a:lnTo>
                    <a:pt x="1085385" y="350520"/>
                  </a:lnTo>
                  <a:lnTo>
                    <a:pt x="1085702" y="360680"/>
                  </a:lnTo>
                  <a:lnTo>
                    <a:pt x="1085385" y="370840"/>
                  </a:lnTo>
                  <a:lnTo>
                    <a:pt x="1084433" y="380683"/>
                  </a:lnTo>
                  <a:lnTo>
                    <a:pt x="1083482" y="390843"/>
                  </a:lnTo>
                  <a:lnTo>
                    <a:pt x="1081579" y="400368"/>
                  </a:lnTo>
                  <a:lnTo>
                    <a:pt x="1079358" y="410210"/>
                  </a:lnTo>
                  <a:lnTo>
                    <a:pt x="1076504" y="419418"/>
                  </a:lnTo>
                  <a:lnTo>
                    <a:pt x="1073649" y="428943"/>
                  </a:lnTo>
                  <a:lnTo>
                    <a:pt x="1069843" y="437515"/>
                  </a:lnTo>
                  <a:lnTo>
                    <a:pt x="1065720" y="446723"/>
                  </a:lnTo>
                  <a:lnTo>
                    <a:pt x="1060962" y="454978"/>
                  </a:lnTo>
                  <a:lnTo>
                    <a:pt x="1056522" y="463233"/>
                  </a:lnTo>
                  <a:lnTo>
                    <a:pt x="1051130" y="471170"/>
                  </a:lnTo>
                  <a:lnTo>
                    <a:pt x="1045738" y="479108"/>
                  </a:lnTo>
                  <a:lnTo>
                    <a:pt x="1039711" y="486410"/>
                  </a:lnTo>
                  <a:lnTo>
                    <a:pt x="1033050" y="493395"/>
                  </a:lnTo>
                  <a:lnTo>
                    <a:pt x="1026390" y="500698"/>
                  </a:lnTo>
                  <a:lnTo>
                    <a:pt x="1019412" y="507048"/>
                  </a:lnTo>
                  <a:lnTo>
                    <a:pt x="1012117" y="513080"/>
                  </a:lnTo>
                  <a:lnTo>
                    <a:pt x="1004504" y="519113"/>
                  </a:lnTo>
                  <a:lnTo>
                    <a:pt x="996575" y="524510"/>
                  </a:lnTo>
                  <a:lnTo>
                    <a:pt x="988328" y="529908"/>
                  </a:lnTo>
                  <a:lnTo>
                    <a:pt x="979764" y="534670"/>
                  </a:lnTo>
                  <a:lnTo>
                    <a:pt x="971201" y="538798"/>
                  </a:lnTo>
                  <a:lnTo>
                    <a:pt x="962002" y="542925"/>
                  </a:lnTo>
                  <a:lnTo>
                    <a:pt x="953122" y="546418"/>
                  </a:lnTo>
                  <a:lnTo>
                    <a:pt x="943606" y="549275"/>
                  </a:lnTo>
                  <a:lnTo>
                    <a:pt x="934091" y="552133"/>
                  </a:lnTo>
                  <a:lnTo>
                    <a:pt x="924258" y="554355"/>
                  </a:lnTo>
                  <a:lnTo>
                    <a:pt x="914108" y="556260"/>
                  </a:lnTo>
                  <a:lnTo>
                    <a:pt x="904276" y="557213"/>
                  </a:lnTo>
                  <a:lnTo>
                    <a:pt x="893809" y="558165"/>
                  </a:lnTo>
                  <a:lnTo>
                    <a:pt x="883659" y="558483"/>
                  </a:lnTo>
                  <a:lnTo>
                    <a:pt x="872875" y="558165"/>
                  </a:lnTo>
                  <a:lnTo>
                    <a:pt x="862726" y="557213"/>
                  </a:lnTo>
                  <a:lnTo>
                    <a:pt x="852576" y="556260"/>
                  </a:lnTo>
                  <a:lnTo>
                    <a:pt x="842743" y="554355"/>
                  </a:lnTo>
                  <a:lnTo>
                    <a:pt x="832911" y="552133"/>
                  </a:lnTo>
                  <a:lnTo>
                    <a:pt x="823713" y="549275"/>
                  </a:lnTo>
                  <a:lnTo>
                    <a:pt x="814197" y="546418"/>
                  </a:lnTo>
                  <a:lnTo>
                    <a:pt x="804999" y="542925"/>
                  </a:lnTo>
                  <a:lnTo>
                    <a:pt x="796118" y="538798"/>
                  </a:lnTo>
                  <a:lnTo>
                    <a:pt x="787237" y="534670"/>
                  </a:lnTo>
                  <a:lnTo>
                    <a:pt x="778673" y="529908"/>
                  </a:lnTo>
                  <a:lnTo>
                    <a:pt x="770744" y="524510"/>
                  </a:lnTo>
                  <a:lnTo>
                    <a:pt x="762814" y="519113"/>
                  </a:lnTo>
                  <a:lnTo>
                    <a:pt x="754885" y="513080"/>
                  </a:lnTo>
                  <a:lnTo>
                    <a:pt x="747590" y="507048"/>
                  </a:lnTo>
                  <a:lnTo>
                    <a:pt x="740612" y="500698"/>
                  </a:lnTo>
                  <a:lnTo>
                    <a:pt x="733951" y="493395"/>
                  </a:lnTo>
                  <a:lnTo>
                    <a:pt x="727608" y="486410"/>
                  </a:lnTo>
                  <a:lnTo>
                    <a:pt x="721581" y="479108"/>
                  </a:lnTo>
                  <a:lnTo>
                    <a:pt x="715872" y="471170"/>
                  </a:lnTo>
                  <a:lnTo>
                    <a:pt x="710797" y="463233"/>
                  </a:lnTo>
                  <a:lnTo>
                    <a:pt x="705722" y="454978"/>
                  </a:lnTo>
                  <a:lnTo>
                    <a:pt x="701599" y="446723"/>
                  </a:lnTo>
                  <a:lnTo>
                    <a:pt x="697476" y="437515"/>
                  </a:lnTo>
                  <a:lnTo>
                    <a:pt x="693669" y="428943"/>
                  </a:lnTo>
                  <a:lnTo>
                    <a:pt x="690498" y="419418"/>
                  </a:lnTo>
                  <a:lnTo>
                    <a:pt x="687643" y="410210"/>
                  </a:lnTo>
                  <a:lnTo>
                    <a:pt x="685423" y="400368"/>
                  </a:lnTo>
                  <a:lnTo>
                    <a:pt x="683837" y="390843"/>
                  </a:lnTo>
                  <a:lnTo>
                    <a:pt x="682251" y="380683"/>
                  </a:lnTo>
                  <a:lnTo>
                    <a:pt x="681617" y="370840"/>
                  </a:lnTo>
                  <a:lnTo>
                    <a:pt x="681300" y="360680"/>
                  </a:lnTo>
                  <a:lnTo>
                    <a:pt x="681617" y="350520"/>
                  </a:lnTo>
                  <a:lnTo>
                    <a:pt x="682251" y="340360"/>
                  </a:lnTo>
                  <a:lnTo>
                    <a:pt x="683837" y="330518"/>
                  </a:lnTo>
                  <a:lnTo>
                    <a:pt x="685423" y="320993"/>
                  </a:lnTo>
                  <a:lnTo>
                    <a:pt x="687643" y="311150"/>
                  </a:lnTo>
                  <a:lnTo>
                    <a:pt x="690498" y="301625"/>
                  </a:lnTo>
                  <a:lnTo>
                    <a:pt x="693669" y="292735"/>
                  </a:lnTo>
                  <a:lnTo>
                    <a:pt x="697476" y="283528"/>
                  </a:lnTo>
                  <a:lnTo>
                    <a:pt x="701599" y="274955"/>
                  </a:lnTo>
                  <a:lnTo>
                    <a:pt x="705722" y="266700"/>
                  </a:lnTo>
                  <a:lnTo>
                    <a:pt x="710797" y="258128"/>
                  </a:lnTo>
                  <a:lnTo>
                    <a:pt x="715872" y="250190"/>
                  </a:lnTo>
                  <a:lnTo>
                    <a:pt x="721581" y="242253"/>
                  </a:lnTo>
                  <a:lnTo>
                    <a:pt x="727608" y="234950"/>
                  </a:lnTo>
                  <a:lnTo>
                    <a:pt x="733951" y="227648"/>
                  </a:lnTo>
                  <a:lnTo>
                    <a:pt x="740612" y="220980"/>
                  </a:lnTo>
                  <a:lnTo>
                    <a:pt x="747590" y="214313"/>
                  </a:lnTo>
                  <a:lnTo>
                    <a:pt x="754885" y="207963"/>
                  </a:lnTo>
                  <a:lnTo>
                    <a:pt x="762814" y="202248"/>
                  </a:lnTo>
                  <a:lnTo>
                    <a:pt x="770744" y="196533"/>
                  </a:lnTo>
                  <a:lnTo>
                    <a:pt x="778673" y="191770"/>
                  </a:lnTo>
                  <a:lnTo>
                    <a:pt x="787237" y="186690"/>
                  </a:lnTo>
                  <a:lnTo>
                    <a:pt x="796118" y="182563"/>
                  </a:lnTo>
                  <a:lnTo>
                    <a:pt x="804999" y="178435"/>
                  </a:lnTo>
                  <a:lnTo>
                    <a:pt x="814197" y="174943"/>
                  </a:lnTo>
                  <a:lnTo>
                    <a:pt x="823713" y="171768"/>
                  </a:lnTo>
                  <a:lnTo>
                    <a:pt x="832911" y="168910"/>
                  </a:lnTo>
                  <a:lnTo>
                    <a:pt x="842743" y="166688"/>
                  </a:lnTo>
                  <a:lnTo>
                    <a:pt x="852576" y="165418"/>
                  </a:lnTo>
                  <a:lnTo>
                    <a:pt x="862726" y="164148"/>
                  </a:lnTo>
                  <a:lnTo>
                    <a:pt x="872875" y="162878"/>
                  </a:lnTo>
                  <a:close/>
                  <a:moveTo>
                    <a:pt x="883659" y="108903"/>
                  </a:moveTo>
                  <a:lnTo>
                    <a:pt x="870338" y="109220"/>
                  </a:lnTo>
                  <a:lnTo>
                    <a:pt x="857016" y="110490"/>
                  </a:lnTo>
                  <a:lnTo>
                    <a:pt x="844329" y="112078"/>
                  </a:lnTo>
                  <a:lnTo>
                    <a:pt x="831959" y="114300"/>
                  </a:lnTo>
                  <a:lnTo>
                    <a:pt x="819272" y="116840"/>
                  </a:lnTo>
                  <a:lnTo>
                    <a:pt x="806902" y="120333"/>
                  </a:lnTo>
                  <a:lnTo>
                    <a:pt x="795167" y="124460"/>
                  </a:lnTo>
                  <a:lnTo>
                    <a:pt x="783431" y="128905"/>
                  </a:lnTo>
                  <a:lnTo>
                    <a:pt x="772330" y="133985"/>
                  </a:lnTo>
                  <a:lnTo>
                    <a:pt x="760911" y="139700"/>
                  </a:lnTo>
                  <a:lnTo>
                    <a:pt x="750444" y="145733"/>
                  </a:lnTo>
                  <a:lnTo>
                    <a:pt x="739660" y="152083"/>
                  </a:lnTo>
                  <a:lnTo>
                    <a:pt x="729511" y="159068"/>
                  </a:lnTo>
                  <a:lnTo>
                    <a:pt x="719995" y="166370"/>
                  </a:lnTo>
                  <a:lnTo>
                    <a:pt x="710797" y="174308"/>
                  </a:lnTo>
                  <a:lnTo>
                    <a:pt x="701599" y="182563"/>
                  </a:lnTo>
                  <a:lnTo>
                    <a:pt x="693352" y="191453"/>
                  </a:lnTo>
                  <a:lnTo>
                    <a:pt x="685106" y="200660"/>
                  </a:lnTo>
                  <a:lnTo>
                    <a:pt x="677493" y="210185"/>
                  </a:lnTo>
                  <a:lnTo>
                    <a:pt x="670198" y="220028"/>
                  </a:lnTo>
                  <a:lnTo>
                    <a:pt x="663538" y="230188"/>
                  </a:lnTo>
                  <a:lnTo>
                    <a:pt x="657511" y="240983"/>
                  </a:lnTo>
                  <a:lnTo>
                    <a:pt x="651802" y="251460"/>
                  </a:lnTo>
                  <a:lnTo>
                    <a:pt x="646410" y="262890"/>
                  </a:lnTo>
                  <a:lnTo>
                    <a:pt x="641969" y="274003"/>
                  </a:lnTo>
                  <a:lnTo>
                    <a:pt x="638163" y="285750"/>
                  </a:lnTo>
                  <a:lnTo>
                    <a:pt x="634357" y="298133"/>
                  </a:lnTo>
                  <a:lnTo>
                    <a:pt x="631820" y="310198"/>
                  </a:lnTo>
                  <a:lnTo>
                    <a:pt x="629599" y="322580"/>
                  </a:lnTo>
                  <a:lnTo>
                    <a:pt x="627696" y="334963"/>
                  </a:lnTo>
                  <a:lnTo>
                    <a:pt x="626745" y="347980"/>
                  </a:lnTo>
                  <a:lnTo>
                    <a:pt x="626428" y="360680"/>
                  </a:lnTo>
                  <a:lnTo>
                    <a:pt x="626745" y="373698"/>
                  </a:lnTo>
                  <a:lnTo>
                    <a:pt x="627696" y="386398"/>
                  </a:lnTo>
                  <a:lnTo>
                    <a:pt x="629599" y="398780"/>
                  </a:lnTo>
                  <a:lnTo>
                    <a:pt x="631820" y="411480"/>
                  </a:lnTo>
                  <a:lnTo>
                    <a:pt x="634357" y="423545"/>
                  </a:lnTo>
                  <a:lnTo>
                    <a:pt x="638163" y="435610"/>
                  </a:lnTo>
                  <a:lnTo>
                    <a:pt x="641969" y="447358"/>
                  </a:lnTo>
                  <a:lnTo>
                    <a:pt x="646410" y="458788"/>
                  </a:lnTo>
                  <a:lnTo>
                    <a:pt x="651802" y="469583"/>
                  </a:lnTo>
                  <a:lnTo>
                    <a:pt x="657511" y="480695"/>
                  </a:lnTo>
                  <a:lnTo>
                    <a:pt x="663538" y="491173"/>
                  </a:lnTo>
                  <a:lnTo>
                    <a:pt x="670198" y="501333"/>
                  </a:lnTo>
                  <a:lnTo>
                    <a:pt x="677493" y="511175"/>
                  </a:lnTo>
                  <a:lnTo>
                    <a:pt x="685106" y="520700"/>
                  </a:lnTo>
                  <a:lnTo>
                    <a:pt x="693352" y="529908"/>
                  </a:lnTo>
                  <a:lnTo>
                    <a:pt x="701599" y="538798"/>
                  </a:lnTo>
                  <a:lnTo>
                    <a:pt x="710797" y="547053"/>
                  </a:lnTo>
                  <a:lnTo>
                    <a:pt x="719995" y="554990"/>
                  </a:lnTo>
                  <a:lnTo>
                    <a:pt x="729511" y="562293"/>
                  </a:lnTo>
                  <a:lnTo>
                    <a:pt x="739660" y="569595"/>
                  </a:lnTo>
                  <a:lnTo>
                    <a:pt x="750444" y="575945"/>
                  </a:lnTo>
                  <a:lnTo>
                    <a:pt x="760911" y="581978"/>
                  </a:lnTo>
                  <a:lnTo>
                    <a:pt x="772330" y="587693"/>
                  </a:lnTo>
                  <a:lnTo>
                    <a:pt x="783431" y="592455"/>
                  </a:lnTo>
                  <a:lnTo>
                    <a:pt x="795167" y="596900"/>
                  </a:lnTo>
                  <a:lnTo>
                    <a:pt x="806902" y="601345"/>
                  </a:lnTo>
                  <a:lnTo>
                    <a:pt x="819272" y="604520"/>
                  </a:lnTo>
                  <a:lnTo>
                    <a:pt x="831959" y="607378"/>
                  </a:lnTo>
                  <a:lnTo>
                    <a:pt x="844329" y="609600"/>
                  </a:lnTo>
                  <a:lnTo>
                    <a:pt x="857016" y="611188"/>
                  </a:lnTo>
                  <a:lnTo>
                    <a:pt x="870338" y="612140"/>
                  </a:lnTo>
                  <a:lnTo>
                    <a:pt x="883659" y="612458"/>
                  </a:lnTo>
                  <a:lnTo>
                    <a:pt x="896664" y="612140"/>
                  </a:lnTo>
                  <a:lnTo>
                    <a:pt x="909985" y="611188"/>
                  </a:lnTo>
                  <a:lnTo>
                    <a:pt x="922990" y="609600"/>
                  </a:lnTo>
                  <a:lnTo>
                    <a:pt x="935360" y="607378"/>
                  </a:lnTo>
                  <a:lnTo>
                    <a:pt x="947729" y="604520"/>
                  </a:lnTo>
                  <a:lnTo>
                    <a:pt x="960417" y="601345"/>
                  </a:lnTo>
                  <a:lnTo>
                    <a:pt x="971835" y="596900"/>
                  </a:lnTo>
                  <a:lnTo>
                    <a:pt x="983571" y="592455"/>
                  </a:lnTo>
                  <a:lnTo>
                    <a:pt x="994989" y="587693"/>
                  </a:lnTo>
                  <a:lnTo>
                    <a:pt x="1006407" y="581978"/>
                  </a:lnTo>
                  <a:lnTo>
                    <a:pt x="1016874" y="575945"/>
                  </a:lnTo>
                  <a:lnTo>
                    <a:pt x="1027341" y="569595"/>
                  </a:lnTo>
                  <a:lnTo>
                    <a:pt x="1037808" y="562293"/>
                  </a:lnTo>
                  <a:lnTo>
                    <a:pt x="1047006" y="554990"/>
                  </a:lnTo>
                  <a:lnTo>
                    <a:pt x="1056522" y="547053"/>
                  </a:lnTo>
                  <a:lnTo>
                    <a:pt x="1065720" y="538798"/>
                  </a:lnTo>
                  <a:lnTo>
                    <a:pt x="1073966" y="529908"/>
                  </a:lnTo>
                  <a:lnTo>
                    <a:pt x="1082213" y="520700"/>
                  </a:lnTo>
                  <a:lnTo>
                    <a:pt x="1089825" y="511175"/>
                  </a:lnTo>
                  <a:lnTo>
                    <a:pt x="1097120" y="501333"/>
                  </a:lnTo>
                  <a:lnTo>
                    <a:pt x="1103781" y="491173"/>
                  </a:lnTo>
                  <a:lnTo>
                    <a:pt x="1109808" y="480695"/>
                  </a:lnTo>
                  <a:lnTo>
                    <a:pt x="1115517" y="469583"/>
                  </a:lnTo>
                  <a:lnTo>
                    <a:pt x="1120909" y="458788"/>
                  </a:lnTo>
                  <a:lnTo>
                    <a:pt x="1125349" y="447358"/>
                  </a:lnTo>
                  <a:lnTo>
                    <a:pt x="1129473" y="435610"/>
                  </a:lnTo>
                  <a:lnTo>
                    <a:pt x="1132962" y="423545"/>
                  </a:lnTo>
                  <a:lnTo>
                    <a:pt x="1135816" y="411480"/>
                  </a:lnTo>
                  <a:lnTo>
                    <a:pt x="1138036" y="398780"/>
                  </a:lnTo>
                  <a:lnTo>
                    <a:pt x="1139622" y="386398"/>
                  </a:lnTo>
                  <a:lnTo>
                    <a:pt x="1140891" y="373698"/>
                  </a:lnTo>
                  <a:lnTo>
                    <a:pt x="1140891" y="360680"/>
                  </a:lnTo>
                  <a:lnTo>
                    <a:pt x="1140891" y="347980"/>
                  </a:lnTo>
                  <a:lnTo>
                    <a:pt x="1139622" y="334963"/>
                  </a:lnTo>
                  <a:lnTo>
                    <a:pt x="1138036" y="322580"/>
                  </a:lnTo>
                  <a:lnTo>
                    <a:pt x="1135816" y="310198"/>
                  </a:lnTo>
                  <a:lnTo>
                    <a:pt x="1132962" y="298133"/>
                  </a:lnTo>
                  <a:lnTo>
                    <a:pt x="1129473" y="285750"/>
                  </a:lnTo>
                  <a:lnTo>
                    <a:pt x="1125349" y="274003"/>
                  </a:lnTo>
                  <a:lnTo>
                    <a:pt x="1120909" y="262890"/>
                  </a:lnTo>
                  <a:lnTo>
                    <a:pt x="1115517" y="251460"/>
                  </a:lnTo>
                  <a:lnTo>
                    <a:pt x="1109808" y="240983"/>
                  </a:lnTo>
                  <a:lnTo>
                    <a:pt x="1103781" y="230188"/>
                  </a:lnTo>
                  <a:lnTo>
                    <a:pt x="1097120" y="220028"/>
                  </a:lnTo>
                  <a:lnTo>
                    <a:pt x="1089825" y="210185"/>
                  </a:lnTo>
                  <a:lnTo>
                    <a:pt x="1082213" y="200660"/>
                  </a:lnTo>
                  <a:lnTo>
                    <a:pt x="1073966" y="191453"/>
                  </a:lnTo>
                  <a:lnTo>
                    <a:pt x="1065720" y="182563"/>
                  </a:lnTo>
                  <a:lnTo>
                    <a:pt x="1056522" y="174308"/>
                  </a:lnTo>
                  <a:lnTo>
                    <a:pt x="1047006" y="166370"/>
                  </a:lnTo>
                  <a:lnTo>
                    <a:pt x="1037808" y="159068"/>
                  </a:lnTo>
                  <a:lnTo>
                    <a:pt x="1027341" y="152083"/>
                  </a:lnTo>
                  <a:lnTo>
                    <a:pt x="1016874" y="145733"/>
                  </a:lnTo>
                  <a:lnTo>
                    <a:pt x="1006407" y="139700"/>
                  </a:lnTo>
                  <a:lnTo>
                    <a:pt x="994989" y="133985"/>
                  </a:lnTo>
                  <a:lnTo>
                    <a:pt x="983571" y="128905"/>
                  </a:lnTo>
                  <a:lnTo>
                    <a:pt x="971835" y="124460"/>
                  </a:lnTo>
                  <a:lnTo>
                    <a:pt x="960417" y="120333"/>
                  </a:lnTo>
                  <a:lnTo>
                    <a:pt x="947729" y="116840"/>
                  </a:lnTo>
                  <a:lnTo>
                    <a:pt x="935360" y="114300"/>
                  </a:lnTo>
                  <a:lnTo>
                    <a:pt x="922990" y="112078"/>
                  </a:lnTo>
                  <a:lnTo>
                    <a:pt x="909985" y="110490"/>
                  </a:lnTo>
                  <a:lnTo>
                    <a:pt x="896664" y="109220"/>
                  </a:lnTo>
                  <a:lnTo>
                    <a:pt x="883659" y="108903"/>
                  </a:lnTo>
                  <a:close/>
                  <a:moveTo>
                    <a:pt x="883659" y="0"/>
                  </a:moveTo>
                  <a:lnTo>
                    <a:pt x="893175" y="0"/>
                  </a:lnTo>
                  <a:lnTo>
                    <a:pt x="902373" y="318"/>
                  </a:lnTo>
                  <a:lnTo>
                    <a:pt x="911888" y="1270"/>
                  </a:lnTo>
                  <a:lnTo>
                    <a:pt x="921404" y="1905"/>
                  </a:lnTo>
                  <a:lnTo>
                    <a:pt x="930919" y="3175"/>
                  </a:lnTo>
                  <a:lnTo>
                    <a:pt x="939800" y="4128"/>
                  </a:lnTo>
                  <a:lnTo>
                    <a:pt x="948998" y="5715"/>
                  </a:lnTo>
                  <a:lnTo>
                    <a:pt x="957879" y="7303"/>
                  </a:lnTo>
                  <a:lnTo>
                    <a:pt x="975641" y="11430"/>
                  </a:lnTo>
                  <a:lnTo>
                    <a:pt x="993086" y="16193"/>
                  </a:lnTo>
                  <a:lnTo>
                    <a:pt x="1010531" y="21908"/>
                  </a:lnTo>
                  <a:lnTo>
                    <a:pt x="1027024" y="28258"/>
                  </a:lnTo>
                  <a:lnTo>
                    <a:pt x="1043200" y="35560"/>
                  </a:lnTo>
                  <a:lnTo>
                    <a:pt x="1059694" y="43498"/>
                  </a:lnTo>
                  <a:lnTo>
                    <a:pt x="1074601" y="52070"/>
                  </a:lnTo>
                  <a:lnTo>
                    <a:pt x="1089825" y="61595"/>
                  </a:lnTo>
                  <a:lnTo>
                    <a:pt x="1104098" y="71438"/>
                  </a:lnTo>
                  <a:lnTo>
                    <a:pt x="1118054" y="82550"/>
                  </a:lnTo>
                  <a:lnTo>
                    <a:pt x="1131693" y="93663"/>
                  </a:lnTo>
                  <a:lnTo>
                    <a:pt x="1144697" y="105410"/>
                  </a:lnTo>
                  <a:lnTo>
                    <a:pt x="1156750" y="118110"/>
                  </a:lnTo>
                  <a:lnTo>
                    <a:pt x="1168486" y="131128"/>
                  </a:lnTo>
                  <a:lnTo>
                    <a:pt x="1179270" y="144780"/>
                  </a:lnTo>
                  <a:lnTo>
                    <a:pt x="1189420" y="158750"/>
                  </a:lnTo>
                  <a:lnTo>
                    <a:pt x="1198935" y="173673"/>
                  </a:lnTo>
                  <a:lnTo>
                    <a:pt x="1208133" y="188595"/>
                  </a:lnTo>
                  <a:lnTo>
                    <a:pt x="1216062" y="204153"/>
                  </a:lnTo>
                  <a:lnTo>
                    <a:pt x="1223358" y="220345"/>
                  </a:lnTo>
                  <a:lnTo>
                    <a:pt x="1230018" y="236855"/>
                  </a:lnTo>
                  <a:lnTo>
                    <a:pt x="1236045" y="253365"/>
                  </a:lnTo>
                  <a:lnTo>
                    <a:pt x="1240802" y="270510"/>
                  </a:lnTo>
                  <a:lnTo>
                    <a:pt x="1243023" y="279083"/>
                  </a:lnTo>
                  <a:lnTo>
                    <a:pt x="1244926" y="288290"/>
                  </a:lnTo>
                  <a:lnTo>
                    <a:pt x="1246512" y="296863"/>
                  </a:lnTo>
                  <a:lnTo>
                    <a:pt x="1248098" y="306070"/>
                  </a:lnTo>
                  <a:lnTo>
                    <a:pt x="1249683" y="314643"/>
                  </a:lnTo>
                  <a:lnTo>
                    <a:pt x="1250635" y="323533"/>
                  </a:lnTo>
                  <a:lnTo>
                    <a:pt x="1251269" y="333058"/>
                  </a:lnTo>
                  <a:lnTo>
                    <a:pt x="1251904" y="342265"/>
                  </a:lnTo>
                  <a:lnTo>
                    <a:pt x="1252221" y="351155"/>
                  </a:lnTo>
                  <a:lnTo>
                    <a:pt x="1252538" y="360680"/>
                  </a:lnTo>
                  <a:lnTo>
                    <a:pt x="1252221" y="373698"/>
                  </a:lnTo>
                  <a:lnTo>
                    <a:pt x="1251269" y="386080"/>
                  </a:lnTo>
                  <a:lnTo>
                    <a:pt x="1250318" y="398463"/>
                  </a:lnTo>
                  <a:lnTo>
                    <a:pt x="1248732" y="411163"/>
                  </a:lnTo>
                  <a:lnTo>
                    <a:pt x="1246829" y="423228"/>
                  </a:lnTo>
                  <a:lnTo>
                    <a:pt x="1244608" y="435293"/>
                  </a:lnTo>
                  <a:lnTo>
                    <a:pt x="1241754" y="447358"/>
                  </a:lnTo>
                  <a:lnTo>
                    <a:pt x="1238582" y="459105"/>
                  </a:lnTo>
                  <a:lnTo>
                    <a:pt x="1234776" y="470853"/>
                  </a:lnTo>
                  <a:lnTo>
                    <a:pt x="1230970" y="481965"/>
                  </a:lnTo>
                  <a:lnTo>
                    <a:pt x="1226529" y="493395"/>
                  </a:lnTo>
                  <a:lnTo>
                    <a:pt x="1222089" y="504825"/>
                  </a:lnTo>
                  <a:lnTo>
                    <a:pt x="1216697" y="515303"/>
                  </a:lnTo>
                  <a:lnTo>
                    <a:pt x="1211305" y="526415"/>
                  </a:lnTo>
                  <a:lnTo>
                    <a:pt x="1205278" y="536893"/>
                  </a:lnTo>
                  <a:lnTo>
                    <a:pt x="1199252" y="547053"/>
                  </a:lnTo>
                  <a:lnTo>
                    <a:pt x="1192908" y="557213"/>
                  </a:lnTo>
                  <a:lnTo>
                    <a:pt x="1185930" y="567055"/>
                  </a:lnTo>
                  <a:lnTo>
                    <a:pt x="1178953" y="576580"/>
                  </a:lnTo>
                  <a:lnTo>
                    <a:pt x="1171340" y="586105"/>
                  </a:lnTo>
                  <a:lnTo>
                    <a:pt x="1163728" y="595313"/>
                  </a:lnTo>
                  <a:lnTo>
                    <a:pt x="1155798" y="604203"/>
                  </a:lnTo>
                  <a:lnTo>
                    <a:pt x="1147552" y="612458"/>
                  </a:lnTo>
                  <a:lnTo>
                    <a:pt x="1138988" y="621030"/>
                  </a:lnTo>
                  <a:lnTo>
                    <a:pt x="1129790" y="629285"/>
                  </a:lnTo>
                  <a:lnTo>
                    <a:pt x="1120909" y="636905"/>
                  </a:lnTo>
                  <a:lnTo>
                    <a:pt x="1111394" y="644208"/>
                  </a:lnTo>
                  <a:lnTo>
                    <a:pt x="1101878" y="651510"/>
                  </a:lnTo>
                  <a:lnTo>
                    <a:pt x="1091728" y="658178"/>
                  </a:lnTo>
                  <a:lnTo>
                    <a:pt x="1081896" y="665163"/>
                  </a:lnTo>
                  <a:lnTo>
                    <a:pt x="1071429" y="671195"/>
                  </a:lnTo>
                  <a:lnTo>
                    <a:pt x="1060645" y="677228"/>
                  </a:lnTo>
                  <a:lnTo>
                    <a:pt x="1066354" y="677228"/>
                  </a:lnTo>
                  <a:lnTo>
                    <a:pt x="1073966" y="677228"/>
                  </a:lnTo>
                  <a:lnTo>
                    <a:pt x="1081579" y="677863"/>
                  </a:lnTo>
                  <a:lnTo>
                    <a:pt x="1088557" y="678815"/>
                  </a:lnTo>
                  <a:lnTo>
                    <a:pt x="1095852" y="679768"/>
                  </a:lnTo>
                  <a:lnTo>
                    <a:pt x="1103147" y="681673"/>
                  </a:lnTo>
                  <a:lnTo>
                    <a:pt x="1109808" y="683578"/>
                  </a:lnTo>
                  <a:lnTo>
                    <a:pt x="1116468" y="685800"/>
                  </a:lnTo>
                  <a:lnTo>
                    <a:pt x="1123129" y="688023"/>
                  </a:lnTo>
                  <a:lnTo>
                    <a:pt x="1129473" y="691198"/>
                  </a:lnTo>
                  <a:lnTo>
                    <a:pt x="1135816" y="694373"/>
                  </a:lnTo>
                  <a:lnTo>
                    <a:pt x="1141843" y="697548"/>
                  </a:lnTo>
                  <a:lnTo>
                    <a:pt x="1147869" y="701358"/>
                  </a:lnTo>
                  <a:lnTo>
                    <a:pt x="1153578" y="705485"/>
                  </a:lnTo>
                  <a:lnTo>
                    <a:pt x="1158970" y="709613"/>
                  </a:lnTo>
                  <a:lnTo>
                    <a:pt x="1164045" y="714375"/>
                  </a:lnTo>
                  <a:lnTo>
                    <a:pt x="1169437" y="718820"/>
                  </a:lnTo>
                  <a:lnTo>
                    <a:pt x="1173878" y="723583"/>
                  </a:lnTo>
                  <a:lnTo>
                    <a:pt x="1178953" y="728980"/>
                  </a:lnTo>
                  <a:lnTo>
                    <a:pt x="1183076" y="734378"/>
                  </a:lnTo>
                  <a:lnTo>
                    <a:pt x="1187199" y="740093"/>
                  </a:lnTo>
                  <a:lnTo>
                    <a:pt x="1191005" y="745808"/>
                  </a:lnTo>
                  <a:lnTo>
                    <a:pt x="1194494" y="751840"/>
                  </a:lnTo>
                  <a:lnTo>
                    <a:pt x="1197666" y="757873"/>
                  </a:lnTo>
                  <a:lnTo>
                    <a:pt x="1200521" y="764223"/>
                  </a:lnTo>
                  <a:lnTo>
                    <a:pt x="1203058" y="770573"/>
                  </a:lnTo>
                  <a:lnTo>
                    <a:pt x="1205278" y="776923"/>
                  </a:lnTo>
                  <a:lnTo>
                    <a:pt x="1207182" y="783908"/>
                  </a:lnTo>
                  <a:lnTo>
                    <a:pt x="1209084" y="790575"/>
                  </a:lnTo>
                  <a:lnTo>
                    <a:pt x="1210353" y="797878"/>
                  </a:lnTo>
                  <a:lnTo>
                    <a:pt x="1211305" y="804863"/>
                  </a:lnTo>
                  <a:lnTo>
                    <a:pt x="1211622" y="812165"/>
                  </a:lnTo>
                  <a:lnTo>
                    <a:pt x="1212256" y="819468"/>
                  </a:lnTo>
                  <a:lnTo>
                    <a:pt x="1212256" y="1278891"/>
                  </a:lnTo>
                  <a:lnTo>
                    <a:pt x="1211622" y="1285876"/>
                  </a:lnTo>
                  <a:lnTo>
                    <a:pt x="1211305" y="1293178"/>
                  </a:lnTo>
                  <a:lnTo>
                    <a:pt x="1210353" y="1300481"/>
                  </a:lnTo>
                  <a:lnTo>
                    <a:pt x="1209084" y="1307466"/>
                  </a:lnTo>
                  <a:lnTo>
                    <a:pt x="1207182" y="1314451"/>
                  </a:lnTo>
                  <a:lnTo>
                    <a:pt x="1205278" y="1321118"/>
                  </a:lnTo>
                  <a:lnTo>
                    <a:pt x="1203058" y="1327468"/>
                  </a:lnTo>
                  <a:lnTo>
                    <a:pt x="1200521" y="1334136"/>
                  </a:lnTo>
                  <a:lnTo>
                    <a:pt x="1197666" y="1340486"/>
                  </a:lnTo>
                  <a:lnTo>
                    <a:pt x="1194494" y="1346518"/>
                  </a:lnTo>
                  <a:lnTo>
                    <a:pt x="1191005" y="1352551"/>
                  </a:lnTo>
                  <a:lnTo>
                    <a:pt x="1187199" y="1358266"/>
                  </a:lnTo>
                  <a:lnTo>
                    <a:pt x="1183076" y="1363981"/>
                  </a:lnTo>
                  <a:lnTo>
                    <a:pt x="1178953" y="1369061"/>
                  </a:lnTo>
                  <a:lnTo>
                    <a:pt x="1173878" y="1374458"/>
                  </a:lnTo>
                  <a:lnTo>
                    <a:pt x="1169437" y="1379221"/>
                  </a:lnTo>
                  <a:lnTo>
                    <a:pt x="1164045" y="1384301"/>
                  </a:lnTo>
                  <a:lnTo>
                    <a:pt x="1158970" y="1388428"/>
                  </a:lnTo>
                  <a:lnTo>
                    <a:pt x="1153578" y="1392873"/>
                  </a:lnTo>
                  <a:lnTo>
                    <a:pt x="1147869" y="1396683"/>
                  </a:lnTo>
                  <a:lnTo>
                    <a:pt x="1141843" y="1400493"/>
                  </a:lnTo>
                  <a:lnTo>
                    <a:pt x="1135816" y="1403986"/>
                  </a:lnTo>
                  <a:lnTo>
                    <a:pt x="1129473" y="1406843"/>
                  </a:lnTo>
                  <a:lnTo>
                    <a:pt x="1123129" y="1410018"/>
                  </a:lnTo>
                  <a:lnTo>
                    <a:pt x="1116468" y="1412558"/>
                  </a:lnTo>
                  <a:lnTo>
                    <a:pt x="1109808" y="1414781"/>
                  </a:lnTo>
                  <a:lnTo>
                    <a:pt x="1103147" y="1416686"/>
                  </a:lnTo>
                  <a:lnTo>
                    <a:pt x="1095852" y="1418273"/>
                  </a:lnTo>
                  <a:lnTo>
                    <a:pt x="1088557" y="1419543"/>
                  </a:lnTo>
                  <a:lnTo>
                    <a:pt x="1081579" y="1420496"/>
                  </a:lnTo>
                  <a:lnTo>
                    <a:pt x="1073966" y="1420813"/>
                  </a:lnTo>
                  <a:lnTo>
                    <a:pt x="1066354" y="1420813"/>
                  </a:lnTo>
                  <a:lnTo>
                    <a:pt x="145585" y="1420813"/>
                  </a:lnTo>
                  <a:lnTo>
                    <a:pt x="138290" y="1420813"/>
                  </a:lnTo>
                  <a:lnTo>
                    <a:pt x="130678" y="1420496"/>
                  </a:lnTo>
                  <a:lnTo>
                    <a:pt x="123383" y="1419543"/>
                  </a:lnTo>
                  <a:lnTo>
                    <a:pt x="116405" y="1418273"/>
                  </a:lnTo>
                  <a:lnTo>
                    <a:pt x="109427" y="1416686"/>
                  </a:lnTo>
                  <a:lnTo>
                    <a:pt x="102449" y="1414781"/>
                  </a:lnTo>
                  <a:lnTo>
                    <a:pt x="95471" y="1412558"/>
                  </a:lnTo>
                  <a:lnTo>
                    <a:pt x="89127" y="1410018"/>
                  </a:lnTo>
                  <a:lnTo>
                    <a:pt x="82784" y="1406843"/>
                  </a:lnTo>
                  <a:lnTo>
                    <a:pt x="76123" y="1403986"/>
                  </a:lnTo>
                  <a:lnTo>
                    <a:pt x="70097" y="1400493"/>
                  </a:lnTo>
                  <a:lnTo>
                    <a:pt x="64070" y="1396683"/>
                  </a:lnTo>
                  <a:lnTo>
                    <a:pt x="58361" y="1392873"/>
                  </a:lnTo>
                  <a:lnTo>
                    <a:pt x="53286" y="1388428"/>
                  </a:lnTo>
                  <a:lnTo>
                    <a:pt x="47894" y="1384301"/>
                  </a:lnTo>
                  <a:lnTo>
                    <a:pt x="42502" y="1379221"/>
                  </a:lnTo>
                  <a:lnTo>
                    <a:pt x="38062" y="1374458"/>
                  </a:lnTo>
                  <a:lnTo>
                    <a:pt x="33304" y="1369061"/>
                  </a:lnTo>
                  <a:lnTo>
                    <a:pt x="29181" y="1363981"/>
                  </a:lnTo>
                  <a:lnTo>
                    <a:pt x="24740" y="1358266"/>
                  </a:lnTo>
                  <a:lnTo>
                    <a:pt x="21251" y="1352551"/>
                  </a:lnTo>
                  <a:lnTo>
                    <a:pt x="17762" y="1346518"/>
                  </a:lnTo>
                  <a:lnTo>
                    <a:pt x="14273" y="1340486"/>
                  </a:lnTo>
                  <a:lnTo>
                    <a:pt x="11736" y="1334136"/>
                  </a:lnTo>
                  <a:lnTo>
                    <a:pt x="8881" y="1327468"/>
                  </a:lnTo>
                  <a:lnTo>
                    <a:pt x="6661" y="1321118"/>
                  </a:lnTo>
                  <a:lnTo>
                    <a:pt x="4758" y="1314451"/>
                  </a:lnTo>
                  <a:lnTo>
                    <a:pt x="2855" y="1307466"/>
                  </a:lnTo>
                  <a:lnTo>
                    <a:pt x="1903" y="1300481"/>
                  </a:lnTo>
                  <a:lnTo>
                    <a:pt x="635" y="1293178"/>
                  </a:lnTo>
                  <a:lnTo>
                    <a:pt x="317" y="1285876"/>
                  </a:lnTo>
                  <a:lnTo>
                    <a:pt x="0" y="1278891"/>
                  </a:lnTo>
                  <a:lnTo>
                    <a:pt x="0" y="819468"/>
                  </a:lnTo>
                  <a:lnTo>
                    <a:pt x="317" y="812165"/>
                  </a:lnTo>
                  <a:lnTo>
                    <a:pt x="635" y="804863"/>
                  </a:lnTo>
                  <a:lnTo>
                    <a:pt x="1903" y="797878"/>
                  </a:lnTo>
                  <a:lnTo>
                    <a:pt x="2855" y="790575"/>
                  </a:lnTo>
                  <a:lnTo>
                    <a:pt x="4758" y="783908"/>
                  </a:lnTo>
                  <a:lnTo>
                    <a:pt x="6661" y="776923"/>
                  </a:lnTo>
                  <a:lnTo>
                    <a:pt x="8881" y="770573"/>
                  </a:lnTo>
                  <a:lnTo>
                    <a:pt x="11736" y="764223"/>
                  </a:lnTo>
                  <a:lnTo>
                    <a:pt x="14273" y="757873"/>
                  </a:lnTo>
                  <a:lnTo>
                    <a:pt x="17762" y="751840"/>
                  </a:lnTo>
                  <a:lnTo>
                    <a:pt x="21251" y="745808"/>
                  </a:lnTo>
                  <a:lnTo>
                    <a:pt x="24740" y="740093"/>
                  </a:lnTo>
                  <a:lnTo>
                    <a:pt x="29181" y="734378"/>
                  </a:lnTo>
                  <a:lnTo>
                    <a:pt x="33304" y="728980"/>
                  </a:lnTo>
                  <a:lnTo>
                    <a:pt x="38062" y="723583"/>
                  </a:lnTo>
                  <a:lnTo>
                    <a:pt x="42502" y="718820"/>
                  </a:lnTo>
                  <a:lnTo>
                    <a:pt x="47894" y="714375"/>
                  </a:lnTo>
                  <a:lnTo>
                    <a:pt x="53286" y="709613"/>
                  </a:lnTo>
                  <a:lnTo>
                    <a:pt x="58361" y="705485"/>
                  </a:lnTo>
                  <a:lnTo>
                    <a:pt x="64070" y="701358"/>
                  </a:lnTo>
                  <a:lnTo>
                    <a:pt x="70097" y="697548"/>
                  </a:lnTo>
                  <a:lnTo>
                    <a:pt x="76123" y="694373"/>
                  </a:lnTo>
                  <a:lnTo>
                    <a:pt x="82784" y="691198"/>
                  </a:lnTo>
                  <a:lnTo>
                    <a:pt x="89127" y="688023"/>
                  </a:lnTo>
                  <a:lnTo>
                    <a:pt x="95471" y="685800"/>
                  </a:lnTo>
                  <a:lnTo>
                    <a:pt x="102449" y="683578"/>
                  </a:lnTo>
                  <a:lnTo>
                    <a:pt x="109427" y="681673"/>
                  </a:lnTo>
                  <a:lnTo>
                    <a:pt x="116405" y="679768"/>
                  </a:lnTo>
                  <a:lnTo>
                    <a:pt x="123383" y="678815"/>
                  </a:lnTo>
                  <a:lnTo>
                    <a:pt x="130678" y="677863"/>
                  </a:lnTo>
                  <a:lnTo>
                    <a:pt x="138290" y="677228"/>
                  </a:lnTo>
                  <a:lnTo>
                    <a:pt x="145585" y="677228"/>
                  </a:lnTo>
                  <a:lnTo>
                    <a:pt x="151612" y="677228"/>
                  </a:lnTo>
                  <a:lnTo>
                    <a:pt x="145585" y="672783"/>
                  </a:lnTo>
                  <a:lnTo>
                    <a:pt x="139242" y="668020"/>
                  </a:lnTo>
                  <a:lnTo>
                    <a:pt x="133215" y="663258"/>
                  </a:lnTo>
                  <a:lnTo>
                    <a:pt x="127189" y="658178"/>
                  </a:lnTo>
                  <a:lnTo>
                    <a:pt x="121480" y="653415"/>
                  </a:lnTo>
                  <a:lnTo>
                    <a:pt x="115770" y="648018"/>
                  </a:lnTo>
                  <a:lnTo>
                    <a:pt x="110378" y="642938"/>
                  </a:lnTo>
                  <a:lnTo>
                    <a:pt x="104986" y="637223"/>
                  </a:lnTo>
                  <a:lnTo>
                    <a:pt x="99911" y="631508"/>
                  </a:lnTo>
                  <a:lnTo>
                    <a:pt x="95154" y="625475"/>
                  </a:lnTo>
                  <a:lnTo>
                    <a:pt x="90079" y="619443"/>
                  </a:lnTo>
                  <a:lnTo>
                    <a:pt x="85638" y="613410"/>
                  </a:lnTo>
                  <a:lnTo>
                    <a:pt x="81198" y="606743"/>
                  </a:lnTo>
                  <a:lnTo>
                    <a:pt x="77075" y="600393"/>
                  </a:lnTo>
                  <a:lnTo>
                    <a:pt x="72951" y="594043"/>
                  </a:lnTo>
                  <a:lnTo>
                    <a:pt x="69145" y="587375"/>
                  </a:lnTo>
                  <a:lnTo>
                    <a:pt x="65656" y="580390"/>
                  </a:lnTo>
                  <a:lnTo>
                    <a:pt x="61850" y="573723"/>
                  </a:lnTo>
                  <a:lnTo>
                    <a:pt x="58995" y="566420"/>
                  </a:lnTo>
                  <a:lnTo>
                    <a:pt x="55824" y="559118"/>
                  </a:lnTo>
                  <a:lnTo>
                    <a:pt x="53286" y="552133"/>
                  </a:lnTo>
                  <a:lnTo>
                    <a:pt x="50432" y="544830"/>
                  </a:lnTo>
                  <a:lnTo>
                    <a:pt x="48211" y="537210"/>
                  </a:lnTo>
                  <a:lnTo>
                    <a:pt x="45991" y="529908"/>
                  </a:lnTo>
                  <a:lnTo>
                    <a:pt x="44088" y="522288"/>
                  </a:lnTo>
                  <a:lnTo>
                    <a:pt x="42502" y="514350"/>
                  </a:lnTo>
                  <a:lnTo>
                    <a:pt x="41233" y="506413"/>
                  </a:lnTo>
                  <a:lnTo>
                    <a:pt x="39965" y="498793"/>
                  </a:lnTo>
                  <a:lnTo>
                    <a:pt x="39330" y="490538"/>
                  </a:lnTo>
                  <a:lnTo>
                    <a:pt x="38379" y="482600"/>
                  </a:lnTo>
                  <a:lnTo>
                    <a:pt x="38062" y="474663"/>
                  </a:lnTo>
                  <a:lnTo>
                    <a:pt x="37744" y="466090"/>
                  </a:lnTo>
                  <a:lnTo>
                    <a:pt x="38062" y="453073"/>
                  </a:lnTo>
                  <a:lnTo>
                    <a:pt x="39330" y="440055"/>
                  </a:lnTo>
                  <a:lnTo>
                    <a:pt x="40599" y="427355"/>
                  </a:lnTo>
                  <a:lnTo>
                    <a:pt x="43137" y="414655"/>
                  </a:lnTo>
                  <a:lnTo>
                    <a:pt x="45991" y="402273"/>
                  </a:lnTo>
                  <a:lnTo>
                    <a:pt x="49797" y="390208"/>
                  </a:lnTo>
                  <a:lnTo>
                    <a:pt x="53603" y="378460"/>
                  </a:lnTo>
                  <a:lnTo>
                    <a:pt x="58361" y="366713"/>
                  </a:lnTo>
                  <a:lnTo>
                    <a:pt x="63753" y="355600"/>
                  </a:lnTo>
                  <a:lnTo>
                    <a:pt x="69462" y="344488"/>
                  </a:lnTo>
                  <a:lnTo>
                    <a:pt x="75489" y="334010"/>
                  </a:lnTo>
                  <a:lnTo>
                    <a:pt x="82149" y="323215"/>
                  </a:lnTo>
                  <a:lnTo>
                    <a:pt x="89762" y="313373"/>
                  </a:lnTo>
                  <a:lnTo>
                    <a:pt x="97374" y="303530"/>
                  </a:lnTo>
                  <a:lnTo>
                    <a:pt x="105621" y="294640"/>
                  </a:lnTo>
                  <a:lnTo>
                    <a:pt x="114502" y="285750"/>
                  </a:lnTo>
                  <a:lnTo>
                    <a:pt x="123383" y="277178"/>
                  </a:lnTo>
                  <a:lnTo>
                    <a:pt x="132898" y="269240"/>
                  </a:lnTo>
                  <a:lnTo>
                    <a:pt x="142731" y="261620"/>
                  </a:lnTo>
                  <a:lnTo>
                    <a:pt x="152880" y="254635"/>
                  </a:lnTo>
                  <a:lnTo>
                    <a:pt x="163347" y="247968"/>
                  </a:lnTo>
                  <a:lnTo>
                    <a:pt x="174448" y="241618"/>
                  </a:lnTo>
                  <a:lnTo>
                    <a:pt x="185867" y="235903"/>
                  </a:lnTo>
                  <a:lnTo>
                    <a:pt x="196968" y="231140"/>
                  </a:lnTo>
                  <a:lnTo>
                    <a:pt x="209021" y="226378"/>
                  </a:lnTo>
                  <a:lnTo>
                    <a:pt x="221391" y="222250"/>
                  </a:lnTo>
                  <a:lnTo>
                    <a:pt x="233761" y="219075"/>
                  </a:lnTo>
                  <a:lnTo>
                    <a:pt x="246131" y="216218"/>
                  </a:lnTo>
                  <a:lnTo>
                    <a:pt x="259135" y="213995"/>
                  </a:lnTo>
                  <a:lnTo>
                    <a:pt x="272139" y="212090"/>
                  </a:lnTo>
                  <a:lnTo>
                    <a:pt x="285461" y="211455"/>
                  </a:lnTo>
                  <a:lnTo>
                    <a:pt x="298782" y="211138"/>
                  </a:lnTo>
                  <a:lnTo>
                    <a:pt x="307346" y="211138"/>
                  </a:lnTo>
                  <a:lnTo>
                    <a:pt x="315593" y="211455"/>
                  </a:lnTo>
                  <a:lnTo>
                    <a:pt x="323839" y="212090"/>
                  </a:lnTo>
                  <a:lnTo>
                    <a:pt x="332403" y="213043"/>
                  </a:lnTo>
                  <a:lnTo>
                    <a:pt x="340650" y="214313"/>
                  </a:lnTo>
                  <a:lnTo>
                    <a:pt x="348896" y="215583"/>
                  </a:lnTo>
                  <a:lnTo>
                    <a:pt x="356826" y="217488"/>
                  </a:lnTo>
                  <a:lnTo>
                    <a:pt x="364755" y="219393"/>
                  </a:lnTo>
                  <a:lnTo>
                    <a:pt x="372685" y="221298"/>
                  </a:lnTo>
                  <a:lnTo>
                    <a:pt x="380297" y="223838"/>
                  </a:lnTo>
                  <a:lnTo>
                    <a:pt x="388227" y="226378"/>
                  </a:lnTo>
                  <a:lnTo>
                    <a:pt x="395839" y="229235"/>
                  </a:lnTo>
                  <a:lnTo>
                    <a:pt x="402817" y="232093"/>
                  </a:lnTo>
                  <a:lnTo>
                    <a:pt x="410429" y="235585"/>
                  </a:lnTo>
                  <a:lnTo>
                    <a:pt x="417724" y="239078"/>
                  </a:lnTo>
                  <a:lnTo>
                    <a:pt x="424385" y="242888"/>
                  </a:lnTo>
                  <a:lnTo>
                    <a:pt x="431680" y="246698"/>
                  </a:lnTo>
                  <a:lnTo>
                    <a:pt x="438024" y="250825"/>
                  </a:lnTo>
                  <a:lnTo>
                    <a:pt x="444684" y="254953"/>
                  </a:lnTo>
                  <a:lnTo>
                    <a:pt x="451345" y="259398"/>
                  </a:lnTo>
                  <a:lnTo>
                    <a:pt x="457689" y="263843"/>
                  </a:lnTo>
                  <a:lnTo>
                    <a:pt x="464032" y="268923"/>
                  </a:lnTo>
                  <a:lnTo>
                    <a:pt x="470059" y="273685"/>
                  </a:lnTo>
                  <a:lnTo>
                    <a:pt x="475768" y="279083"/>
                  </a:lnTo>
                  <a:lnTo>
                    <a:pt x="481477" y="284480"/>
                  </a:lnTo>
                  <a:lnTo>
                    <a:pt x="487186" y="289878"/>
                  </a:lnTo>
                  <a:lnTo>
                    <a:pt x="492261" y="295593"/>
                  </a:lnTo>
                  <a:lnTo>
                    <a:pt x="497653" y="301308"/>
                  </a:lnTo>
                  <a:lnTo>
                    <a:pt x="502728" y="307340"/>
                  </a:lnTo>
                  <a:lnTo>
                    <a:pt x="507486" y="314008"/>
                  </a:lnTo>
                  <a:lnTo>
                    <a:pt x="512243" y="320040"/>
                  </a:lnTo>
                  <a:lnTo>
                    <a:pt x="516684" y="326390"/>
                  </a:lnTo>
                  <a:lnTo>
                    <a:pt x="518904" y="309245"/>
                  </a:lnTo>
                  <a:lnTo>
                    <a:pt x="521442" y="292735"/>
                  </a:lnTo>
                  <a:lnTo>
                    <a:pt x="525248" y="275908"/>
                  </a:lnTo>
                  <a:lnTo>
                    <a:pt x="529688" y="259715"/>
                  </a:lnTo>
                  <a:lnTo>
                    <a:pt x="534763" y="243840"/>
                  </a:lnTo>
                  <a:lnTo>
                    <a:pt x="540789" y="228283"/>
                  </a:lnTo>
                  <a:lnTo>
                    <a:pt x="547133" y="213043"/>
                  </a:lnTo>
                  <a:lnTo>
                    <a:pt x="554745" y="198120"/>
                  </a:lnTo>
                  <a:lnTo>
                    <a:pt x="562358" y="183833"/>
                  </a:lnTo>
                  <a:lnTo>
                    <a:pt x="570921" y="169545"/>
                  </a:lnTo>
                  <a:lnTo>
                    <a:pt x="580437" y="155893"/>
                  </a:lnTo>
                  <a:lnTo>
                    <a:pt x="589952" y="142558"/>
                  </a:lnTo>
                  <a:lnTo>
                    <a:pt x="600419" y="130175"/>
                  </a:lnTo>
                  <a:lnTo>
                    <a:pt x="611203" y="117475"/>
                  </a:lnTo>
                  <a:lnTo>
                    <a:pt x="622621" y="106045"/>
                  </a:lnTo>
                  <a:lnTo>
                    <a:pt x="634674" y="94615"/>
                  </a:lnTo>
                  <a:lnTo>
                    <a:pt x="647679" y="83820"/>
                  </a:lnTo>
                  <a:lnTo>
                    <a:pt x="660366" y="73660"/>
                  </a:lnTo>
                  <a:lnTo>
                    <a:pt x="674004" y="63818"/>
                  </a:lnTo>
                  <a:lnTo>
                    <a:pt x="687960" y="54928"/>
                  </a:lnTo>
                  <a:lnTo>
                    <a:pt x="702233" y="46673"/>
                  </a:lnTo>
                  <a:lnTo>
                    <a:pt x="717141" y="39053"/>
                  </a:lnTo>
                  <a:lnTo>
                    <a:pt x="732048" y="31750"/>
                  </a:lnTo>
                  <a:lnTo>
                    <a:pt x="747907" y="25400"/>
                  </a:lnTo>
                  <a:lnTo>
                    <a:pt x="763766" y="19368"/>
                  </a:lnTo>
                  <a:lnTo>
                    <a:pt x="780259" y="14288"/>
                  </a:lnTo>
                  <a:lnTo>
                    <a:pt x="796752" y="10160"/>
                  </a:lnTo>
                  <a:lnTo>
                    <a:pt x="813880" y="6350"/>
                  </a:lnTo>
                  <a:lnTo>
                    <a:pt x="830691" y="3810"/>
                  </a:lnTo>
                  <a:lnTo>
                    <a:pt x="848135" y="1588"/>
                  </a:lnTo>
                  <a:lnTo>
                    <a:pt x="865897" y="318"/>
                  </a:lnTo>
                  <a:lnTo>
                    <a:pt x="883659" y="0"/>
                  </a:lnTo>
                  <a:close/>
                </a:path>
              </a:pathLst>
            </a:custGeom>
            <a:solidFill>
              <a:srgbClr val="333F50"/>
            </a:solidFill>
            <a:ln>
              <a:noFill/>
            </a:ln>
          </p:spPr>
          <p:txBody>
            <a:bodyPr anchor="ctr">
              <a:noAutofit/>
              <a:scene3d>
                <a:camera prst="orthographicFront"/>
                <a:lightRig rig="threePt" dir="t"/>
              </a:scene3d>
              <a:sp3d>
                <a:contourClr>
                  <a:srgbClr val="FFFFFF"/>
                </a:contourClr>
              </a:sp3d>
            </a:bodyPr>
            <a:p>
              <a:endParaRPr lang="zh-CN" altLang="en-US" sz="4800">
                <a:latin typeface="微软雅黑" panose="020B0503020204020204" pitchFamily="34" charset="-122"/>
                <a:ea typeface="微软雅黑" panose="020B0503020204020204" pitchFamily="34" charset="-122"/>
              </a:endParaRPr>
            </a:p>
          </p:txBody>
        </p:sp>
        <p:sp>
          <p:nvSpPr>
            <p:cNvPr id="15" name="任意多边形: 形状 14"/>
            <p:cNvSpPr/>
            <p:nvPr>
              <p:custDataLst>
                <p:tags r:id="rId2"/>
              </p:custDataLst>
            </p:nvPr>
          </p:nvSpPr>
          <p:spPr>
            <a:xfrm>
              <a:off x="3260697" y="160850"/>
              <a:ext cx="748679" cy="701336"/>
            </a:xfrm>
            <a:custGeom>
              <a:avLst/>
              <a:gdLst>
                <a:gd name="connsiteX0" fmla="*/ 48827 w 748680"/>
                <a:gd name="connsiteY0" fmla="*/ 0 h 701336"/>
                <a:gd name="connsiteX1" fmla="*/ 631788 w 748680"/>
                <a:gd name="connsiteY1" fmla="*/ 0 h 701336"/>
                <a:gd name="connsiteX2" fmla="*/ 748680 w 748680"/>
                <a:gd name="connsiteY2" fmla="*/ 116892 h 701336"/>
                <a:gd name="connsiteX3" fmla="*/ 748680 w 748680"/>
                <a:gd name="connsiteY3" fmla="*/ 584444 h 701336"/>
                <a:gd name="connsiteX4" fmla="*/ 631788 w 748680"/>
                <a:gd name="connsiteY4" fmla="*/ 701336 h 701336"/>
                <a:gd name="connsiteX5" fmla="*/ 48827 w 748680"/>
                <a:gd name="connsiteY5" fmla="*/ 701336 h 701336"/>
                <a:gd name="connsiteX6" fmla="*/ 3327 w 748680"/>
                <a:gd name="connsiteY6" fmla="*/ 692150 h 701336"/>
                <a:gd name="connsiteX7" fmla="*/ 0 w 748680"/>
                <a:gd name="connsiteY7" fmla="*/ 689907 h 701336"/>
                <a:gd name="connsiteX8" fmla="*/ 0 w 748680"/>
                <a:gd name="connsiteY8" fmla="*/ 11429 h 701336"/>
                <a:gd name="connsiteX9" fmla="*/ 3327 w 748680"/>
                <a:gd name="connsiteY9" fmla="*/ 9186 h 701336"/>
                <a:gd name="connsiteX10" fmla="*/ 48827 w 748680"/>
                <a:gd name="connsiteY10" fmla="*/ 0 h 70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680" h="701336">
                  <a:moveTo>
                    <a:pt x="48827" y="0"/>
                  </a:moveTo>
                  <a:lnTo>
                    <a:pt x="631788" y="0"/>
                  </a:lnTo>
                  <a:cubicBezTo>
                    <a:pt x="696346" y="0"/>
                    <a:pt x="748680" y="52334"/>
                    <a:pt x="748680" y="116892"/>
                  </a:cubicBezTo>
                  <a:lnTo>
                    <a:pt x="748680" y="584444"/>
                  </a:lnTo>
                  <a:cubicBezTo>
                    <a:pt x="748680" y="649002"/>
                    <a:pt x="696346" y="701336"/>
                    <a:pt x="631788" y="701336"/>
                  </a:cubicBezTo>
                  <a:lnTo>
                    <a:pt x="48827" y="701336"/>
                  </a:lnTo>
                  <a:cubicBezTo>
                    <a:pt x="32688" y="701336"/>
                    <a:pt x="17312" y="698065"/>
                    <a:pt x="3327" y="692150"/>
                  </a:cubicBezTo>
                  <a:lnTo>
                    <a:pt x="0" y="689907"/>
                  </a:lnTo>
                  <a:lnTo>
                    <a:pt x="0" y="11429"/>
                  </a:lnTo>
                  <a:lnTo>
                    <a:pt x="3327" y="9186"/>
                  </a:lnTo>
                  <a:cubicBezTo>
                    <a:pt x="17312" y="3271"/>
                    <a:pt x="32688" y="0"/>
                    <a:pt x="48827" y="0"/>
                  </a:cubicBezTo>
                  <a:close/>
                </a:path>
              </a:pathLst>
            </a:custGeom>
            <a:solidFill>
              <a:srgbClr val="A5A5A5">
                <a:lumMod val="60000"/>
                <a:lumOff val="40000"/>
              </a:srgbClr>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p>
              <a:pPr algn="ctr">
                <a:lnSpc>
                  <a:spcPct val="80000"/>
                </a:lnSpc>
                <a:spcAft>
                  <a:spcPts val="0"/>
                </a:spcAft>
              </a:pPr>
              <a:r>
                <a:rPr lang="en-US" sz="4800" kern="1200">
                  <a:solidFill>
                    <a:srgbClr val="FFFFFF"/>
                  </a:solidFill>
                  <a:effectLst/>
                  <a:latin typeface="微软雅黑" panose="020B0503020204020204" pitchFamily="34" charset="-122"/>
                  <a:ea typeface="微软雅黑" panose="020B0503020204020204" pitchFamily="34" charset="-122"/>
                </a:rPr>
                <a:t>D</a:t>
              </a:r>
              <a:endParaRPr lang="en-US" sz="4800" kern="1200">
                <a:solidFill>
                  <a:srgbClr val="FFFFFF"/>
                </a:solidFill>
                <a:effectLst/>
                <a:latin typeface="微软雅黑" panose="020B0503020204020204" pitchFamily="34" charset="-122"/>
                <a:ea typeface="微软雅黑" panose="020B0503020204020204" pitchFamily="34" charset="-122"/>
              </a:endParaRPr>
            </a:p>
          </p:txBody>
        </p:sp>
        <p:sp>
          <p:nvSpPr>
            <p:cNvPr id="16" name="任意多边形: 形状 15"/>
            <p:cNvSpPr/>
            <p:nvPr>
              <p:custDataLst>
                <p:tags r:id="rId3"/>
              </p:custDataLst>
            </p:nvPr>
          </p:nvSpPr>
          <p:spPr>
            <a:xfrm>
              <a:off x="3250338" y="2049840"/>
              <a:ext cx="748678" cy="701336"/>
            </a:xfrm>
            <a:custGeom>
              <a:avLst/>
              <a:gdLst>
                <a:gd name="connsiteX0" fmla="*/ 48825 w 748678"/>
                <a:gd name="connsiteY0" fmla="*/ 0 h 701336"/>
                <a:gd name="connsiteX1" fmla="*/ 631786 w 748678"/>
                <a:gd name="connsiteY1" fmla="*/ 0 h 701336"/>
                <a:gd name="connsiteX2" fmla="*/ 748678 w 748678"/>
                <a:gd name="connsiteY2" fmla="*/ 116892 h 701336"/>
                <a:gd name="connsiteX3" fmla="*/ 748678 w 748678"/>
                <a:gd name="connsiteY3" fmla="*/ 584444 h 701336"/>
                <a:gd name="connsiteX4" fmla="*/ 631786 w 748678"/>
                <a:gd name="connsiteY4" fmla="*/ 701336 h 701336"/>
                <a:gd name="connsiteX5" fmla="*/ 48825 w 748678"/>
                <a:gd name="connsiteY5" fmla="*/ 701336 h 701336"/>
                <a:gd name="connsiteX6" fmla="*/ 3325 w 748678"/>
                <a:gd name="connsiteY6" fmla="*/ 692150 h 701336"/>
                <a:gd name="connsiteX7" fmla="*/ 0 w 748678"/>
                <a:gd name="connsiteY7" fmla="*/ 689908 h 701336"/>
                <a:gd name="connsiteX8" fmla="*/ 0 w 748678"/>
                <a:gd name="connsiteY8" fmla="*/ 11428 h 701336"/>
                <a:gd name="connsiteX9" fmla="*/ 3325 w 748678"/>
                <a:gd name="connsiteY9" fmla="*/ 9186 h 701336"/>
                <a:gd name="connsiteX10" fmla="*/ 48825 w 748678"/>
                <a:gd name="connsiteY10" fmla="*/ 0 h 70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678" h="701336">
                  <a:moveTo>
                    <a:pt x="48825" y="0"/>
                  </a:moveTo>
                  <a:lnTo>
                    <a:pt x="631786" y="0"/>
                  </a:lnTo>
                  <a:cubicBezTo>
                    <a:pt x="696344" y="0"/>
                    <a:pt x="748678" y="52334"/>
                    <a:pt x="748678" y="116892"/>
                  </a:cubicBezTo>
                  <a:lnTo>
                    <a:pt x="748678" y="584444"/>
                  </a:lnTo>
                  <a:cubicBezTo>
                    <a:pt x="748678" y="649002"/>
                    <a:pt x="696344" y="701336"/>
                    <a:pt x="631786" y="701336"/>
                  </a:cubicBezTo>
                  <a:lnTo>
                    <a:pt x="48825" y="701336"/>
                  </a:lnTo>
                  <a:cubicBezTo>
                    <a:pt x="32686" y="701336"/>
                    <a:pt x="17310" y="698065"/>
                    <a:pt x="3325" y="692150"/>
                  </a:cubicBezTo>
                  <a:lnTo>
                    <a:pt x="0" y="689908"/>
                  </a:lnTo>
                  <a:lnTo>
                    <a:pt x="0" y="11428"/>
                  </a:lnTo>
                  <a:lnTo>
                    <a:pt x="3325" y="9186"/>
                  </a:lnTo>
                  <a:cubicBezTo>
                    <a:pt x="17310" y="3271"/>
                    <a:pt x="32686" y="0"/>
                    <a:pt x="48825" y="0"/>
                  </a:cubicBezTo>
                  <a:close/>
                </a:path>
              </a:pathLst>
            </a:custGeom>
            <a:solidFill>
              <a:srgbClr val="ED7D31">
                <a:lumMod val="60000"/>
                <a:lumOff val="40000"/>
              </a:srgbClr>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p>
              <a:pPr algn="ctr">
                <a:lnSpc>
                  <a:spcPct val="80000"/>
                </a:lnSpc>
                <a:spcAft>
                  <a:spcPts val="0"/>
                </a:spcAft>
              </a:pPr>
              <a:r>
                <a:rPr lang="en-US" sz="4800" kern="1200">
                  <a:solidFill>
                    <a:srgbClr val="000000"/>
                  </a:solidFill>
                  <a:effectLst/>
                  <a:latin typeface="微软雅黑" panose="020B0503020204020204" pitchFamily="34" charset="-122"/>
                  <a:ea typeface="微软雅黑" panose="020B0503020204020204" pitchFamily="34" charset="-122"/>
                </a:rPr>
                <a:t>G</a:t>
              </a:r>
              <a:endParaRPr lang="en-US" sz="4800" kern="1200">
                <a:solidFill>
                  <a:srgbClr val="000000"/>
                </a:solidFill>
                <a:effectLst/>
                <a:latin typeface="微软雅黑" panose="020B0503020204020204" pitchFamily="34" charset="-122"/>
                <a:ea typeface="微软雅黑" panose="020B0503020204020204" pitchFamily="34" charset="-122"/>
              </a:endParaRPr>
            </a:p>
          </p:txBody>
        </p:sp>
        <p:sp>
          <p:nvSpPr>
            <p:cNvPr id="17" name="任意多边形: 形状 16"/>
            <p:cNvSpPr/>
            <p:nvPr>
              <p:custDataLst>
                <p:tags r:id="rId4"/>
              </p:custDataLst>
            </p:nvPr>
          </p:nvSpPr>
          <p:spPr>
            <a:xfrm>
              <a:off x="3260698" y="1105023"/>
              <a:ext cx="748678" cy="701333"/>
            </a:xfrm>
            <a:custGeom>
              <a:avLst/>
              <a:gdLst>
                <a:gd name="connsiteX0" fmla="*/ 48825 w 748678"/>
                <a:gd name="connsiteY0" fmla="*/ 0 h 701336"/>
                <a:gd name="connsiteX1" fmla="*/ 631786 w 748678"/>
                <a:gd name="connsiteY1" fmla="*/ 0 h 701336"/>
                <a:gd name="connsiteX2" fmla="*/ 748678 w 748678"/>
                <a:gd name="connsiteY2" fmla="*/ 116892 h 701336"/>
                <a:gd name="connsiteX3" fmla="*/ 748678 w 748678"/>
                <a:gd name="connsiteY3" fmla="*/ 584444 h 701336"/>
                <a:gd name="connsiteX4" fmla="*/ 631786 w 748678"/>
                <a:gd name="connsiteY4" fmla="*/ 701336 h 701336"/>
                <a:gd name="connsiteX5" fmla="*/ 48825 w 748678"/>
                <a:gd name="connsiteY5" fmla="*/ 701336 h 701336"/>
                <a:gd name="connsiteX6" fmla="*/ 3325 w 748678"/>
                <a:gd name="connsiteY6" fmla="*/ 692150 h 701336"/>
                <a:gd name="connsiteX7" fmla="*/ 0 w 748678"/>
                <a:gd name="connsiteY7" fmla="*/ 689908 h 701336"/>
                <a:gd name="connsiteX8" fmla="*/ 0 w 748678"/>
                <a:gd name="connsiteY8" fmla="*/ 11428 h 701336"/>
                <a:gd name="connsiteX9" fmla="*/ 3325 w 748678"/>
                <a:gd name="connsiteY9" fmla="*/ 9186 h 701336"/>
                <a:gd name="connsiteX10" fmla="*/ 48825 w 748678"/>
                <a:gd name="connsiteY10" fmla="*/ 0 h 70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8678" h="701336">
                  <a:moveTo>
                    <a:pt x="48825" y="0"/>
                  </a:moveTo>
                  <a:lnTo>
                    <a:pt x="631786" y="0"/>
                  </a:lnTo>
                  <a:cubicBezTo>
                    <a:pt x="696344" y="0"/>
                    <a:pt x="748678" y="52334"/>
                    <a:pt x="748678" y="116892"/>
                  </a:cubicBezTo>
                  <a:lnTo>
                    <a:pt x="748678" y="584444"/>
                  </a:lnTo>
                  <a:cubicBezTo>
                    <a:pt x="748678" y="649002"/>
                    <a:pt x="696344" y="701336"/>
                    <a:pt x="631786" y="701336"/>
                  </a:cubicBezTo>
                  <a:lnTo>
                    <a:pt x="48825" y="701336"/>
                  </a:lnTo>
                  <a:cubicBezTo>
                    <a:pt x="32686" y="701336"/>
                    <a:pt x="17310" y="698065"/>
                    <a:pt x="3325" y="692150"/>
                  </a:cubicBezTo>
                  <a:lnTo>
                    <a:pt x="0" y="689908"/>
                  </a:lnTo>
                  <a:lnTo>
                    <a:pt x="0" y="11428"/>
                  </a:lnTo>
                  <a:lnTo>
                    <a:pt x="3325" y="9186"/>
                  </a:lnTo>
                  <a:cubicBezTo>
                    <a:pt x="17310" y="3271"/>
                    <a:pt x="32686" y="0"/>
                    <a:pt x="48825" y="0"/>
                  </a:cubicBezTo>
                  <a:close/>
                </a:path>
              </a:pathLst>
            </a:custGeom>
            <a:solidFill>
              <a:srgbClr val="333F50">
                <a:lumMod val="40000"/>
                <a:lumOff val="60000"/>
              </a:srgbClr>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p>
              <a:pPr algn="ctr">
                <a:lnSpc>
                  <a:spcPct val="80000"/>
                </a:lnSpc>
                <a:spcAft>
                  <a:spcPts val="0"/>
                </a:spcAft>
              </a:pPr>
              <a:r>
                <a:rPr lang="en-US" altLang="zh-CN" sz="3600">
                  <a:effectLst/>
                  <a:latin typeface="微软雅黑" panose="020B0503020204020204" pitchFamily="34" charset="-122"/>
                  <a:ea typeface="微软雅黑" panose="020B0503020204020204" pitchFamily="34" charset="-122"/>
                </a:rPr>
                <a:t>I</a:t>
              </a:r>
              <a:endParaRPr lang="en-US" altLang="zh-CN" sz="3600">
                <a:effectLst/>
                <a:latin typeface="微软雅黑" panose="020B0503020204020204" pitchFamily="34" charset="-122"/>
                <a:ea typeface="微软雅黑" panose="020B0503020204020204" pitchFamily="34" charset="-122"/>
              </a:endParaRPr>
            </a:p>
          </p:txBody>
        </p:sp>
        <p:sp>
          <p:nvSpPr>
            <p:cNvPr id="18" name="任意多边形: 形状 17"/>
            <p:cNvSpPr/>
            <p:nvPr>
              <p:custDataLst>
                <p:tags r:id="rId5"/>
              </p:custDataLst>
            </p:nvPr>
          </p:nvSpPr>
          <p:spPr>
            <a:xfrm>
              <a:off x="3250338" y="3021653"/>
              <a:ext cx="759038" cy="701336"/>
            </a:xfrm>
            <a:custGeom>
              <a:avLst/>
              <a:gdLst>
                <a:gd name="connsiteX0" fmla="*/ 45869 w 745722"/>
                <a:gd name="connsiteY0" fmla="*/ 0 h 701336"/>
                <a:gd name="connsiteX1" fmla="*/ 628830 w 745722"/>
                <a:gd name="connsiteY1" fmla="*/ 0 h 701336"/>
                <a:gd name="connsiteX2" fmla="*/ 745722 w 745722"/>
                <a:gd name="connsiteY2" fmla="*/ 116892 h 701336"/>
                <a:gd name="connsiteX3" fmla="*/ 745722 w 745722"/>
                <a:gd name="connsiteY3" fmla="*/ 584444 h 701336"/>
                <a:gd name="connsiteX4" fmla="*/ 628830 w 745722"/>
                <a:gd name="connsiteY4" fmla="*/ 701336 h 701336"/>
                <a:gd name="connsiteX5" fmla="*/ 45869 w 745722"/>
                <a:gd name="connsiteY5" fmla="*/ 701336 h 701336"/>
                <a:gd name="connsiteX6" fmla="*/ 369 w 745722"/>
                <a:gd name="connsiteY6" fmla="*/ 692150 h 701336"/>
                <a:gd name="connsiteX7" fmla="*/ 0 w 745722"/>
                <a:gd name="connsiteY7" fmla="*/ 691901 h 701336"/>
                <a:gd name="connsiteX8" fmla="*/ 0 w 745722"/>
                <a:gd name="connsiteY8" fmla="*/ 9435 h 701336"/>
                <a:gd name="connsiteX9" fmla="*/ 369 w 745722"/>
                <a:gd name="connsiteY9" fmla="*/ 9186 h 701336"/>
                <a:gd name="connsiteX10" fmla="*/ 45869 w 745722"/>
                <a:gd name="connsiteY10" fmla="*/ 0 h 70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722" h="701336">
                  <a:moveTo>
                    <a:pt x="45869" y="0"/>
                  </a:moveTo>
                  <a:lnTo>
                    <a:pt x="628830" y="0"/>
                  </a:lnTo>
                  <a:cubicBezTo>
                    <a:pt x="693388" y="0"/>
                    <a:pt x="745722" y="52334"/>
                    <a:pt x="745722" y="116892"/>
                  </a:cubicBezTo>
                  <a:lnTo>
                    <a:pt x="745722" y="584444"/>
                  </a:lnTo>
                  <a:cubicBezTo>
                    <a:pt x="745722" y="649002"/>
                    <a:pt x="693388" y="701336"/>
                    <a:pt x="628830" y="701336"/>
                  </a:cubicBezTo>
                  <a:lnTo>
                    <a:pt x="45869" y="701336"/>
                  </a:lnTo>
                  <a:cubicBezTo>
                    <a:pt x="29730" y="701336"/>
                    <a:pt x="14354" y="698065"/>
                    <a:pt x="369" y="692150"/>
                  </a:cubicBezTo>
                  <a:lnTo>
                    <a:pt x="0" y="691901"/>
                  </a:lnTo>
                  <a:lnTo>
                    <a:pt x="0" y="9435"/>
                  </a:lnTo>
                  <a:lnTo>
                    <a:pt x="369" y="9186"/>
                  </a:lnTo>
                  <a:cubicBezTo>
                    <a:pt x="14354" y="3271"/>
                    <a:pt x="29730" y="0"/>
                    <a:pt x="45869" y="0"/>
                  </a:cubicBezTo>
                  <a:close/>
                </a:path>
              </a:pathLst>
            </a:custGeom>
            <a:solidFill>
              <a:srgbClr val="ED7D31">
                <a:lumMod val="20000"/>
                <a:lumOff val="80000"/>
              </a:srgbClr>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p>
              <a:pPr algn="ctr">
                <a:lnSpc>
                  <a:spcPct val="80000"/>
                </a:lnSpc>
                <a:spcAft>
                  <a:spcPts val="0"/>
                </a:spcAft>
              </a:pPr>
              <a:r>
                <a:rPr lang="en-US" altLang="zh-CN" sz="3600">
                  <a:effectLst/>
                  <a:latin typeface="微软雅黑" panose="020B0503020204020204" pitchFamily="34" charset="-122"/>
                  <a:ea typeface="微软雅黑" panose="020B0503020204020204" pitchFamily="34" charset="-122"/>
                </a:rPr>
                <a:t>A</a:t>
              </a:r>
              <a:endParaRPr lang="en-US" altLang="zh-CN" sz="3600">
                <a:effectLst/>
                <a:latin typeface="微软雅黑" panose="020B0503020204020204" pitchFamily="34" charset="-122"/>
                <a:ea typeface="微软雅黑" panose="020B0503020204020204" pitchFamily="34" charset="-122"/>
              </a:endParaRPr>
            </a:p>
          </p:txBody>
        </p:sp>
        <p:sp>
          <p:nvSpPr>
            <p:cNvPr id="19" name="任意多边形: 形状 18"/>
            <p:cNvSpPr/>
            <p:nvPr>
              <p:custDataLst>
                <p:tags r:id="rId6"/>
              </p:custDataLst>
            </p:nvPr>
          </p:nvSpPr>
          <p:spPr>
            <a:xfrm rot="16200000">
              <a:off x="1524378" y="222247"/>
              <a:ext cx="1797714" cy="1674923"/>
            </a:xfrm>
            <a:custGeom>
              <a:avLst/>
              <a:gdLst>
                <a:gd name="connsiteX0" fmla="*/ 1734158 w 1734158"/>
                <a:gd name="connsiteY0" fmla="*/ 1692787 h 1692787"/>
                <a:gd name="connsiteX1" fmla="*/ 1067722 w 1734158"/>
                <a:gd name="connsiteY1" fmla="*/ 1692787 h 1692787"/>
                <a:gd name="connsiteX2" fmla="*/ 0 w 1734158"/>
                <a:gd name="connsiteY2" fmla="*/ 0 h 1692787"/>
              </a:gdLst>
              <a:ahLst/>
              <a:cxnLst>
                <a:cxn ang="0">
                  <a:pos x="connsiteX0" y="connsiteY0"/>
                </a:cxn>
                <a:cxn ang="0">
                  <a:pos x="connsiteX1" y="connsiteY1"/>
                </a:cxn>
                <a:cxn ang="0">
                  <a:pos x="connsiteX2" y="connsiteY2"/>
                </a:cxn>
              </a:cxnLst>
              <a:rect l="l" t="t" r="r" b="b"/>
              <a:pathLst>
                <a:path w="1734158" h="1692787">
                  <a:moveTo>
                    <a:pt x="1734158" y="1692787"/>
                  </a:moveTo>
                  <a:lnTo>
                    <a:pt x="1067722" y="1692787"/>
                  </a:lnTo>
                  <a:lnTo>
                    <a:pt x="0" y="0"/>
                  </a:lnTo>
                  <a:close/>
                </a:path>
              </a:pathLst>
            </a:custGeom>
            <a:solidFill>
              <a:srgbClr val="A5A5A5"/>
            </a:soli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p>
              <a:endParaRPr lang="zh-CN" altLang="en-US" sz="4800">
                <a:latin typeface="微软雅黑" panose="020B0503020204020204" pitchFamily="34" charset="-122"/>
                <a:ea typeface="微软雅黑" panose="020B0503020204020204" pitchFamily="34" charset="-122"/>
              </a:endParaRPr>
            </a:p>
          </p:txBody>
        </p:sp>
        <p:sp>
          <p:nvSpPr>
            <p:cNvPr id="20" name="任意多边形: 形状 19"/>
            <p:cNvSpPr/>
            <p:nvPr>
              <p:custDataLst>
                <p:tags r:id="rId7"/>
              </p:custDataLst>
            </p:nvPr>
          </p:nvSpPr>
          <p:spPr>
            <a:xfrm rot="16200000" flipH="1">
              <a:off x="1535852" y="2008494"/>
              <a:ext cx="1764422" cy="1664566"/>
            </a:xfrm>
            <a:custGeom>
              <a:avLst/>
              <a:gdLst>
                <a:gd name="connsiteX0" fmla="*/ 1734158 w 1734158"/>
                <a:gd name="connsiteY0" fmla="*/ 1692787 h 1692787"/>
                <a:gd name="connsiteX1" fmla="*/ 1067722 w 1734158"/>
                <a:gd name="connsiteY1" fmla="*/ 1692787 h 1692787"/>
                <a:gd name="connsiteX2" fmla="*/ 0 w 1734158"/>
                <a:gd name="connsiteY2" fmla="*/ 0 h 1692787"/>
              </a:gdLst>
              <a:ahLst/>
              <a:cxnLst>
                <a:cxn ang="0">
                  <a:pos x="connsiteX0" y="connsiteY0"/>
                </a:cxn>
                <a:cxn ang="0">
                  <a:pos x="connsiteX1" y="connsiteY1"/>
                </a:cxn>
                <a:cxn ang="0">
                  <a:pos x="connsiteX2" y="connsiteY2"/>
                </a:cxn>
              </a:cxnLst>
              <a:rect l="l" t="t" r="r" b="b"/>
              <a:pathLst>
                <a:path w="1734158" h="1692787">
                  <a:moveTo>
                    <a:pt x="1734158" y="1692787"/>
                  </a:moveTo>
                  <a:lnTo>
                    <a:pt x="1067722" y="1692787"/>
                  </a:lnTo>
                  <a:lnTo>
                    <a:pt x="0" y="0"/>
                  </a:lnTo>
                  <a:close/>
                </a:path>
              </a:pathLst>
            </a:custGeom>
            <a:solidFill>
              <a:srgbClr val="F8CBAD"/>
            </a:soli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p>
              <a:endParaRPr lang="zh-CN" altLang="en-US" sz="4800">
                <a:latin typeface="微软雅黑" panose="020B0503020204020204" pitchFamily="34" charset="-122"/>
                <a:ea typeface="微软雅黑" panose="020B0503020204020204" pitchFamily="34" charset="-122"/>
              </a:endParaRPr>
            </a:p>
          </p:txBody>
        </p:sp>
        <p:sp>
          <p:nvSpPr>
            <p:cNvPr id="21" name="任意多边形: 形状 20"/>
            <p:cNvSpPr/>
            <p:nvPr>
              <p:custDataLst>
                <p:tags r:id="rId8"/>
              </p:custDataLst>
            </p:nvPr>
          </p:nvSpPr>
          <p:spPr>
            <a:xfrm rot="16200000">
              <a:off x="2020982" y="1521818"/>
              <a:ext cx="799998" cy="1658715"/>
            </a:xfrm>
            <a:custGeom>
              <a:avLst/>
              <a:gdLst>
                <a:gd name="connsiteX0" fmla="*/ 797330 w 797330"/>
                <a:gd name="connsiteY0" fmla="*/ 0 h 1658715"/>
                <a:gd name="connsiteX1" fmla="*/ 705803 w 797330"/>
                <a:gd name="connsiteY1" fmla="*/ 1658715 h 1658715"/>
                <a:gd name="connsiteX2" fmla="*/ 0 w 797330"/>
                <a:gd name="connsiteY2" fmla="*/ 1658715 h 1658715"/>
              </a:gdLst>
              <a:ahLst/>
              <a:cxnLst>
                <a:cxn ang="0">
                  <a:pos x="connsiteX0" y="connsiteY0"/>
                </a:cxn>
                <a:cxn ang="0">
                  <a:pos x="connsiteX1" y="connsiteY1"/>
                </a:cxn>
                <a:cxn ang="0">
                  <a:pos x="connsiteX2" y="connsiteY2"/>
                </a:cxn>
              </a:cxnLst>
              <a:rect l="l" t="t" r="r" b="b"/>
              <a:pathLst>
                <a:path w="797330" h="1658715">
                  <a:moveTo>
                    <a:pt x="797330" y="0"/>
                  </a:moveTo>
                  <a:lnTo>
                    <a:pt x="705803" y="1658715"/>
                  </a:lnTo>
                  <a:lnTo>
                    <a:pt x="0" y="1658715"/>
                  </a:lnTo>
                  <a:close/>
                </a:path>
              </a:pathLst>
            </a:custGeom>
            <a:solidFill>
              <a:srgbClr val="ED7D31"/>
            </a:soli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p>
              <a:endParaRPr lang="zh-CN" altLang="en-US" sz="4800">
                <a:latin typeface="微软雅黑" panose="020B0503020204020204" pitchFamily="34" charset="-122"/>
                <a:ea typeface="微软雅黑" panose="020B0503020204020204" pitchFamily="34" charset="-122"/>
              </a:endParaRPr>
            </a:p>
          </p:txBody>
        </p:sp>
        <p:sp>
          <p:nvSpPr>
            <p:cNvPr id="22" name="任意多边形: 形状 21"/>
            <p:cNvSpPr/>
            <p:nvPr>
              <p:custDataLst>
                <p:tags r:id="rId9"/>
              </p:custDataLst>
            </p:nvPr>
          </p:nvSpPr>
          <p:spPr>
            <a:xfrm rot="16200000">
              <a:off x="2005341" y="695817"/>
              <a:ext cx="846154" cy="1664565"/>
            </a:xfrm>
            <a:custGeom>
              <a:avLst/>
              <a:gdLst>
                <a:gd name="connsiteX0" fmla="*/ 856314 w 856314"/>
                <a:gd name="connsiteY0" fmla="*/ 1636895 h 1636895"/>
                <a:gd name="connsiteX1" fmla="*/ 159425 w 856314"/>
                <a:gd name="connsiteY1" fmla="*/ 1636895 h 1636895"/>
                <a:gd name="connsiteX2" fmla="*/ 0 w 856314"/>
                <a:gd name="connsiteY2" fmla="*/ 0 h 1636895"/>
              </a:gdLst>
              <a:ahLst/>
              <a:cxnLst>
                <a:cxn ang="0">
                  <a:pos x="connsiteX0" y="connsiteY0"/>
                </a:cxn>
                <a:cxn ang="0">
                  <a:pos x="connsiteX1" y="connsiteY1"/>
                </a:cxn>
                <a:cxn ang="0">
                  <a:pos x="connsiteX2" y="connsiteY2"/>
                </a:cxn>
              </a:cxnLst>
              <a:rect l="l" t="t" r="r" b="b"/>
              <a:pathLst>
                <a:path w="856314" h="1636895">
                  <a:moveTo>
                    <a:pt x="856314" y="1636895"/>
                  </a:moveTo>
                  <a:lnTo>
                    <a:pt x="159425" y="1636895"/>
                  </a:lnTo>
                  <a:lnTo>
                    <a:pt x="0" y="0"/>
                  </a:lnTo>
                  <a:close/>
                </a:path>
              </a:pathLst>
            </a:custGeom>
            <a:solidFill>
              <a:srgbClr val="1F4E79"/>
            </a:soli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p>
              <a:endParaRPr lang="zh-CN" altLang="en-US" sz="4800">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695325" y="2996565"/>
            <a:ext cx="1211580" cy="521970"/>
          </a:xfrm>
          <a:prstGeom prst="rect">
            <a:avLst/>
          </a:prstGeom>
          <a:noFill/>
        </p:spPr>
        <p:txBody>
          <a:bodyPr wrap="square" rtlCol="0" anchor="t">
            <a:spAutoFit/>
          </a:bodyPr>
          <a:p>
            <a:pPr algn="ct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统一</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开放</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安全</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强大</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文本框 24"/>
          <p:cNvSpPr txBox="1"/>
          <p:nvPr/>
        </p:nvSpPr>
        <p:spPr>
          <a:xfrm>
            <a:off x="4439920" y="6957060"/>
            <a:ext cx="2005330" cy="664210"/>
          </a:xfrm>
          <a:prstGeom prst="rect">
            <a:avLst/>
          </a:prstGeom>
          <a:solidFill>
            <a:srgbClr val="FFEF94"/>
          </a:solidFill>
          <a:ln w="6350" cmpd="sng">
            <a:solidFill>
              <a:schemeClr val="accent1">
                <a:shade val="50000"/>
              </a:schemeClr>
            </a:solidFill>
            <a:prstDash val="solid"/>
          </a:ln>
        </p:spPr>
        <p:txBody>
          <a:bodyPr wrap="square" lIns="36195" tIns="36195" rIns="36195" bIns="36195" rtlCol="0" anchor="t">
            <a:noAutofit/>
          </a:bodyPr>
          <a:p>
            <a:pPr algn="l"/>
            <a:r>
              <a:rPr lang="zh-CN" altLang="en-US">
                <a:latin typeface="微软雅黑" panose="020B0503020204020204" pitchFamily="34" charset="-122"/>
                <a:ea typeface="微软雅黑" panose="020B0503020204020204" pitchFamily="34" charset="-122"/>
              </a:rPr>
              <a:t>上面四个字母最好可以组成一个单词。</a:t>
            </a:r>
            <a:endParaRPr lang="zh-CN" altLang="en-US">
              <a:latin typeface="微软雅黑" panose="020B0503020204020204" pitchFamily="34" charset="-122"/>
              <a:ea typeface="微软雅黑" panose="020B0503020204020204" pitchFamily="34" charset="-122"/>
            </a:endParaRPr>
          </a:p>
        </p:txBody>
      </p:sp>
      <p:sp>
        <p:nvSpPr>
          <p:cNvPr id="56" name="文本框 55"/>
          <p:cNvSpPr txBox="1"/>
          <p:nvPr/>
        </p:nvSpPr>
        <p:spPr>
          <a:xfrm>
            <a:off x="5520055" y="1028065"/>
            <a:ext cx="1960880" cy="435610"/>
          </a:xfrm>
          <a:prstGeom prst="rect">
            <a:avLst/>
          </a:prstGeom>
          <a:noFill/>
        </p:spPr>
        <p:txBody>
          <a:bodyPr wrap="none" rtlCol="0" anchor="t">
            <a:spAutoFit/>
          </a:bodyPr>
          <a:p>
            <a:pPr>
              <a:lnSpc>
                <a:spcPct val="80000"/>
              </a:lnSpc>
              <a:spcAft>
                <a:spcPts val="0"/>
              </a:spcAft>
            </a:pPr>
            <a:r>
              <a:rPr lang="zh-CN" sz="2800" dirty="0">
                <a:solidFill>
                  <a:srgbClr val="FF0000"/>
                </a:solidFill>
                <a:effectLst/>
                <a:latin typeface="微软雅黑" panose="020B0503020204020204" pitchFamily="34" charset="-122"/>
                <a:ea typeface="微软雅黑" panose="020B0503020204020204" pitchFamily="34" charset="-122"/>
                <a:cs typeface="+mj-cs"/>
                <a:sym typeface="+mn-ea"/>
              </a:rPr>
              <a:t>数据隔离化</a:t>
            </a:r>
            <a:endParaRPr lang="zh-CN" altLang="en-US" sz="2800" dirty="0">
              <a:solidFill>
                <a:srgbClr val="FF0000"/>
              </a:solidFill>
              <a:effectLst/>
              <a:latin typeface="微软雅黑" panose="020B0503020204020204" pitchFamily="34" charset="-122"/>
              <a:ea typeface="微软雅黑" panose="020B0503020204020204" pitchFamily="34" charset="-122"/>
              <a:cs typeface="+mj-cs"/>
              <a:sym typeface="+mn-ea"/>
            </a:endParaRPr>
          </a:p>
        </p:txBody>
      </p:sp>
      <p:sp>
        <p:nvSpPr>
          <p:cNvPr id="57" name="文本框 56"/>
          <p:cNvSpPr txBox="1"/>
          <p:nvPr/>
        </p:nvSpPr>
        <p:spPr>
          <a:xfrm>
            <a:off x="5592445" y="1412875"/>
            <a:ext cx="6391275" cy="829945"/>
          </a:xfrm>
          <a:prstGeom prst="rect">
            <a:avLst/>
          </a:prstGeom>
          <a:noFill/>
        </p:spPr>
        <p:txBody>
          <a:bodyPr wrap="square" rtlCol="0" anchor="t">
            <a:spAutoFit/>
          </a:bodyPr>
          <a:p>
            <a:pPr>
              <a:lnSpc>
                <a:spcPct val="100000"/>
              </a:lnSpc>
              <a:spcAft>
                <a:spcPts val="0"/>
              </a:spcAft>
            </a:pPr>
            <a:r>
              <a:rPr lang="zh-CN"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遵守</a:t>
            </a:r>
            <a:r>
              <a:rPr lang="en-US" altLang="zh-CN"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隐私数据隐私存储访问</a:t>
            </a:r>
            <a:r>
              <a:rPr lang="en-US" altLang="zh-CN"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的原则，</a:t>
            </a:r>
            <a:r>
              <a:rPr lang="zh-CN"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根据数据安全级别，分为隐私数据和公开数据的存储和访问机制，设置不同级别的存储、访问和使用权限。</a:t>
            </a:r>
            <a:endParaRPr lang="zh-CN" altLang="en-US"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5520055" y="2314575"/>
            <a:ext cx="1960880" cy="435610"/>
          </a:xfrm>
          <a:prstGeom prst="rect">
            <a:avLst/>
          </a:prstGeom>
          <a:noFill/>
        </p:spPr>
        <p:txBody>
          <a:bodyPr wrap="none" rtlCol="0" anchor="t">
            <a:spAutoFit/>
          </a:bodyPr>
          <a:p>
            <a:pPr algn="l">
              <a:lnSpc>
                <a:spcPct val="80000"/>
              </a:lnSpc>
              <a:spcAft>
                <a:spcPts val="0"/>
              </a:spcAft>
            </a:pPr>
            <a:r>
              <a:rPr lang="zh-CN" sz="2800" dirty="0">
                <a:solidFill>
                  <a:srgbClr val="FF0000"/>
                </a:solidFill>
                <a:effectLst/>
                <a:latin typeface="微软雅黑" panose="020B0503020204020204" pitchFamily="34" charset="-122"/>
                <a:ea typeface="微软雅黑" panose="020B0503020204020204" pitchFamily="34" charset="-122"/>
                <a:cs typeface="+mj-cs"/>
                <a:sym typeface="+mn-ea"/>
              </a:rPr>
              <a:t>能力接口化</a:t>
            </a:r>
            <a:endParaRPr lang="zh-CN" sz="2800" dirty="0">
              <a:solidFill>
                <a:srgbClr val="FF0000"/>
              </a:solidFill>
              <a:effectLst/>
              <a:latin typeface="微软雅黑" panose="020B0503020204020204" pitchFamily="34" charset="-122"/>
              <a:ea typeface="微软雅黑" panose="020B0503020204020204" pitchFamily="34" charset="-122"/>
              <a:cs typeface="+mj-cs"/>
              <a:sym typeface="+mn-ea"/>
            </a:endParaRPr>
          </a:p>
        </p:txBody>
      </p:sp>
      <p:sp>
        <p:nvSpPr>
          <p:cNvPr id="3" name="文本框 2"/>
          <p:cNvSpPr txBox="1"/>
          <p:nvPr/>
        </p:nvSpPr>
        <p:spPr>
          <a:xfrm>
            <a:off x="5592445" y="2771140"/>
            <a:ext cx="6391275" cy="583565"/>
          </a:xfrm>
          <a:prstGeom prst="rect">
            <a:avLst/>
          </a:prstGeom>
          <a:noFill/>
        </p:spPr>
        <p:txBody>
          <a:bodyPr wrap="square" rtlCol="0" anchor="t">
            <a:spAutoFit/>
          </a:bodyPr>
          <a:p>
            <a:pPr>
              <a:lnSpc>
                <a:spcPct val="100000"/>
              </a:lnSpc>
              <a:spcAft>
                <a:spcPts val="0"/>
              </a:spcAft>
            </a:pPr>
            <a:r>
              <a:rPr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将所有业务拆分成基本能力的组合，通过独立的模块化封装，以接口的方式对外提供能力支持。</a:t>
            </a:r>
            <a:endParaRPr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5520055" y="3519805"/>
            <a:ext cx="1960880" cy="435610"/>
          </a:xfrm>
          <a:prstGeom prst="rect">
            <a:avLst/>
          </a:prstGeom>
          <a:noFill/>
        </p:spPr>
        <p:txBody>
          <a:bodyPr wrap="none" rtlCol="0" anchor="t">
            <a:spAutoFit/>
          </a:bodyPr>
          <a:p>
            <a:pPr algn="l">
              <a:lnSpc>
                <a:spcPct val="80000"/>
              </a:lnSpc>
              <a:spcAft>
                <a:spcPts val="0"/>
              </a:spcAft>
            </a:pPr>
            <a:r>
              <a:rPr lang="zh-CN" sz="2800" dirty="0">
                <a:solidFill>
                  <a:srgbClr val="FF0000"/>
                </a:solidFill>
                <a:effectLst/>
                <a:latin typeface="微软雅黑" panose="020B0503020204020204" pitchFamily="34" charset="-122"/>
                <a:ea typeface="微软雅黑" panose="020B0503020204020204" pitchFamily="34" charset="-122"/>
                <a:cs typeface="+mj-cs"/>
                <a:sym typeface="+mn-ea"/>
              </a:rPr>
              <a:t>数据图谱化</a:t>
            </a:r>
            <a:endParaRPr lang="zh-CN" sz="2800" dirty="0">
              <a:solidFill>
                <a:srgbClr val="FF0000"/>
              </a:solidFill>
              <a:effectLst/>
              <a:latin typeface="微软雅黑" panose="020B0503020204020204" pitchFamily="34" charset="-122"/>
              <a:ea typeface="微软雅黑" panose="020B0503020204020204" pitchFamily="34" charset="-122"/>
              <a:cs typeface="+mj-cs"/>
              <a:sym typeface="+mn-ea"/>
            </a:endParaRPr>
          </a:p>
        </p:txBody>
      </p:sp>
      <p:sp>
        <p:nvSpPr>
          <p:cNvPr id="7" name="文本框 6"/>
          <p:cNvSpPr txBox="1"/>
          <p:nvPr/>
        </p:nvSpPr>
        <p:spPr>
          <a:xfrm>
            <a:off x="5592445" y="3976370"/>
            <a:ext cx="6391275" cy="583565"/>
          </a:xfrm>
          <a:prstGeom prst="rect">
            <a:avLst/>
          </a:prstGeom>
          <a:noFill/>
        </p:spPr>
        <p:txBody>
          <a:bodyPr wrap="square" rtlCol="0" anchor="t">
            <a:spAutoFit/>
          </a:bodyPr>
          <a:p>
            <a:pPr>
              <a:lnSpc>
                <a:spcPct val="100000"/>
              </a:lnSpc>
              <a:spcAft>
                <a:spcPts val="0"/>
              </a:spcAft>
            </a:pPr>
            <a:r>
              <a:rPr lang="zh-CN"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将</a:t>
            </a:r>
            <a:r>
              <a:rPr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核心</a:t>
            </a:r>
            <a:r>
              <a:rPr lang="zh-CN"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数据</a:t>
            </a:r>
            <a:r>
              <a:rPr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以图谱化的形式进行</a:t>
            </a:r>
            <a:r>
              <a:rPr lang="zh-CN"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组织</a:t>
            </a:r>
            <a:r>
              <a:rPr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体现出资产、情报威胁和地域信息的主体关系。</a:t>
            </a:r>
            <a:endParaRPr lang="zh-CN"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5520055" y="4662805"/>
            <a:ext cx="1960880" cy="435610"/>
          </a:xfrm>
          <a:prstGeom prst="rect">
            <a:avLst/>
          </a:prstGeom>
          <a:noFill/>
        </p:spPr>
        <p:txBody>
          <a:bodyPr wrap="none" rtlCol="0" anchor="t">
            <a:spAutoFit/>
          </a:bodyPr>
          <a:p>
            <a:pPr algn="l">
              <a:lnSpc>
                <a:spcPct val="80000"/>
              </a:lnSpc>
              <a:spcAft>
                <a:spcPts val="0"/>
              </a:spcAft>
            </a:pPr>
            <a:r>
              <a:rPr lang="zh-CN" sz="2800" dirty="0">
                <a:solidFill>
                  <a:srgbClr val="FF0000"/>
                </a:solidFill>
                <a:effectLst/>
                <a:latin typeface="微软雅黑" panose="020B0503020204020204" pitchFamily="34" charset="-122"/>
                <a:ea typeface="微软雅黑" panose="020B0503020204020204" pitchFamily="34" charset="-122"/>
                <a:cs typeface="+mj-cs"/>
                <a:sym typeface="+mn-ea"/>
              </a:rPr>
              <a:t>分析智能化</a:t>
            </a:r>
            <a:endParaRPr lang="zh-CN" sz="2800" dirty="0">
              <a:solidFill>
                <a:srgbClr val="FF0000"/>
              </a:solidFill>
              <a:effectLst/>
              <a:latin typeface="微软雅黑" panose="020B0503020204020204" pitchFamily="34" charset="-122"/>
              <a:ea typeface="微软雅黑" panose="020B0503020204020204" pitchFamily="34" charset="-122"/>
              <a:cs typeface="+mj-cs"/>
              <a:sym typeface="+mn-ea"/>
            </a:endParaRPr>
          </a:p>
        </p:txBody>
      </p:sp>
      <p:sp>
        <p:nvSpPr>
          <p:cNvPr id="9" name="文本框 8"/>
          <p:cNvSpPr txBox="1"/>
          <p:nvPr/>
        </p:nvSpPr>
        <p:spPr>
          <a:xfrm>
            <a:off x="5592445" y="5085715"/>
            <a:ext cx="6391275" cy="583565"/>
          </a:xfrm>
          <a:prstGeom prst="rect">
            <a:avLst/>
          </a:prstGeom>
          <a:noFill/>
        </p:spPr>
        <p:txBody>
          <a:bodyPr wrap="square" rtlCol="0" anchor="t">
            <a:spAutoFit/>
          </a:bodyPr>
          <a:p>
            <a:pPr>
              <a:lnSpc>
                <a:spcPct val="100000"/>
              </a:lnSpc>
              <a:spcAft>
                <a:spcPts val="0"/>
              </a:spcAft>
            </a:pPr>
            <a:r>
              <a:rPr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基于知识图谱的智能分析算法，包括关系推理、攻击路径计算、自动化渗透决策等。</a:t>
            </a:r>
            <a:endParaRPr sz="16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4" name="矩形 133"/>
          <p:cNvSpPr/>
          <p:nvPr/>
        </p:nvSpPr>
        <p:spPr>
          <a:xfrm>
            <a:off x="191135" y="4436745"/>
            <a:ext cx="3223895" cy="1614170"/>
          </a:xfrm>
          <a:prstGeom prst="rect">
            <a:avLst/>
          </a:prstGeom>
          <a:solidFill>
            <a:schemeClr val="bg2">
              <a:lumMod val="50000"/>
            </a:schemeClr>
          </a:solidFill>
          <a:ln>
            <a:solidFill>
              <a:schemeClr val="accent1"/>
            </a:solidFill>
          </a:ln>
        </p:spPr>
        <p:style>
          <a:lnRef idx="2">
            <a:schemeClr val="accent4"/>
          </a:lnRef>
          <a:fillRef idx="1">
            <a:schemeClr val="lt1"/>
          </a:fillRef>
          <a:effectRef idx="0">
            <a:schemeClr val="accent4"/>
          </a:effectRef>
          <a:fontRef idx="minor">
            <a:schemeClr val="dk1"/>
          </a:fontRef>
        </p:style>
        <p:txBody>
          <a:bodyPr wrap="square">
            <a:spAutoFit/>
          </a:bodyPr>
          <a:p>
            <a:pPr marL="285750" indent="-285750">
              <a:lnSpc>
                <a:spcPct val="110000"/>
              </a:lnSpc>
              <a:buFont typeface="Arial" panose="020B0604020202020204" pitchFamily="34" charset="0"/>
              <a:buChar char="•"/>
            </a:pPr>
            <a:r>
              <a:rPr lang="zh-CN" altLang="zh-CN" dirty="0">
                <a:solidFill>
                  <a:schemeClr val="bg1"/>
                </a:solidFill>
                <a:latin typeface="微软雅黑" panose="020B0503020204020204" pitchFamily="34" charset="-122"/>
                <a:ea typeface="微软雅黑" panose="020B0503020204020204" pitchFamily="34" charset="-122"/>
              </a:rPr>
              <a:t>可靠的数据保护能力</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110000"/>
              </a:lnSpc>
              <a:buFont typeface="Arial" panose="020B0604020202020204" pitchFamily="34" charset="0"/>
              <a:buChar char="•"/>
            </a:pPr>
            <a:r>
              <a:rPr lang="zh-CN" altLang="zh-CN" dirty="0">
                <a:solidFill>
                  <a:schemeClr val="bg1"/>
                </a:solidFill>
                <a:latin typeface="微软雅黑" panose="020B0503020204020204" pitchFamily="34" charset="-122"/>
                <a:ea typeface="微软雅黑" panose="020B0503020204020204" pitchFamily="34" charset="-122"/>
              </a:rPr>
              <a:t>丰富的数据接口化的访问能力</a:t>
            </a:r>
            <a:endParaRPr lang="zh-CN"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110000"/>
              </a:lnSpc>
              <a:buFont typeface="Arial" panose="020B0604020202020204" pitchFamily="34" charset="0"/>
              <a:buChar char="•"/>
            </a:pPr>
            <a:r>
              <a:rPr lang="zh-CN" dirty="0">
                <a:solidFill>
                  <a:schemeClr val="bg1"/>
                </a:solidFill>
                <a:latin typeface="微软雅黑" panose="020B0503020204020204" pitchFamily="34" charset="-122"/>
                <a:ea typeface="微软雅黑" panose="020B0503020204020204" pitchFamily="34" charset="-122"/>
              </a:rPr>
              <a:t>强大的数据表达能力</a:t>
            </a:r>
            <a:endParaRPr lang="zh-CN" dirty="0">
              <a:solidFill>
                <a:schemeClr val="bg1"/>
              </a:solidFill>
              <a:latin typeface="微软雅黑" panose="020B0503020204020204" pitchFamily="34" charset="-122"/>
              <a:ea typeface="微软雅黑" panose="020B0503020204020204" pitchFamily="34" charset="-122"/>
            </a:endParaRPr>
          </a:p>
          <a:p>
            <a:pPr marL="285750" indent="-285750">
              <a:lnSpc>
                <a:spcPct val="11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智能的数据分析与推导能力</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545840" y="80010"/>
            <a:ext cx="1000760" cy="398780"/>
          </a:xfrm>
          <a:prstGeom prst="rect">
            <a:avLst/>
          </a:prstGeom>
          <a:noFill/>
        </p:spPr>
        <p:txBody>
          <a:bodyPr wrap="none" rtlCol="0" anchor="t">
            <a:spAutoFit/>
          </a:bodyPr>
          <a:p>
            <a:r>
              <a:rPr lang="en-US" altLang="zh-CN" sz="2000" b="1" dirty="0">
                <a:sym typeface="+mn-ea"/>
              </a:rPr>
              <a:t>2021</a:t>
            </a:r>
            <a:r>
              <a:rPr lang="zh-CN" altLang="en-US" sz="2000" b="1" dirty="0">
                <a:sym typeface="+mn-ea"/>
              </a:rPr>
              <a:t>版</a:t>
            </a:r>
            <a:endParaRPr lang="zh-CN" altLang="en-US" sz="2000" b="1" dirty="0">
              <a:sym typeface="+mn-ea"/>
            </a:endParaRPr>
          </a:p>
        </p:txBody>
      </p:sp>
    </p:spTree>
  </p:cSld>
  <p:clrMapOvr>
    <a:masterClrMapping/>
  </p:clrMapOvr>
  <p:transition spd="med" advTm="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右箭头 32"/>
          <p:cNvSpPr/>
          <p:nvPr/>
        </p:nvSpPr>
        <p:spPr>
          <a:xfrm>
            <a:off x="3575685" y="1499235"/>
            <a:ext cx="108966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0" y="0"/>
            <a:ext cx="10515600" cy="775335"/>
          </a:xfrm>
        </p:spPr>
        <p:txBody>
          <a:bodyPr/>
          <a:lstStyle/>
          <a:p>
            <a:r>
              <a:rPr kumimoji="1" lang="zh-CN" altLang="en-US" dirty="0"/>
              <a:t>平台功能架构</a:t>
            </a:r>
            <a:endParaRPr kumimoji="1" lang="zh-CN" altLang="en-US" dirty="0"/>
          </a:p>
        </p:txBody>
      </p:sp>
      <p:sp>
        <p:nvSpPr>
          <p:cNvPr id="3" name="日期占位符 2"/>
          <p:cNvSpPr>
            <a:spLocks noGrp="1"/>
          </p:cNvSpPr>
          <p:nvPr>
            <p:ph type="dt" sz="half" idx="2"/>
          </p:nvPr>
        </p:nvSpPr>
        <p:spPr/>
        <p:txBody>
          <a:bodyPr/>
          <a:lstStyle/>
          <a:p>
            <a:fld id="{A849CC11-3B72-8B43-969C-D1473A0C2BC9}" type="datetime1">
              <a:rPr lang="zh-CN" altLang="en-US" smtClean="0"/>
            </a:fld>
            <a:endParaRPr lang="zh-CN" altLang="en-US" dirty="0"/>
          </a:p>
        </p:txBody>
      </p:sp>
      <p:sp>
        <p:nvSpPr>
          <p:cNvPr id="4" name="页脚占位符 3"/>
          <p:cNvSpPr>
            <a:spLocks noGrp="1"/>
          </p:cNvSpPr>
          <p:nvPr>
            <p:ph type="ftr" sz="quarter" idx="3"/>
          </p:nvPr>
        </p:nvSpPr>
        <p:spPr/>
        <p:txBody>
          <a:bodyPr/>
          <a:lstStyle/>
          <a:p>
            <a:r>
              <a:rPr lang="en-US" altLang="zh-CN"/>
              <a:t>Copyright © 2019-2021, HUAUN Corporation.</a:t>
            </a:r>
            <a:endParaRPr lang="zh-CN" altLang="en-US" dirty="0"/>
          </a:p>
        </p:txBody>
      </p:sp>
      <p:sp>
        <p:nvSpPr>
          <p:cNvPr id="5" name="灯片编号占位符 4"/>
          <p:cNvSpPr>
            <a:spLocks noGrp="1"/>
          </p:cNvSpPr>
          <p:nvPr>
            <p:ph type="sldNum" sz="quarter" idx="4"/>
          </p:nvPr>
        </p:nvSpPr>
        <p:spPr/>
        <p:txBody>
          <a:bodyPr/>
          <a:lstStyle/>
          <a:p>
            <a:fld id="{7D8338A4-A964-4845-8823-9E87D3B412B9}" type="slidenum">
              <a:rPr lang="zh-CN" altLang="en-US" smtClean="0"/>
            </a:fld>
            <a:endParaRPr lang="zh-CN" altLang="en-US"/>
          </a:p>
        </p:txBody>
      </p:sp>
      <p:sp>
        <p:nvSpPr>
          <p:cNvPr id="10" name="矩形 9"/>
          <p:cNvSpPr/>
          <p:nvPr/>
        </p:nvSpPr>
        <p:spPr>
          <a:xfrm>
            <a:off x="7868920" y="1053465"/>
            <a:ext cx="2915920" cy="1025525"/>
          </a:xfrm>
          <a:prstGeom prst="rect">
            <a:avLst/>
          </a:prstGeom>
          <a:noFill/>
          <a:ln>
            <a:solidFill>
              <a:srgbClr val="DC78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7" name="组合 86"/>
          <p:cNvGrpSpPr/>
          <p:nvPr/>
        </p:nvGrpSpPr>
        <p:grpSpPr>
          <a:xfrm>
            <a:off x="4951095" y="1031240"/>
            <a:ext cx="1917065" cy="1054735"/>
            <a:chOff x="7774" y="2565"/>
            <a:chExt cx="3019" cy="1661"/>
          </a:xfrm>
        </p:grpSpPr>
        <p:sp>
          <p:nvSpPr>
            <p:cNvPr id="12" name="矩形 11"/>
            <p:cNvSpPr/>
            <p:nvPr/>
          </p:nvSpPr>
          <p:spPr>
            <a:xfrm>
              <a:off x="7774" y="2565"/>
              <a:ext cx="3019" cy="1661"/>
            </a:xfrm>
            <a:prstGeom prst="rect">
              <a:avLst/>
            </a:prstGeom>
            <a:noFill/>
            <a:ln>
              <a:solidFill>
                <a:srgbClr val="DC78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7817" y="2679"/>
              <a:ext cx="2900" cy="1170"/>
              <a:chOff x="6820" y="3132"/>
              <a:chExt cx="3199" cy="1440"/>
            </a:xfrm>
          </p:grpSpPr>
          <p:pic>
            <p:nvPicPr>
              <p:cNvPr id="15" name="图片 14" descr="303b32303238383531353bb7fecef1c6f7b7d6cfed"/>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820" y="3132"/>
                <a:ext cx="1440" cy="1440"/>
              </a:xfrm>
              <a:prstGeom prst="rect">
                <a:avLst/>
              </a:prstGeom>
            </p:spPr>
          </p:pic>
          <p:pic>
            <p:nvPicPr>
              <p:cNvPr id="16" name="图片 15" descr="303b32303238383531353bb7fecef1c6f7b7d6cfed"/>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579" y="3132"/>
                <a:ext cx="1440" cy="1440"/>
              </a:xfrm>
              <a:prstGeom prst="rect">
                <a:avLst/>
              </a:prstGeom>
            </p:spPr>
          </p:pic>
        </p:grpSp>
        <p:sp>
          <p:nvSpPr>
            <p:cNvPr id="18" name="文本框 17"/>
            <p:cNvSpPr txBox="1"/>
            <p:nvPr/>
          </p:nvSpPr>
          <p:spPr>
            <a:xfrm>
              <a:off x="8157" y="3697"/>
              <a:ext cx="2248" cy="483"/>
            </a:xfrm>
            <a:prstGeom prst="rect">
              <a:avLst/>
            </a:prstGeom>
            <a:noFill/>
          </p:spPr>
          <p:txBody>
            <a:bodyPr wrap="none" rtlCol="0" anchor="t">
              <a:spAutoFit/>
            </a:bodyPr>
            <a:p>
              <a:pPr algn="ctr"/>
              <a:r>
                <a:rPr lang="zh-CN" altLang="en-US" sz="1400">
                  <a:sym typeface="+mn-ea"/>
                </a:rPr>
                <a:t>数据采集服务器</a:t>
              </a:r>
              <a:endParaRPr lang="zh-CN" altLang="en-US" sz="1400">
                <a:sym typeface="+mn-ea"/>
              </a:endParaRPr>
            </a:p>
          </p:txBody>
        </p:sp>
      </p:grpSp>
      <p:sp>
        <p:nvSpPr>
          <p:cNvPr id="20" name="云形 19"/>
          <p:cNvSpPr/>
          <p:nvPr/>
        </p:nvSpPr>
        <p:spPr>
          <a:xfrm>
            <a:off x="1559560" y="775335"/>
            <a:ext cx="1732915" cy="1156970"/>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36195" rIns="36195" rtlCol="0" anchor="ctr"/>
          <a:p>
            <a:pPr algn="ctr"/>
            <a:r>
              <a:rPr lang="zh-CN" altLang="en-US">
                <a:solidFill>
                  <a:schemeClr val="tx1"/>
                </a:solidFill>
              </a:rPr>
              <a:t>公共网络</a:t>
            </a:r>
            <a:endParaRPr lang="zh-CN" altLang="en-US">
              <a:solidFill>
                <a:schemeClr val="tx1"/>
              </a:solidFill>
            </a:endParaRPr>
          </a:p>
        </p:txBody>
      </p:sp>
      <p:sp>
        <p:nvSpPr>
          <p:cNvPr id="21" name="文本框 20"/>
          <p:cNvSpPr txBox="1"/>
          <p:nvPr/>
        </p:nvSpPr>
        <p:spPr>
          <a:xfrm>
            <a:off x="8688070" y="1753235"/>
            <a:ext cx="1427480" cy="306705"/>
          </a:xfrm>
          <a:prstGeom prst="rect">
            <a:avLst/>
          </a:prstGeom>
          <a:noFill/>
        </p:spPr>
        <p:txBody>
          <a:bodyPr wrap="none" rtlCol="0" anchor="t">
            <a:spAutoFit/>
          </a:bodyPr>
          <a:p>
            <a:pPr algn="ctr"/>
            <a:r>
              <a:rPr lang="zh-CN" altLang="en-US" sz="1400">
                <a:sym typeface="+mn-ea"/>
              </a:rPr>
              <a:t>数据缓冲服务器</a:t>
            </a:r>
            <a:endParaRPr lang="zh-CN" altLang="en-US" sz="1400">
              <a:sym typeface="+mn-ea"/>
            </a:endParaRPr>
          </a:p>
        </p:txBody>
      </p:sp>
      <p:cxnSp>
        <p:nvCxnSpPr>
          <p:cNvPr id="28" name="直接连接符 27"/>
          <p:cNvCxnSpPr/>
          <p:nvPr/>
        </p:nvCxnSpPr>
        <p:spPr>
          <a:xfrm>
            <a:off x="0" y="2277110"/>
            <a:ext cx="11351895" cy="17145"/>
          </a:xfrm>
          <a:prstGeom prst="line">
            <a:avLst/>
          </a:prstGeom>
          <a:ln w="254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1297920" y="2132965"/>
            <a:ext cx="894080" cy="306705"/>
          </a:xfrm>
          <a:prstGeom prst="rect">
            <a:avLst/>
          </a:prstGeom>
          <a:noFill/>
        </p:spPr>
        <p:txBody>
          <a:bodyPr wrap="none" rtlCol="0" anchor="t">
            <a:spAutoFit/>
          </a:bodyPr>
          <a:p>
            <a:r>
              <a:rPr lang="zh-CN" altLang="en-US" sz="1400"/>
              <a:t>安全隔离</a:t>
            </a:r>
            <a:endParaRPr lang="zh-CN" altLang="en-US" sz="1400"/>
          </a:p>
        </p:txBody>
      </p:sp>
      <p:sp>
        <p:nvSpPr>
          <p:cNvPr id="32" name="文本框 31"/>
          <p:cNvSpPr txBox="1"/>
          <p:nvPr/>
        </p:nvSpPr>
        <p:spPr>
          <a:xfrm>
            <a:off x="3503295" y="988695"/>
            <a:ext cx="1071880" cy="521970"/>
          </a:xfrm>
          <a:prstGeom prst="rect">
            <a:avLst/>
          </a:prstGeom>
          <a:noFill/>
        </p:spPr>
        <p:txBody>
          <a:bodyPr wrap="none" rtlCol="0" anchor="t">
            <a:spAutoFit/>
          </a:bodyPr>
          <a:p>
            <a:pPr algn="ctr"/>
            <a:r>
              <a:rPr lang="zh-CN" altLang="en-US" sz="1400"/>
              <a:t>多源异构的</a:t>
            </a:r>
            <a:endParaRPr lang="zh-CN" altLang="en-US" sz="1400"/>
          </a:p>
          <a:p>
            <a:pPr algn="ctr"/>
            <a:r>
              <a:rPr lang="zh-CN" altLang="en-US" sz="1400"/>
              <a:t>资产数据</a:t>
            </a:r>
            <a:endParaRPr lang="zh-CN" altLang="en-US" sz="1400"/>
          </a:p>
        </p:txBody>
      </p:sp>
      <p:sp>
        <p:nvSpPr>
          <p:cNvPr id="34" name="右箭头 33"/>
          <p:cNvSpPr/>
          <p:nvPr/>
        </p:nvSpPr>
        <p:spPr>
          <a:xfrm>
            <a:off x="7076440" y="1472565"/>
            <a:ext cx="72580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文本框 72"/>
          <p:cNvSpPr txBox="1"/>
          <p:nvPr/>
        </p:nvSpPr>
        <p:spPr>
          <a:xfrm>
            <a:off x="8903653" y="3357245"/>
            <a:ext cx="941705" cy="275590"/>
          </a:xfrm>
          <a:prstGeom prst="rect">
            <a:avLst/>
          </a:prstGeom>
          <a:noFill/>
        </p:spPr>
        <p:txBody>
          <a:bodyPr wrap="none" rtlCol="0" anchor="t">
            <a:spAutoFit/>
          </a:bodyPr>
          <a:p>
            <a:pPr algn="ctr"/>
            <a:r>
              <a:rPr lang="en-US" altLang="zh-CN" sz="1200">
                <a:sym typeface="+mn-ea"/>
              </a:rPr>
              <a:t>STIX2.0</a:t>
            </a:r>
            <a:r>
              <a:rPr lang="zh-CN" altLang="en-US" sz="1200">
                <a:sym typeface="+mn-ea"/>
              </a:rPr>
              <a:t>规范</a:t>
            </a:r>
            <a:endParaRPr lang="zh-CN" altLang="en-US" sz="1200" b="1">
              <a:sym typeface="+mn-ea"/>
            </a:endParaRPr>
          </a:p>
        </p:txBody>
      </p:sp>
      <p:grpSp>
        <p:nvGrpSpPr>
          <p:cNvPr id="106" name="组合 105"/>
          <p:cNvGrpSpPr/>
          <p:nvPr/>
        </p:nvGrpSpPr>
        <p:grpSpPr>
          <a:xfrm>
            <a:off x="6671945" y="2630805"/>
            <a:ext cx="535940" cy="3414395"/>
            <a:chOff x="9033" y="4833"/>
            <a:chExt cx="2220" cy="3995"/>
          </a:xfrm>
        </p:grpSpPr>
        <p:sp>
          <p:nvSpPr>
            <p:cNvPr id="78" name="矩形 77"/>
            <p:cNvSpPr/>
            <p:nvPr/>
          </p:nvSpPr>
          <p:spPr>
            <a:xfrm>
              <a:off x="9033" y="4833"/>
              <a:ext cx="2220" cy="39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a:sym typeface="+mn-ea"/>
              </a:endParaRPr>
            </a:p>
          </p:txBody>
        </p:sp>
        <p:sp>
          <p:nvSpPr>
            <p:cNvPr id="95" name="矩形 94"/>
            <p:cNvSpPr/>
            <p:nvPr/>
          </p:nvSpPr>
          <p:spPr>
            <a:xfrm>
              <a:off x="9177" y="5060"/>
              <a:ext cx="1932" cy="171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sym typeface="+mn-ea"/>
                </a:rPr>
                <a:t>公开接口</a:t>
              </a:r>
              <a:endParaRPr lang="zh-CN" altLang="en-US" sz="1600" b="1">
                <a:sym typeface="+mn-ea"/>
              </a:endParaRPr>
            </a:p>
          </p:txBody>
        </p:sp>
        <p:sp>
          <p:nvSpPr>
            <p:cNvPr id="96" name="矩形 95"/>
            <p:cNvSpPr/>
            <p:nvPr/>
          </p:nvSpPr>
          <p:spPr>
            <a:xfrm>
              <a:off x="9177" y="6906"/>
              <a:ext cx="1932" cy="171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sym typeface="+mn-ea"/>
                </a:rPr>
                <a:t>隐私接口</a:t>
              </a:r>
              <a:endParaRPr lang="zh-CN" altLang="en-US" sz="1600" b="1">
                <a:sym typeface="+mn-ea"/>
              </a:endParaRPr>
            </a:p>
          </p:txBody>
        </p:sp>
      </p:grpSp>
      <p:sp>
        <p:nvSpPr>
          <p:cNvPr id="97" name="左右箭头 96"/>
          <p:cNvSpPr/>
          <p:nvPr/>
        </p:nvSpPr>
        <p:spPr>
          <a:xfrm>
            <a:off x="4605655" y="3538220"/>
            <a:ext cx="1986280" cy="278765"/>
          </a:xfrm>
          <a:prstGeom prst="lef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9" name="直接连接符 98"/>
          <p:cNvCxnSpPr/>
          <p:nvPr/>
        </p:nvCxnSpPr>
        <p:spPr>
          <a:xfrm flipH="1">
            <a:off x="7437755" y="1052830"/>
            <a:ext cx="1270" cy="1207770"/>
          </a:xfrm>
          <a:prstGeom prst="line">
            <a:avLst/>
          </a:prstGeom>
          <a:ln w="254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95325" y="4961255"/>
            <a:ext cx="4138930" cy="1350645"/>
            <a:chOff x="982" y="7874"/>
            <a:chExt cx="6784" cy="2127"/>
          </a:xfrm>
        </p:grpSpPr>
        <p:sp>
          <p:nvSpPr>
            <p:cNvPr id="86" name="矩形 85"/>
            <p:cNvSpPr/>
            <p:nvPr/>
          </p:nvSpPr>
          <p:spPr>
            <a:xfrm>
              <a:off x="982" y="7874"/>
              <a:ext cx="6784" cy="2127"/>
            </a:xfrm>
            <a:prstGeom prst="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文本框 82"/>
            <p:cNvSpPr txBox="1"/>
            <p:nvPr/>
          </p:nvSpPr>
          <p:spPr>
            <a:xfrm>
              <a:off x="1120" y="9590"/>
              <a:ext cx="6372" cy="339"/>
            </a:xfrm>
            <a:prstGeom prst="rect">
              <a:avLst/>
            </a:prstGeom>
            <a:solidFill>
              <a:schemeClr val="accent1">
                <a:lumMod val="20000"/>
                <a:lumOff val="80000"/>
              </a:schemeClr>
            </a:solidFill>
          </p:spPr>
          <p:txBody>
            <a:bodyPr wrap="square" lIns="0" tIns="0" rIns="0" bIns="0" rtlCol="0" anchor="t">
              <a:spAutoFit/>
            </a:bodyPr>
            <a:p>
              <a:pPr algn="ctr"/>
              <a:r>
                <a:rPr lang="zh-CN" altLang="en-US" sz="1400">
                  <a:sym typeface="+mn-ea"/>
                </a:rPr>
                <a:t>基础数据与实体关系模块</a:t>
              </a:r>
              <a:endParaRPr lang="en-US" altLang="zh-CN" sz="1400">
                <a:sym typeface="+mn-ea"/>
              </a:endParaRPr>
            </a:p>
          </p:txBody>
        </p:sp>
        <p:sp>
          <p:nvSpPr>
            <p:cNvPr id="89" name="矩形 88"/>
            <p:cNvSpPr/>
            <p:nvPr/>
          </p:nvSpPr>
          <p:spPr>
            <a:xfrm>
              <a:off x="5518" y="9128"/>
              <a:ext cx="1971" cy="42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社工数据</a:t>
              </a:r>
              <a:endParaRPr lang="zh-CN" altLang="en-US"/>
            </a:p>
          </p:txBody>
        </p:sp>
        <p:sp>
          <p:nvSpPr>
            <p:cNvPr id="90" name="矩形 89"/>
            <p:cNvSpPr/>
            <p:nvPr/>
          </p:nvSpPr>
          <p:spPr>
            <a:xfrm>
              <a:off x="3295" y="8035"/>
              <a:ext cx="1971" cy="4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IP</a:t>
              </a:r>
              <a:r>
                <a:rPr lang="zh-CN" altLang="en-US"/>
                <a:t>数据</a:t>
              </a:r>
              <a:endParaRPr lang="zh-CN" altLang="en-US"/>
            </a:p>
          </p:txBody>
        </p:sp>
        <p:sp>
          <p:nvSpPr>
            <p:cNvPr id="91" name="矩形 90"/>
            <p:cNvSpPr/>
            <p:nvPr/>
          </p:nvSpPr>
          <p:spPr>
            <a:xfrm>
              <a:off x="5521" y="8035"/>
              <a:ext cx="1971" cy="4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资产数据</a:t>
              </a:r>
              <a:endParaRPr lang="zh-CN" altLang="en-US"/>
            </a:p>
          </p:txBody>
        </p:sp>
        <p:sp>
          <p:nvSpPr>
            <p:cNvPr id="92" name="矩形 91"/>
            <p:cNvSpPr/>
            <p:nvPr/>
          </p:nvSpPr>
          <p:spPr>
            <a:xfrm>
              <a:off x="1099" y="8559"/>
              <a:ext cx="1971" cy="4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WhoIs</a:t>
              </a:r>
              <a:r>
                <a:rPr lang="zh-CN" altLang="en-US" sz="1600"/>
                <a:t>数据</a:t>
              </a:r>
              <a:endParaRPr lang="zh-CN" altLang="en-US" sz="1600"/>
            </a:p>
          </p:txBody>
        </p:sp>
        <p:sp>
          <p:nvSpPr>
            <p:cNvPr id="93" name="矩形 92"/>
            <p:cNvSpPr/>
            <p:nvPr/>
          </p:nvSpPr>
          <p:spPr>
            <a:xfrm>
              <a:off x="3295" y="8559"/>
              <a:ext cx="1971" cy="4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漏洞数据</a:t>
              </a:r>
              <a:endParaRPr lang="zh-CN" altLang="en-US"/>
            </a:p>
          </p:txBody>
        </p:sp>
        <p:sp>
          <p:nvSpPr>
            <p:cNvPr id="94" name="矩形 93"/>
            <p:cNvSpPr/>
            <p:nvPr/>
          </p:nvSpPr>
          <p:spPr>
            <a:xfrm>
              <a:off x="5521" y="8559"/>
              <a:ext cx="1971" cy="4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DNS</a:t>
              </a:r>
              <a:r>
                <a:rPr lang="zh-CN" altLang="en-US"/>
                <a:t>数据</a:t>
              </a:r>
              <a:endParaRPr lang="zh-CN" altLang="en-US"/>
            </a:p>
          </p:txBody>
        </p:sp>
        <p:sp>
          <p:nvSpPr>
            <p:cNvPr id="100" name="矩形 99"/>
            <p:cNvSpPr/>
            <p:nvPr/>
          </p:nvSpPr>
          <p:spPr>
            <a:xfrm>
              <a:off x="1120" y="9128"/>
              <a:ext cx="1971" cy="4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运营商</a:t>
              </a:r>
              <a:endParaRPr lang="zh-CN" altLang="en-US" sz="1600"/>
            </a:p>
          </p:txBody>
        </p:sp>
        <p:sp>
          <p:nvSpPr>
            <p:cNvPr id="101" name="矩形 100"/>
            <p:cNvSpPr/>
            <p:nvPr/>
          </p:nvSpPr>
          <p:spPr>
            <a:xfrm>
              <a:off x="3316" y="9128"/>
              <a:ext cx="1971" cy="4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地理数据</a:t>
              </a:r>
              <a:endParaRPr lang="zh-CN" altLang="en-US"/>
            </a:p>
          </p:txBody>
        </p:sp>
        <p:sp>
          <p:nvSpPr>
            <p:cNvPr id="102" name="矩形 101"/>
            <p:cNvSpPr/>
            <p:nvPr/>
          </p:nvSpPr>
          <p:spPr>
            <a:xfrm>
              <a:off x="1096" y="8035"/>
              <a:ext cx="1971" cy="4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DNS</a:t>
              </a:r>
              <a:r>
                <a:rPr lang="zh-CN" altLang="en-US"/>
                <a:t>数据</a:t>
              </a:r>
              <a:endParaRPr lang="zh-CN" altLang="en-US"/>
            </a:p>
          </p:txBody>
        </p:sp>
      </p:grpSp>
      <p:cxnSp>
        <p:nvCxnSpPr>
          <p:cNvPr id="105" name="肘形连接符 104"/>
          <p:cNvCxnSpPr>
            <a:stCxn id="146" idx="1"/>
            <a:endCxn id="86" idx="1"/>
          </p:cNvCxnSpPr>
          <p:nvPr/>
        </p:nvCxnSpPr>
        <p:spPr>
          <a:xfrm rot="10800000" flipH="1" flipV="1">
            <a:off x="551815" y="2668270"/>
            <a:ext cx="143510" cy="2968625"/>
          </a:xfrm>
          <a:prstGeom prst="bentConnector3">
            <a:avLst>
              <a:gd name="adj1" fmla="val -165929"/>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6416675" y="2596515"/>
            <a:ext cx="4296410" cy="3862705"/>
          </a:xfrm>
          <a:prstGeom prst="rect">
            <a:avLst/>
          </a:prstGeom>
          <a:noFill/>
          <a:ln>
            <a:solidFill>
              <a:srgbClr val="DC78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9" name="文本框 68"/>
          <p:cNvSpPr txBox="1"/>
          <p:nvPr/>
        </p:nvSpPr>
        <p:spPr>
          <a:xfrm>
            <a:off x="8500110" y="6067425"/>
            <a:ext cx="1280160" cy="306705"/>
          </a:xfrm>
          <a:prstGeom prst="rect">
            <a:avLst/>
          </a:prstGeom>
          <a:noFill/>
        </p:spPr>
        <p:txBody>
          <a:bodyPr wrap="none" rtlCol="0" anchor="t">
            <a:spAutoFit/>
          </a:bodyPr>
          <a:p>
            <a:pPr algn="ctr"/>
            <a:r>
              <a:rPr lang="en-US" altLang="zh-CN" sz="1400">
                <a:sym typeface="+mn-ea"/>
              </a:rPr>
              <a:t>Ai.KG</a:t>
            </a:r>
            <a:r>
              <a:rPr lang="zh-CN" altLang="en-US" sz="1400">
                <a:sym typeface="+mn-ea"/>
              </a:rPr>
              <a:t>存储核心</a:t>
            </a:r>
            <a:endParaRPr lang="zh-CN" altLang="en-US" sz="1400">
              <a:sym typeface="+mn-ea"/>
            </a:endParaRPr>
          </a:p>
        </p:txBody>
      </p:sp>
      <p:sp>
        <p:nvSpPr>
          <p:cNvPr id="45" name="梯形 44"/>
          <p:cNvSpPr/>
          <p:nvPr/>
        </p:nvSpPr>
        <p:spPr>
          <a:xfrm>
            <a:off x="7941945" y="3987165"/>
            <a:ext cx="1513205" cy="294640"/>
          </a:xfrm>
          <a:prstGeom prst="trapezoid">
            <a:avLst/>
          </a:prstGeom>
          <a:gradFill>
            <a:gsLst>
              <a:gs pos="0">
                <a:srgbClr val="7B32B2"/>
              </a:gs>
              <a:gs pos="100000">
                <a:srgbClr val="401A5D"/>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chemeClr val="bg1"/>
                </a:solidFill>
              </a:rPr>
              <a:t>HugeGraph</a:t>
            </a:r>
            <a:endParaRPr lang="en-US" altLang="zh-CN" sz="1400">
              <a:solidFill>
                <a:schemeClr val="bg1"/>
              </a:solidFill>
            </a:endParaRPr>
          </a:p>
        </p:txBody>
      </p:sp>
      <p:sp>
        <p:nvSpPr>
          <p:cNvPr id="46" name="梯形 45"/>
          <p:cNvSpPr/>
          <p:nvPr/>
        </p:nvSpPr>
        <p:spPr>
          <a:xfrm>
            <a:off x="7867015" y="4281170"/>
            <a:ext cx="1660525" cy="294640"/>
          </a:xfrm>
          <a:prstGeom prst="trapezoid">
            <a:avLst/>
          </a:prstGeom>
          <a:gradFill>
            <a:gsLst>
              <a:gs pos="0">
                <a:srgbClr val="7B32B2"/>
              </a:gs>
              <a:gs pos="100000">
                <a:srgbClr val="401A5D"/>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bg1"/>
                </a:solidFill>
              </a:rPr>
              <a:t>HBase</a:t>
            </a:r>
            <a:endParaRPr lang="en-US" altLang="zh-CN">
              <a:solidFill>
                <a:schemeClr val="bg1"/>
              </a:solidFill>
            </a:endParaRPr>
          </a:p>
        </p:txBody>
      </p:sp>
      <p:sp>
        <p:nvSpPr>
          <p:cNvPr id="48" name="梯形 47"/>
          <p:cNvSpPr/>
          <p:nvPr/>
        </p:nvSpPr>
        <p:spPr>
          <a:xfrm>
            <a:off x="7783830" y="4576445"/>
            <a:ext cx="1826895" cy="294640"/>
          </a:xfrm>
          <a:prstGeom prst="trapezoid">
            <a:avLst/>
          </a:prstGeom>
          <a:gradFill>
            <a:gsLst>
              <a:gs pos="0">
                <a:srgbClr val="7B32B2"/>
              </a:gs>
              <a:gs pos="100000">
                <a:srgbClr val="401A5D"/>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bg1"/>
                </a:solidFill>
              </a:rPr>
              <a:t>Hadoop</a:t>
            </a:r>
            <a:endParaRPr lang="en-US" altLang="zh-CN">
              <a:solidFill>
                <a:schemeClr val="bg1"/>
              </a:solidFill>
            </a:endParaRPr>
          </a:p>
        </p:txBody>
      </p:sp>
      <p:grpSp>
        <p:nvGrpSpPr>
          <p:cNvPr id="59" name="组合 58"/>
          <p:cNvGrpSpPr/>
          <p:nvPr/>
        </p:nvGrpSpPr>
        <p:grpSpPr>
          <a:xfrm rot="0">
            <a:off x="7463790" y="5212080"/>
            <a:ext cx="2474595" cy="833755"/>
            <a:chOff x="8427" y="8906"/>
            <a:chExt cx="3707" cy="1588"/>
          </a:xfrm>
          <a:solidFill>
            <a:schemeClr val="tx2">
              <a:lumMod val="60000"/>
              <a:lumOff val="40000"/>
            </a:schemeClr>
          </a:solidFill>
        </p:grpSpPr>
        <p:sp>
          <p:nvSpPr>
            <p:cNvPr id="58" name="梯形 57"/>
            <p:cNvSpPr/>
            <p:nvPr/>
          </p:nvSpPr>
          <p:spPr>
            <a:xfrm>
              <a:off x="8427" y="8906"/>
              <a:ext cx="3707" cy="1588"/>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tx1"/>
                </a:solidFill>
              </a:endParaRPr>
            </a:p>
          </p:txBody>
        </p:sp>
        <p:grpSp>
          <p:nvGrpSpPr>
            <p:cNvPr id="57" name="组合 56"/>
            <p:cNvGrpSpPr/>
            <p:nvPr/>
          </p:nvGrpSpPr>
          <p:grpSpPr>
            <a:xfrm>
              <a:off x="9035" y="8965"/>
              <a:ext cx="2326" cy="1335"/>
              <a:chOff x="8857" y="9013"/>
              <a:chExt cx="2326" cy="1335"/>
            </a:xfrm>
            <a:grpFill/>
          </p:grpSpPr>
          <p:sp>
            <p:nvSpPr>
              <p:cNvPr id="56" name="矩形 55"/>
              <p:cNvSpPr/>
              <p:nvPr/>
            </p:nvSpPr>
            <p:spPr>
              <a:xfrm>
                <a:off x="8857" y="9596"/>
                <a:ext cx="2326" cy="6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49" name="图片 48" descr="303b3231353831353837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06" y="9013"/>
                <a:ext cx="653" cy="653"/>
              </a:xfrm>
              <a:prstGeom prst="rect">
                <a:avLst/>
              </a:prstGeom>
            </p:spPr>
          </p:pic>
          <p:pic>
            <p:nvPicPr>
              <p:cNvPr id="50" name="图片 49" descr="303b3231353831353837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13" y="9013"/>
                <a:ext cx="653" cy="653"/>
              </a:xfrm>
              <a:prstGeom prst="rect">
                <a:avLst/>
              </a:prstGeom>
            </p:spPr>
          </p:pic>
          <p:pic>
            <p:nvPicPr>
              <p:cNvPr id="52" name="图片 51" descr="303b3231353831353837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7" y="9013"/>
                <a:ext cx="653" cy="653"/>
              </a:xfrm>
              <a:prstGeom prst="rect">
                <a:avLst/>
              </a:prstGeom>
            </p:spPr>
          </p:pic>
          <p:pic>
            <p:nvPicPr>
              <p:cNvPr id="53" name="图片 52" descr="303b3231353831353837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56" y="9696"/>
                <a:ext cx="653" cy="653"/>
              </a:xfrm>
              <a:prstGeom prst="rect">
                <a:avLst/>
              </a:prstGeom>
            </p:spPr>
          </p:pic>
          <p:pic>
            <p:nvPicPr>
              <p:cNvPr id="54" name="图片 53" descr="303b3231353831353837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82" y="9696"/>
                <a:ext cx="653" cy="653"/>
              </a:xfrm>
              <a:prstGeom prst="rect">
                <a:avLst/>
              </a:prstGeom>
            </p:spPr>
          </p:pic>
        </p:grpSp>
      </p:grpSp>
      <p:sp>
        <p:nvSpPr>
          <p:cNvPr id="62" name="梯形 61"/>
          <p:cNvSpPr/>
          <p:nvPr/>
        </p:nvSpPr>
        <p:spPr>
          <a:xfrm>
            <a:off x="7688580" y="4890770"/>
            <a:ext cx="2018030" cy="30099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solidFill>
                  <a:schemeClr val="bg1"/>
                </a:solidFill>
              </a:rPr>
              <a:t>ZooKeeper+Flume</a:t>
            </a:r>
            <a:endParaRPr lang="en-US" altLang="zh-CN" sz="1600">
              <a:solidFill>
                <a:schemeClr val="bg1"/>
              </a:solidFill>
            </a:endParaRPr>
          </a:p>
        </p:txBody>
      </p:sp>
      <p:sp>
        <p:nvSpPr>
          <p:cNvPr id="108" name="梯形 107"/>
          <p:cNvSpPr/>
          <p:nvPr/>
        </p:nvSpPr>
        <p:spPr>
          <a:xfrm>
            <a:off x="8014335" y="3638550"/>
            <a:ext cx="1365250" cy="348615"/>
          </a:xfrm>
          <a:prstGeom prst="trapezoi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b="1">
                <a:solidFill>
                  <a:schemeClr val="bg1"/>
                </a:solidFill>
                <a:sym typeface="+mn-ea"/>
              </a:rPr>
              <a:t>      </a:t>
            </a:r>
            <a:r>
              <a:rPr lang="zh-CN" altLang="en-US" sz="1000" b="1">
                <a:solidFill>
                  <a:schemeClr val="bg1"/>
                </a:solidFill>
                <a:sym typeface="+mn-ea"/>
              </a:rPr>
              <a:t>资产</a:t>
            </a:r>
            <a:r>
              <a:rPr lang="en-US" altLang="zh-CN" sz="1000" b="1">
                <a:solidFill>
                  <a:schemeClr val="bg1"/>
                </a:solidFill>
                <a:sym typeface="+mn-ea"/>
              </a:rPr>
              <a:t>+</a:t>
            </a:r>
            <a:r>
              <a:rPr lang="zh-CN" altLang="en-US" sz="1000" b="1">
                <a:solidFill>
                  <a:schemeClr val="bg1"/>
                </a:solidFill>
                <a:sym typeface="+mn-ea"/>
              </a:rPr>
              <a:t>威胁</a:t>
            </a:r>
            <a:r>
              <a:rPr lang="en-US" altLang="zh-CN" sz="1000" b="1">
                <a:solidFill>
                  <a:schemeClr val="bg1"/>
                </a:solidFill>
                <a:sym typeface="+mn-ea"/>
              </a:rPr>
              <a:t>+</a:t>
            </a:r>
            <a:r>
              <a:rPr lang="zh-CN" altLang="en-US" sz="1000" b="1">
                <a:solidFill>
                  <a:schemeClr val="bg1"/>
                </a:solidFill>
                <a:sym typeface="+mn-ea"/>
              </a:rPr>
              <a:t>地域</a:t>
            </a:r>
            <a:endParaRPr lang="zh-CN" altLang="en-US" sz="1000" b="1">
              <a:solidFill>
                <a:schemeClr val="bg1"/>
              </a:solidFill>
              <a:sym typeface="+mn-ea"/>
            </a:endParaRPr>
          </a:p>
        </p:txBody>
      </p:sp>
      <p:grpSp>
        <p:nvGrpSpPr>
          <p:cNvPr id="177" name="组合 176"/>
          <p:cNvGrpSpPr/>
          <p:nvPr/>
        </p:nvGrpSpPr>
        <p:grpSpPr>
          <a:xfrm rot="0">
            <a:off x="9969500" y="3646805"/>
            <a:ext cx="622300" cy="2374265"/>
            <a:chOff x="11870" y="5809"/>
            <a:chExt cx="753" cy="3739"/>
          </a:xfrm>
        </p:grpSpPr>
        <p:sp>
          <p:nvSpPr>
            <p:cNvPr id="64" name="矩形 63"/>
            <p:cNvSpPr/>
            <p:nvPr/>
          </p:nvSpPr>
          <p:spPr>
            <a:xfrm>
              <a:off x="11870" y="6306"/>
              <a:ext cx="753" cy="1394"/>
            </a:xfrm>
            <a:prstGeom prst="rect">
              <a:avLst/>
            </a:prstGeom>
            <a:no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195" rIns="36195" rtlCol="0" anchor="ctr"/>
            <a:p>
              <a:pPr algn="ctr"/>
              <a:r>
                <a:rPr lang="zh-CN" altLang="en-US" sz="1200">
                  <a:solidFill>
                    <a:schemeClr val="tx1"/>
                  </a:solidFill>
                  <a:latin typeface="微软雅黑" panose="020B0503020204020204" pitchFamily="34" charset="-122"/>
                  <a:ea typeface="微软雅黑" panose="020B0503020204020204" pitchFamily="34" charset="-122"/>
                </a:rPr>
                <a:t>大数据存储</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11870" y="7700"/>
              <a:ext cx="753" cy="497"/>
            </a:xfrm>
            <a:prstGeom prst="rect">
              <a:avLst/>
            </a:prstGeom>
            <a:no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latin typeface="微软雅黑" panose="020B0503020204020204" pitchFamily="34" charset="-122"/>
                  <a:ea typeface="微软雅黑" panose="020B0503020204020204" pitchFamily="34" charset="-122"/>
                </a:rPr>
                <a:t>集群</a:t>
              </a:r>
              <a:endParaRPr lang="zh-CN" altLang="en-US" sz="1000">
                <a:solidFill>
                  <a:schemeClr val="tx1"/>
                </a:solidFill>
                <a:latin typeface="微软雅黑" panose="020B0503020204020204" pitchFamily="34" charset="-122"/>
                <a:ea typeface="微软雅黑" panose="020B0503020204020204" pitchFamily="34" charset="-122"/>
              </a:endParaRPr>
            </a:p>
            <a:p>
              <a:pPr algn="ctr"/>
              <a:r>
                <a:rPr lang="zh-CN" altLang="en-US" sz="1000">
                  <a:solidFill>
                    <a:schemeClr val="tx1"/>
                  </a:solidFill>
                  <a:latin typeface="微软雅黑" panose="020B0503020204020204" pitchFamily="34" charset="-122"/>
                  <a:ea typeface="微软雅黑" panose="020B0503020204020204" pitchFamily="34" charset="-122"/>
                </a:rPr>
                <a:t>管理</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66" name="矩形 65"/>
            <p:cNvSpPr/>
            <p:nvPr/>
          </p:nvSpPr>
          <p:spPr>
            <a:xfrm>
              <a:off x="11870" y="8204"/>
              <a:ext cx="753" cy="1345"/>
            </a:xfrm>
            <a:prstGeom prst="rect">
              <a:avLst/>
            </a:prstGeom>
            <a:no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latin typeface="微软雅黑" panose="020B0503020204020204" pitchFamily="34" charset="-122"/>
                  <a:ea typeface="微软雅黑" panose="020B0503020204020204" pitchFamily="34" charset="-122"/>
                </a:rPr>
                <a:t>硬件群集</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09" name="矩形 108"/>
            <p:cNvSpPr/>
            <p:nvPr/>
          </p:nvSpPr>
          <p:spPr>
            <a:xfrm>
              <a:off x="11881" y="5809"/>
              <a:ext cx="742" cy="497"/>
            </a:xfrm>
            <a:prstGeom prst="rect">
              <a:avLst/>
            </a:prstGeom>
            <a:no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195" tIns="36195" rIns="36195" bIns="36195" rtlCol="0" anchor="ctr"/>
            <a:p>
              <a:pPr algn="ctr"/>
              <a:r>
                <a:rPr lang="zh-CN" altLang="en-US" sz="1000">
                  <a:solidFill>
                    <a:schemeClr val="tx1"/>
                  </a:solidFill>
                  <a:latin typeface="微软雅黑" panose="020B0503020204020204" pitchFamily="34" charset="-122"/>
                  <a:ea typeface="微软雅黑" panose="020B0503020204020204" pitchFamily="34" charset="-122"/>
                </a:rPr>
                <a:t>数据</a:t>
              </a:r>
              <a:endParaRPr lang="zh-CN" altLang="en-US" sz="1000">
                <a:solidFill>
                  <a:schemeClr val="tx1"/>
                </a:solidFill>
                <a:latin typeface="微软雅黑" panose="020B0503020204020204" pitchFamily="34" charset="-122"/>
                <a:ea typeface="微软雅黑" panose="020B0503020204020204" pitchFamily="34" charset="-122"/>
              </a:endParaRPr>
            </a:p>
            <a:p>
              <a:pPr algn="ctr"/>
              <a:r>
                <a:rPr lang="zh-CN" altLang="en-US" sz="1000">
                  <a:solidFill>
                    <a:schemeClr val="tx1"/>
                  </a:solidFill>
                  <a:latin typeface="微软雅黑" panose="020B0503020204020204" pitchFamily="34" charset="-122"/>
                  <a:ea typeface="微软雅黑" panose="020B0503020204020204" pitchFamily="34" charset="-122"/>
                </a:rPr>
                <a:t>关系</a:t>
              </a:r>
              <a:endParaRPr lang="zh-CN" altLang="en-US" sz="1000">
                <a:solidFill>
                  <a:schemeClr val="tx1"/>
                </a:solidFill>
                <a:latin typeface="微软雅黑" panose="020B0503020204020204" pitchFamily="34" charset="-122"/>
                <a:ea typeface="微软雅黑" panose="020B0503020204020204" pitchFamily="34" charset="-122"/>
              </a:endParaRPr>
            </a:p>
          </p:txBody>
        </p:sp>
      </p:grpSp>
      <p:pic>
        <p:nvPicPr>
          <p:cNvPr id="110" name="图片 109" descr="303b32313537323332303bcdf8d7b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96250" y="3709670"/>
            <a:ext cx="241935" cy="241935"/>
          </a:xfrm>
          <a:prstGeom prst="rect">
            <a:avLst/>
          </a:prstGeom>
          <a:effectLst>
            <a:outerShdw blurRad="50800" dist="38100" dir="2700000" algn="tl" rotWithShape="0">
              <a:prstClr val="black">
                <a:alpha val="40000"/>
              </a:prstClr>
            </a:outerShdw>
          </a:effectLst>
        </p:spPr>
      </p:pic>
      <p:grpSp>
        <p:nvGrpSpPr>
          <p:cNvPr id="131" name="组合 130"/>
          <p:cNvGrpSpPr/>
          <p:nvPr/>
        </p:nvGrpSpPr>
        <p:grpSpPr>
          <a:xfrm>
            <a:off x="7444740" y="2637155"/>
            <a:ext cx="3167380" cy="601980"/>
            <a:chOff x="11755" y="4571"/>
            <a:chExt cx="4988" cy="948"/>
          </a:xfrm>
        </p:grpSpPr>
        <p:sp>
          <p:nvSpPr>
            <p:cNvPr id="77" name="矩形 76"/>
            <p:cNvSpPr/>
            <p:nvPr/>
          </p:nvSpPr>
          <p:spPr>
            <a:xfrm>
              <a:off x="11755" y="4571"/>
              <a:ext cx="4989" cy="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微软雅黑" panose="020B0503020204020204" pitchFamily="34" charset="-122"/>
                  <a:ea typeface="微软雅黑" panose="020B0503020204020204" pitchFamily="34" charset="-122"/>
                  <a:sym typeface="+mn-ea"/>
                </a:rPr>
                <a:t>数据导入接口</a:t>
              </a:r>
              <a:endParaRPr lang="zh-CN" altLang="en-US" b="1">
                <a:latin typeface="微软雅黑" panose="020B0503020204020204" pitchFamily="34" charset="-122"/>
                <a:ea typeface="微软雅黑" panose="020B0503020204020204" pitchFamily="34" charset="-122"/>
                <a:sym typeface="+mn-ea"/>
              </a:endParaRPr>
            </a:p>
            <a:p>
              <a:pPr algn="ctr"/>
              <a:endParaRPr lang="zh-CN" altLang="en-US" b="1">
                <a:latin typeface="微软雅黑" panose="020B0503020204020204" pitchFamily="34" charset="-122"/>
                <a:ea typeface="微软雅黑" panose="020B0503020204020204" pitchFamily="34" charset="-122"/>
                <a:sym typeface="+mn-ea"/>
              </a:endParaRPr>
            </a:p>
          </p:txBody>
        </p:sp>
        <p:sp>
          <p:nvSpPr>
            <p:cNvPr id="128" name="矩形 127"/>
            <p:cNvSpPr/>
            <p:nvPr/>
          </p:nvSpPr>
          <p:spPr>
            <a:xfrm>
              <a:off x="11881" y="5122"/>
              <a:ext cx="1511" cy="34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t>ETL</a:t>
              </a:r>
              <a:endParaRPr lang="en-US" altLang="zh-CN" sz="1400"/>
            </a:p>
          </p:txBody>
        </p:sp>
        <p:sp>
          <p:nvSpPr>
            <p:cNvPr id="129" name="矩形 128"/>
            <p:cNvSpPr/>
            <p:nvPr/>
          </p:nvSpPr>
          <p:spPr>
            <a:xfrm>
              <a:off x="13537" y="5122"/>
              <a:ext cx="1361" cy="34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t>NLP</a:t>
              </a:r>
              <a:endParaRPr lang="en-US" altLang="zh-CN" sz="1400"/>
            </a:p>
          </p:txBody>
        </p:sp>
        <p:sp>
          <p:nvSpPr>
            <p:cNvPr id="130" name="矩形 129"/>
            <p:cNvSpPr/>
            <p:nvPr/>
          </p:nvSpPr>
          <p:spPr>
            <a:xfrm>
              <a:off x="15034" y="5122"/>
              <a:ext cx="1645" cy="34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t>Converter</a:t>
              </a:r>
              <a:endParaRPr lang="en-US" altLang="zh-CN" sz="1400"/>
            </a:p>
          </p:txBody>
        </p:sp>
      </p:grpSp>
      <p:sp>
        <p:nvSpPr>
          <p:cNvPr id="132" name="下箭头 131"/>
          <p:cNvSpPr/>
          <p:nvPr/>
        </p:nvSpPr>
        <p:spPr>
          <a:xfrm>
            <a:off x="8543925" y="3302000"/>
            <a:ext cx="288290" cy="290830"/>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3" name="右箭头 132"/>
          <p:cNvSpPr/>
          <p:nvPr/>
        </p:nvSpPr>
        <p:spPr>
          <a:xfrm rot="5400000">
            <a:off x="8874125" y="2187575"/>
            <a:ext cx="46736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7" name="组合 136"/>
          <p:cNvGrpSpPr/>
          <p:nvPr/>
        </p:nvGrpSpPr>
        <p:grpSpPr>
          <a:xfrm>
            <a:off x="10854690" y="4954905"/>
            <a:ext cx="1337310" cy="1383665"/>
            <a:chOff x="16970" y="6874"/>
            <a:chExt cx="2230" cy="2179"/>
          </a:xfrm>
        </p:grpSpPr>
        <p:sp>
          <p:nvSpPr>
            <p:cNvPr id="124" name="矩形 123"/>
            <p:cNvSpPr/>
            <p:nvPr/>
          </p:nvSpPr>
          <p:spPr>
            <a:xfrm>
              <a:off x="16970" y="6874"/>
              <a:ext cx="2230" cy="21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1" name="下箭头 120"/>
            <p:cNvSpPr/>
            <p:nvPr/>
          </p:nvSpPr>
          <p:spPr>
            <a:xfrm rot="16200000">
              <a:off x="17355" y="7408"/>
              <a:ext cx="307" cy="624"/>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2" name="文本框 121"/>
            <p:cNvSpPr txBox="1"/>
            <p:nvPr/>
          </p:nvSpPr>
          <p:spPr>
            <a:xfrm>
              <a:off x="17917" y="7514"/>
              <a:ext cx="1283" cy="386"/>
            </a:xfrm>
            <a:prstGeom prst="rect">
              <a:avLst/>
            </a:prstGeom>
            <a:noFill/>
          </p:spPr>
          <p:txBody>
            <a:bodyPr wrap="square" lIns="36195" rIns="36195" rtlCol="0" anchor="t">
              <a:spAutoFit/>
            </a:bodyPr>
            <a:p>
              <a:pPr algn="ctr"/>
              <a:r>
                <a:rPr lang="en-US" altLang="zh-CN" sz="1000">
                  <a:sym typeface="+mn-ea"/>
                </a:rPr>
                <a:t>STIX2.0</a:t>
              </a:r>
              <a:r>
                <a:rPr lang="zh-CN" altLang="en-US" sz="1000">
                  <a:sym typeface="+mn-ea"/>
                </a:rPr>
                <a:t>数据</a:t>
              </a:r>
              <a:endParaRPr lang="zh-CN" altLang="en-US" sz="1000">
                <a:sym typeface="+mn-ea"/>
              </a:endParaRPr>
            </a:p>
          </p:txBody>
        </p:sp>
        <p:sp>
          <p:nvSpPr>
            <p:cNvPr id="125" name="文本框 124"/>
            <p:cNvSpPr txBox="1"/>
            <p:nvPr/>
          </p:nvSpPr>
          <p:spPr>
            <a:xfrm>
              <a:off x="17241" y="6991"/>
              <a:ext cx="1545" cy="483"/>
            </a:xfrm>
            <a:prstGeom prst="rect">
              <a:avLst/>
            </a:prstGeom>
            <a:noFill/>
          </p:spPr>
          <p:txBody>
            <a:bodyPr wrap="square" rtlCol="0" anchor="t">
              <a:spAutoFit/>
            </a:bodyPr>
            <a:p>
              <a:pPr algn="ctr"/>
              <a:r>
                <a:rPr lang="zh-CN" altLang="en-US" sz="1400"/>
                <a:t>图例</a:t>
              </a:r>
              <a:endParaRPr lang="zh-CN" altLang="en-US" sz="1400"/>
            </a:p>
          </p:txBody>
        </p:sp>
        <p:sp>
          <p:nvSpPr>
            <p:cNvPr id="127" name="文本框 126"/>
            <p:cNvSpPr txBox="1"/>
            <p:nvPr/>
          </p:nvSpPr>
          <p:spPr>
            <a:xfrm>
              <a:off x="17917" y="8020"/>
              <a:ext cx="1136" cy="386"/>
            </a:xfrm>
            <a:prstGeom prst="rect">
              <a:avLst/>
            </a:prstGeom>
            <a:noFill/>
          </p:spPr>
          <p:txBody>
            <a:bodyPr wrap="square" lIns="36195" rIns="36195" rtlCol="0" anchor="t">
              <a:spAutoFit/>
            </a:bodyPr>
            <a:p>
              <a:pPr algn="l"/>
              <a:r>
                <a:rPr lang="zh-CN" altLang="en-US" sz="1000">
                  <a:sym typeface="+mn-ea"/>
                </a:rPr>
                <a:t>异构数据</a:t>
              </a:r>
              <a:endParaRPr lang="zh-CN" altLang="en-US" sz="1000">
                <a:sym typeface="+mn-ea"/>
              </a:endParaRPr>
            </a:p>
          </p:txBody>
        </p:sp>
        <p:sp>
          <p:nvSpPr>
            <p:cNvPr id="134" name="右箭头 133"/>
            <p:cNvSpPr/>
            <p:nvPr/>
          </p:nvSpPr>
          <p:spPr>
            <a:xfrm>
              <a:off x="17197" y="8058"/>
              <a:ext cx="624" cy="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5" name="直接箭头连接符 134"/>
            <p:cNvCxnSpPr/>
            <p:nvPr/>
          </p:nvCxnSpPr>
          <p:spPr>
            <a:xfrm flipH="1">
              <a:off x="17175" y="8752"/>
              <a:ext cx="584"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17965" y="8559"/>
              <a:ext cx="1088" cy="386"/>
            </a:xfrm>
            <a:prstGeom prst="rect">
              <a:avLst/>
            </a:prstGeom>
            <a:noFill/>
          </p:spPr>
          <p:txBody>
            <a:bodyPr wrap="square" lIns="36195" rIns="36195" rtlCol="0" anchor="t">
              <a:spAutoFit/>
            </a:bodyPr>
            <a:p>
              <a:pPr algn="ctr"/>
              <a:r>
                <a:rPr lang="zh-CN" altLang="en-US" sz="1000">
                  <a:sym typeface="+mn-ea"/>
                </a:rPr>
                <a:t>能力访问</a:t>
              </a:r>
              <a:endParaRPr lang="zh-CN" altLang="en-US" sz="1000">
                <a:sym typeface="+mn-ea"/>
              </a:endParaRPr>
            </a:p>
          </p:txBody>
        </p:sp>
      </p:grpSp>
      <p:pic>
        <p:nvPicPr>
          <p:cNvPr id="138" name="图片 137" descr="303b333530353433393bd4c6b7fecef1c6f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96225" y="988695"/>
            <a:ext cx="914400" cy="914400"/>
          </a:xfrm>
          <a:prstGeom prst="rect">
            <a:avLst/>
          </a:prstGeom>
        </p:spPr>
      </p:pic>
      <p:pic>
        <p:nvPicPr>
          <p:cNvPr id="140" name="图片 139" descr="303b333530353433393bd4c6b7fecef1c6f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96020" y="988695"/>
            <a:ext cx="914400" cy="914400"/>
          </a:xfrm>
          <a:prstGeom prst="rect">
            <a:avLst/>
          </a:prstGeom>
        </p:spPr>
      </p:pic>
      <p:pic>
        <p:nvPicPr>
          <p:cNvPr id="141" name="图片 140" descr="303b333530353433393bd4c6b7fecef1c6f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30740" y="1017905"/>
            <a:ext cx="914400" cy="914400"/>
          </a:xfrm>
          <a:prstGeom prst="rect">
            <a:avLst/>
          </a:prstGeom>
        </p:spPr>
      </p:pic>
      <p:sp>
        <p:nvSpPr>
          <p:cNvPr id="146" name="矩形 145"/>
          <p:cNvSpPr/>
          <p:nvPr/>
        </p:nvSpPr>
        <p:spPr>
          <a:xfrm>
            <a:off x="551815" y="2348865"/>
            <a:ext cx="5246370" cy="638175"/>
          </a:xfrm>
          <a:prstGeom prst="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7" name="矩形 146"/>
          <p:cNvSpPr/>
          <p:nvPr/>
        </p:nvSpPr>
        <p:spPr>
          <a:xfrm>
            <a:off x="1365250" y="2420620"/>
            <a:ext cx="1007745" cy="241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数据检索</a:t>
            </a:r>
            <a:endParaRPr lang="zh-CN" altLang="en-US" sz="1400"/>
          </a:p>
        </p:txBody>
      </p:sp>
      <p:sp>
        <p:nvSpPr>
          <p:cNvPr id="148" name="矩形 147"/>
          <p:cNvSpPr/>
          <p:nvPr/>
        </p:nvSpPr>
        <p:spPr>
          <a:xfrm>
            <a:off x="2456180" y="2420620"/>
            <a:ext cx="1007745" cy="241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关系展示</a:t>
            </a:r>
            <a:endParaRPr lang="zh-CN" altLang="en-US" sz="1400"/>
          </a:p>
        </p:txBody>
      </p:sp>
      <p:sp>
        <p:nvSpPr>
          <p:cNvPr id="150" name="文本框 149"/>
          <p:cNvSpPr txBox="1"/>
          <p:nvPr/>
        </p:nvSpPr>
        <p:spPr>
          <a:xfrm>
            <a:off x="609600" y="2439670"/>
            <a:ext cx="667385" cy="494665"/>
          </a:xfrm>
          <a:prstGeom prst="rect">
            <a:avLst/>
          </a:prstGeom>
          <a:solidFill>
            <a:schemeClr val="bg2">
              <a:lumMod val="75000"/>
            </a:schemeClr>
          </a:solidFill>
        </p:spPr>
        <p:txBody>
          <a:bodyPr wrap="square" lIns="36195" tIns="36195" rIns="36195" bIns="36195" rtlCol="0" anchor="ctr" anchorCtr="0">
            <a:noAutofit/>
          </a:bodyPr>
          <a:p>
            <a:pPr algn="ctr"/>
            <a:r>
              <a:rPr lang="en-US" altLang="zh-CN" sz="1400">
                <a:sym typeface="+mn-ea"/>
              </a:rPr>
              <a:t>BI</a:t>
            </a:r>
            <a:r>
              <a:rPr lang="zh-CN" altLang="en-US" sz="1400">
                <a:sym typeface="+mn-ea"/>
              </a:rPr>
              <a:t>展示</a:t>
            </a:r>
            <a:endParaRPr lang="zh-CN" altLang="en-US" sz="1400">
              <a:sym typeface="+mn-ea"/>
            </a:endParaRPr>
          </a:p>
        </p:txBody>
      </p:sp>
      <p:sp>
        <p:nvSpPr>
          <p:cNvPr id="152" name="矩形 151"/>
          <p:cNvSpPr/>
          <p:nvPr/>
        </p:nvSpPr>
        <p:spPr>
          <a:xfrm>
            <a:off x="3575685" y="2420620"/>
            <a:ext cx="1007745" cy="241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智能分析</a:t>
            </a:r>
            <a:endParaRPr lang="zh-CN" altLang="en-US" sz="1400"/>
          </a:p>
        </p:txBody>
      </p:sp>
      <p:sp>
        <p:nvSpPr>
          <p:cNvPr id="154" name="矩形 153"/>
          <p:cNvSpPr/>
          <p:nvPr/>
        </p:nvSpPr>
        <p:spPr>
          <a:xfrm>
            <a:off x="4665345" y="2420620"/>
            <a:ext cx="1007745" cy="241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路径规划</a:t>
            </a:r>
            <a:endParaRPr lang="zh-CN" altLang="en-US" sz="1400"/>
          </a:p>
        </p:txBody>
      </p:sp>
      <p:sp>
        <p:nvSpPr>
          <p:cNvPr id="156" name="矩形 155"/>
          <p:cNvSpPr/>
          <p:nvPr/>
        </p:nvSpPr>
        <p:spPr>
          <a:xfrm>
            <a:off x="1360170" y="2708910"/>
            <a:ext cx="1007745" cy="241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t>ATT&amp;CK</a:t>
            </a:r>
            <a:endParaRPr lang="en-US" altLang="zh-CN" sz="1400"/>
          </a:p>
        </p:txBody>
      </p:sp>
      <p:sp>
        <p:nvSpPr>
          <p:cNvPr id="157" name="矩形 156"/>
          <p:cNvSpPr/>
          <p:nvPr/>
        </p:nvSpPr>
        <p:spPr>
          <a:xfrm>
            <a:off x="2451100" y="2708910"/>
            <a:ext cx="1007745" cy="241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决策辅助</a:t>
            </a:r>
            <a:endParaRPr lang="zh-CN" altLang="en-US" sz="1400"/>
          </a:p>
        </p:txBody>
      </p:sp>
      <p:sp>
        <p:nvSpPr>
          <p:cNvPr id="158" name="矩形 157"/>
          <p:cNvSpPr/>
          <p:nvPr/>
        </p:nvSpPr>
        <p:spPr>
          <a:xfrm>
            <a:off x="3570605" y="2708910"/>
            <a:ext cx="1007745" cy="241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密码分析</a:t>
            </a:r>
            <a:endParaRPr lang="zh-CN" altLang="en-US" sz="1400"/>
          </a:p>
        </p:txBody>
      </p:sp>
      <p:sp>
        <p:nvSpPr>
          <p:cNvPr id="159" name="矩形 158"/>
          <p:cNvSpPr/>
          <p:nvPr/>
        </p:nvSpPr>
        <p:spPr>
          <a:xfrm>
            <a:off x="4660265" y="2708910"/>
            <a:ext cx="1007745" cy="241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实体画像</a:t>
            </a:r>
            <a:endParaRPr lang="zh-CN" altLang="en-US" sz="1400"/>
          </a:p>
        </p:txBody>
      </p:sp>
      <p:cxnSp>
        <p:nvCxnSpPr>
          <p:cNvPr id="163" name="肘形连接符 162"/>
          <p:cNvCxnSpPr>
            <a:stCxn id="146" idx="1"/>
            <a:endCxn id="79" idx="1"/>
          </p:cNvCxnSpPr>
          <p:nvPr/>
        </p:nvCxnSpPr>
        <p:spPr>
          <a:xfrm rot="10800000" flipH="1" flipV="1">
            <a:off x="551815" y="2668270"/>
            <a:ext cx="575945" cy="1177925"/>
          </a:xfrm>
          <a:prstGeom prst="bentConnector3">
            <a:avLst>
              <a:gd name="adj1" fmla="val -41345"/>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64" name="左右箭头 163"/>
          <p:cNvSpPr/>
          <p:nvPr/>
        </p:nvSpPr>
        <p:spPr>
          <a:xfrm rot="5400000">
            <a:off x="2610485" y="4581525"/>
            <a:ext cx="480060" cy="278765"/>
          </a:xfrm>
          <a:prstGeom prst="lef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6" name="矩形 165"/>
          <p:cNvSpPr/>
          <p:nvPr/>
        </p:nvSpPr>
        <p:spPr>
          <a:xfrm>
            <a:off x="92075" y="2350135"/>
            <a:ext cx="5734050" cy="4109720"/>
          </a:xfrm>
          <a:prstGeom prst="rect">
            <a:avLst/>
          </a:prstGeom>
          <a:noFill/>
          <a:ln>
            <a:solidFill>
              <a:srgbClr val="DC78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1" name="左右箭头 170"/>
          <p:cNvSpPr/>
          <p:nvPr/>
        </p:nvSpPr>
        <p:spPr>
          <a:xfrm>
            <a:off x="4978400" y="5445125"/>
            <a:ext cx="1613535" cy="278765"/>
          </a:xfrm>
          <a:prstGeom prst="lef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2" name="文本框 171"/>
          <p:cNvSpPr txBox="1"/>
          <p:nvPr/>
        </p:nvSpPr>
        <p:spPr>
          <a:xfrm>
            <a:off x="4667250" y="4077335"/>
            <a:ext cx="894080" cy="521970"/>
          </a:xfrm>
          <a:prstGeom prst="rect">
            <a:avLst/>
          </a:prstGeom>
          <a:noFill/>
        </p:spPr>
        <p:txBody>
          <a:bodyPr wrap="none" rtlCol="0" anchor="t">
            <a:spAutoFit/>
          </a:bodyPr>
          <a:p>
            <a:pPr algn="ctr"/>
            <a:r>
              <a:rPr lang="zh-CN" altLang="en-US" sz="1400" b="1">
                <a:latin typeface="微软雅黑" panose="020B0503020204020204" pitchFamily="34" charset="-122"/>
                <a:ea typeface="微软雅黑" panose="020B0503020204020204" pitchFamily="34" charset="-122"/>
              </a:rPr>
              <a:t>数据应用</a:t>
            </a:r>
            <a:endParaRPr lang="zh-CN" altLang="en-US" sz="1400" b="1">
              <a:latin typeface="微软雅黑" panose="020B0503020204020204" pitchFamily="34" charset="-122"/>
              <a:ea typeface="微软雅黑" panose="020B0503020204020204" pitchFamily="34" charset="-122"/>
            </a:endParaRPr>
          </a:p>
          <a:p>
            <a:pPr algn="ctr"/>
            <a:r>
              <a:rPr lang="zh-CN" altLang="en-US" sz="1400" b="1">
                <a:latin typeface="微软雅黑" panose="020B0503020204020204" pitchFamily="34" charset="-122"/>
                <a:ea typeface="微软雅黑" panose="020B0503020204020204" pitchFamily="34" charset="-122"/>
              </a:rPr>
              <a:t>服务平台</a:t>
            </a:r>
            <a:endParaRPr lang="zh-CN" altLang="en-US" sz="1400" b="1">
              <a:latin typeface="微软雅黑" panose="020B0503020204020204" pitchFamily="34" charset="-122"/>
              <a:ea typeface="微软雅黑" panose="020B0503020204020204" pitchFamily="34" charset="-122"/>
            </a:endParaRPr>
          </a:p>
        </p:txBody>
      </p:sp>
      <p:grpSp>
        <p:nvGrpSpPr>
          <p:cNvPr id="174" name="组合 173"/>
          <p:cNvGrpSpPr/>
          <p:nvPr/>
        </p:nvGrpSpPr>
        <p:grpSpPr>
          <a:xfrm>
            <a:off x="1127760" y="3220720"/>
            <a:ext cx="3224530" cy="1250950"/>
            <a:chOff x="1776" y="4974"/>
            <a:chExt cx="5078" cy="1970"/>
          </a:xfrm>
        </p:grpSpPr>
        <p:sp>
          <p:nvSpPr>
            <p:cNvPr id="79" name="矩形 78"/>
            <p:cNvSpPr/>
            <p:nvPr/>
          </p:nvSpPr>
          <p:spPr>
            <a:xfrm>
              <a:off x="1776" y="4974"/>
              <a:ext cx="5079" cy="1970"/>
            </a:xfrm>
            <a:prstGeom prst="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矩形 79"/>
            <p:cNvSpPr/>
            <p:nvPr/>
          </p:nvSpPr>
          <p:spPr>
            <a:xfrm>
              <a:off x="2845" y="5055"/>
              <a:ext cx="1893" cy="3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风险评估</a:t>
              </a:r>
              <a:endParaRPr lang="zh-CN" altLang="en-US" sz="1600"/>
            </a:p>
          </p:txBody>
        </p:sp>
        <p:sp>
          <p:nvSpPr>
            <p:cNvPr id="81" name="矩形 80"/>
            <p:cNvSpPr/>
            <p:nvPr/>
          </p:nvSpPr>
          <p:spPr>
            <a:xfrm>
              <a:off x="4825" y="5055"/>
              <a:ext cx="1893" cy="3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决策辅助</a:t>
              </a:r>
              <a:endParaRPr lang="zh-CN" altLang="en-US" sz="1600"/>
            </a:p>
          </p:txBody>
        </p:sp>
        <p:sp>
          <p:nvSpPr>
            <p:cNvPr id="82" name="矩形 81"/>
            <p:cNvSpPr/>
            <p:nvPr/>
          </p:nvSpPr>
          <p:spPr>
            <a:xfrm>
              <a:off x="2823" y="5517"/>
              <a:ext cx="1893" cy="3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关系提取</a:t>
              </a:r>
              <a:endParaRPr lang="zh-CN" altLang="en-US" sz="1600"/>
            </a:p>
          </p:txBody>
        </p:sp>
        <p:sp>
          <p:nvSpPr>
            <p:cNvPr id="111" name="矩形 110"/>
            <p:cNvSpPr/>
            <p:nvPr/>
          </p:nvSpPr>
          <p:spPr>
            <a:xfrm>
              <a:off x="4828" y="5531"/>
              <a:ext cx="1893" cy="3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关系推导</a:t>
              </a:r>
              <a:endParaRPr lang="zh-CN" altLang="en-US" sz="1600"/>
            </a:p>
          </p:txBody>
        </p:sp>
        <p:sp>
          <p:nvSpPr>
            <p:cNvPr id="112" name="矩形 111"/>
            <p:cNvSpPr/>
            <p:nvPr/>
          </p:nvSpPr>
          <p:spPr>
            <a:xfrm>
              <a:off x="2845" y="5989"/>
              <a:ext cx="1893" cy="3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密码分析</a:t>
              </a:r>
              <a:endParaRPr lang="zh-CN" altLang="en-US" sz="1600"/>
            </a:p>
          </p:txBody>
        </p:sp>
        <p:sp>
          <p:nvSpPr>
            <p:cNvPr id="113" name="矩形 112"/>
            <p:cNvSpPr/>
            <p:nvPr/>
          </p:nvSpPr>
          <p:spPr>
            <a:xfrm>
              <a:off x="4825" y="5994"/>
              <a:ext cx="1893" cy="3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图谱搜索</a:t>
              </a:r>
              <a:endParaRPr lang="zh-CN" altLang="en-US" sz="1600"/>
            </a:p>
          </p:txBody>
        </p:sp>
        <p:sp>
          <p:nvSpPr>
            <p:cNvPr id="114" name="矩形 113"/>
            <p:cNvSpPr/>
            <p:nvPr/>
          </p:nvSpPr>
          <p:spPr>
            <a:xfrm>
              <a:off x="2823" y="6421"/>
              <a:ext cx="1893" cy="3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实体画像</a:t>
              </a:r>
              <a:endParaRPr lang="zh-CN" altLang="en-US" sz="1600"/>
            </a:p>
          </p:txBody>
        </p:sp>
        <p:sp>
          <p:nvSpPr>
            <p:cNvPr id="115" name="矩形 114"/>
            <p:cNvSpPr/>
            <p:nvPr/>
          </p:nvSpPr>
          <p:spPr>
            <a:xfrm>
              <a:off x="4837" y="6421"/>
              <a:ext cx="1893" cy="3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a:t>
              </a:r>
              <a:endParaRPr lang="en-US" altLang="zh-CN" sz="1600"/>
            </a:p>
          </p:txBody>
        </p:sp>
        <p:sp>
          <p:nvSpPr>
            <p:cNvPr id="173" name="文本框 172"/>
            <p:cNvSpPr txBox="1"/>
            <p:nvPr/>
          </p:nvSpPr>
          <p:spPr>
            <a:xfrm>
              <a:off x="1827" y="5102"/>
              <a:ext cx="905" cy="1665"/>
            </a:xfrm>
            <a:prstGeom prst="rect">
              <a:avLst/>
            </a:prstGeom>
            <a:solidFill>
              <a:schemeClr val="tx2">
                <a:lumMod val="40000"/>
                <a:lumOff val="60000"/>
              </a:schemeClr>
            </a:solidFill>
          </p:spPr>
          <p:txBody>
            <a:bodyPr wrap="square" lIns="36195" tIns="36195" rIns="36195" bIns="36195" rtlCol="0" anchor="ctr" anchorCtr="0">
              <a:noAutofit/>
            </a:bodyPr>
            <a:p>
              <a:pPr algn="ctr"/>
              <a:r>
                <a:rPr lang="zh-CN" altLang="en-US" sz="1400">
                  <a:sym typeface="+mn-ea"/>
                </a:rPr>
                <a:t>数据</a:t>
              </a:r>
              <a:endParaRPr lang="zh-CN" altLang="en-US" sz="1400">
                <a:sym typeface="+mn-ea"/>
              </a:endParaRPr>
            </a:p>
            <a:p>
              <a:pPr algn="ctr"/>
              <a:r>
                <a:rPr lang="zh-CN" altLang="en-US" sz="1400">
                  <a:sym typeface="+mn-ea"/>
                </a:rPr>
                <a:t>统计</a:t>
              </a:r>
              <a:endParaRPr lang="zh-CN" altLang="en-US" sz="1400">
                <a:sym typeface="+mn-ea"/>
              </a:endParaRPr>
            </a:p>
            <a:p>
              <a:pPr algn="ctr"/>
              <a:r>
                <a:rPr lang="zh-CN" altLang="en-US" sz="1400">
                  <a:sym typeface="+mn-ea"/>
                </a:rPr>
                <a:t>推理</a:t>
              </a:r>
              <a:endParaRPr lang="zh-CN" altLang="en-US" sz="1400">
                <a:sym typeface="+mn-ea"/>
              </a:endParaRPr>
            </a:p>
            <a:p>
              <a:pPr algn="ctr"/>
              <a:r>
                <a:rPr lang="zh-CN" altLang="en-US" sz="1400">
                  <a:sym typeface="+mn-ea"/>
                </a:rPr>
                <a:t>模块</a:t>
              </a:r>
              <a:endParaRPr lang="zh-CN" altLang="en-US" sz="1400">
                <a:sym typeface="+mn-ea"/>
              </a:endParaRPr>
            </a:p>
          </p:txBody>
        </p:sp>
      </p:grpSp>
      <p:cxnSp>
        <p:nvCxnSpPr>
          <p:cNvPr id="176" name="直接箭头连接符 175"/>
          <p:cNvCxnSpPr>
            <a:stCxn id="20" idx="1"/>
          </p:cNvCxnSpPr>
          <p:nvPr/>
        </p:nvCxnSpPr>
        <p:spPr>
          <a:xfrm flipH="1">
            <a:off x="2423795" y="1931035"/>
            <a:ext cx="2540" cy="346075"/>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79" name="文本框 178"/>
          <p:cNvSpPr txBox="1"/>
          <p:nvPr/>
        </p:nvSpPr>
        <p:spPr>
          <a:xfrm>
            <a:off x="7752081" y="3302000"/>
            <a:ext cx="792480" cy="275590"/>
          </a:xfrm>
          <a:prstGeom prst="rect">
            <a:avLst/>
          </a:prstGeom>
          <a:noFill/>
        </p:spPr>
        <p:txBody>
          <a:bodyPr wrap="none" rtlCol="0" anchor="t">
            <a:spAutoFit/>
          </a:bodyPr>
          <a:p>
            <a:pPr algn="ctr"/>
            <a:r>
              <a:rPr lang="zh-CN" sz="1200">
                <a:sym typeface="+mn-ea"/>
              </a:rPr>
              <a:t>增量更新</a:t>
            </a:r>
            <a:endParaRPr lang="en-US" altLang="zh-CN" sz="1200" b="1">
              <a:sym typeface="+mn-ea"/>
            </a:endParaRPr>
          </a:p>
        </p:txBody>
      </p:sp>
      <p:sp>
        <p:nvSpPr>
          <p:cNvPr id="6" name="文本框 5"/>
          <p:cNvSpPr txBox="1"/>
          <p:nvPr/>
        </p:nvSpPr>
        <p:spPr>
          <a:xfrm>
            <a:off x="3545840" y="80010"/>
            <a:ext cx="1000760" cy="398780"/>
          </a:xfrm>
          <a:prstGeom prst="rect">
            <a:avLst/>
          </a:prstGeom>
          <a:noFill/>
        </p:spPr>
        <p:txBody>
          <a:bodyPr wrap="none" rtlCol="0" anchor="t">
            <a:spAutoFit/>
          </a:bodyPr>
          <a:p>
            <a:r>
              <a:rPr lang="en-US" altLang="zh-CN" sz="2000" b="1" dirty="0">
                <a:sym typeface="+mn-ea"/>
              </a:rPr>
              <a:t>2021</a:t>
            </a:r>
            <a:r>
              <a:rPr lang="zh-CN" altLang="en-US" sz="2000" b="1" dirty="0">
                <a:sym typeface="+mn-ea"/>
              </a:rPr>
              <a:t>版</a:t>
            </a:r>
            <a:endParaRPr lang="zh-CN" altLang="en-US" sz="2000" b="1" dirty="0">
              <a:sym typeface="+mn-ea"/>
            </a:endParaRPr>
          </a:p>
        </p:txBody>
      </p:sp>
    </p:spTree>
  </p:cSld>
  <p:clrMapOvr>
    <a:masterClrMapping/>
  </p:clrMapOvr>
  <p:transition spd="med" advTm="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9" name="组合 98"/>
          <p:cNvGrpSpPr/>
          <p:nvPr/>
        </p:nvGrpSpPr>
        <p:grpSpPr>
          <a:xfrm>
            <a:off x="5600065" y="4559935"/>
            <a:ext cx="991235" cy="1928495"/>
            <a:chOff x="8819" y="7175"/>
            <a:chExt cx="1561" cy="3037"/>
          </a:xfrm>
        </p:grpSpPr>
        <p:grpSp>
          <p:nvGrpSpPr>
            <p:cNvPr id="98" name="组合 97"/>
            <p:cNvGrpSpPr/>
            <p:nvPr/>
          </p:nvGrpSpPr>
          <p:grpSpPr>
            <a:xfrm>
              <a:off x="8819" y="7175"/>
              <a:ext cx="1561" cy="3037"/>
              <a:chOff x="9028" y="7182"/>
              <a:chExt cx="1561" cy="3037"/>
            </a:xfrm>
          </p:grpSpPr>
          <p:sp>
            <p:nvSpPr>
              <p:cNvPr id="28" name="矩形 27"/>
              <p:cNvSpPr/>
              <p:nvPr/>
            </p:nvSpPr>
            <p:spPr>
              <a:xfrm>
                <a:off x="9028" y="7182"/>
                <a:ext cx="1561" cy="3037"/>
              </a:xfrm>
              <a:prstGeom prst="rect">
                <a:avLst/>
              </a:prstGeom>
              <a:solidFill>
                <a:schemeClr val="accent1">
                  <a:lumMod val="40000"/>
                  <a:lumOff val="60000"/>
                </a:schemeClr>
              </a:solidFill>
              <a:ln w="12700" cmpd="sng">
                <a:solidFill>
                  <a:schemeClr val="tx1"/>
                </a:solidFill>
                <a:prstDash val="solid"/>
              </a:ln>
            </p:spPr>
            <p:style>
              <a:lnRef idx="1">
                <a:schemeClr val="accent2"/>
              </a:lnRef>
              <a:fillRef idx="2">
                <a:schemeClr val="accent2"/>
              </a:fillRef>
              <a:effectRef idx="1">
                <a:schemeClr val="accent2"/>
              </a:effectRef>
              <a:fontRef idx="minor">
                <a:schemeClr val="dk1"/>
              </a:fontRef>
            </p:style>
            <p:txBody>
              <a:bodyPr rtlCol="0" anchor="t" anchorCtr="0"/>
              <a:p>
                <a:pPr algn="ctr"/>
                <a:endParaRPr lang="zh-CN" altLang="en-US" sz="1400"/>
              </a:p>
            </p:txBody>
          </p:sp>
          <p:sp>
            <p:nvSpPr>
              <p:cNvPr id="24" name="矩形 23"/>
              <p:cNvSpPr/>
              <p:nvPr/>
            </p:nvSpPr>
            <p:spPr>
              <a:xfrm>
                <a:off x="9180" y="8064"/>
                <a:ext cx="1254" cy="725"/>
              </a:xfrm>
              <a:prstGeom prst="rect">
                <a:avLst/>
              </a:prstGeom>
              <a:solidFill>
                <a:schemeClr val="accent4"/>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000">
                    <a:sym typeface="+mn-ea"/>
                  </a:rPr>
                  <a:t>同步模块</a:t>
                </a:r>
                <a:endParaRPr lang="zh-CN" altLang="en-US" sz="1000" baseline="-25000">
                  <a:sym typeface="+mn-ea"/>
                </a:endParaRPr>
              </a:p>
            </p:txBody>
          </p:sp>
          <p:sp>
            <p:nvSpPr>
              <p:cNvPr id="79" name="矩形 78"/>
              <p:cNvSpPr/>
              <p:nvPr/>
            </p:nvSpPr>
            <p:spPr>
              <a:xfrm>
                <a:off x="9181" y="9068"/>
                <a:ext cx="1254" cy="833"/>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000">
                    <a:sym typeface="+mn-ea"/>
                  </a:rPr>
                  <a:t>统计模块</a:t>
                </a:r>
                <a:endParaRPr lang="zh-CN" altLang="en-US" sz="1000" baseline="-25000">
                  <a:sym typeface="+mn-ea"/>
                </a:endParaRPr>
              </a:p>
            </p:txBody>
          </p:sp>
        </p:grpSp>
        <p:sp>
          <p:nvSpPr>
            <p:cNvPr id="50" name="文本框 49"/>
            <p:cNvSpPr txBox="1"/>
            <p:nvPr/>
          </p:nvSpPr>
          <p:spPr>
            <a:xfrm>
              <a:off x="8892" y="7405"/>
              <a:ext cx="1488" cy="483"/>
            </a:xfrm>
            <a:prstGeom prst="rect">
              <a:avLst/>
            </a:prstGeom>
            <a:noFill/>
          </p:spPr>
          <p:txBody>
            <a:bodyPr wrap="square" rtlCol="0" anchor="t">
              <a:spAutoFit/>
            </a:bodyPr>
            <a:p>
              <a:pPr algn="ctr"/>
              <a:r>
                <a:rPr lang="zh-CN" sz="1400">
                  <a:sym typeface="+mn-ea"/>
                </a:rPr>
                <a:t>同步层</a:t>
              </a:r>
              <a:endParaRPr lang="en-US" altLang="zh-CN" sz="1400">
                <a:sym typeface="+mn-ea"/>
              </a:endParaRPr>
            </a:p>
          </p:txBody>
        </p:sp>
      </p:grpSp>
      <p:grpSp>
        <p:nvGrpSpPr>
          <p:cNvPr id="106" name="组合 105"/>
          <p:cNvGrpSpPr/>
          <p:nvPr/>
        </p:nvGrpSpPr>
        <p:grpSpPr>
          <a:xfrm>
            <a:off x="822960" y="2907030"/>
            <a:ext cx="3843655" cy="1645920"/>
            <a:chOff x="648" y="3052"/>
            <a:chExt cx="6053" cy="2449"/>
          </a:xfrm>
        </p:grpSpPr>
        <p:sp>
          <p:nvSpPr>
            <p:cNvPr id="94" name="矩形 93"/>
            <p:cNvSpPr/>
            <p:nvPr/>
          </p:nvSpPr>
          <p:spPr>
            <a:xfrm>
              <a:off x="648" y="3052"/>
              <a:ext cx="6053" cy="2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zh-CN" sz="1600"/>
                <a:t>公开数据访问服务器（多主机</a:t>
              </a:r>
              <a:r>
                <a:rPr lang="en-US" altLang="zh-CN" sz="1600"/>
                <a:t>+</a:t>
              </a:r>
              <a:r>
                <a:rPr lang="zh-CN" altLang="en-US" sz="1600"/>
                <a:t>多</a:t>
              </a:r>
              <a:r>
                <a:rPr lang="en-US" altLang="zh-CN" sz="1600"/>
                <a:t>IP</a:t>
              </a:r>
              <a:r>
                <a:rPr lang="zh-CN" altLang="en-US" sz="1600"/>
                <a:t>）</a:t>
              </a:r>
              <a:endParaRPr lang="zh-CN" altLang="en-US" sz="1600"/>
            </a:p>
          </p:txBody>
        </p:sp>
        <p:sp>
          <p:nvSpPr>
            <p:cNvPr id="95" name="矩形 94"/>
            <p:cNvSpPr/>
            <p:nvPr/>
          </p:nvSpPr>
          <p:spPr>
            <a:xfrm>
              <a:off x="952" y="3545"/>
              <a:ext cx="5456" cy="662"/>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200" b="1">
                  <a:solidFill>
                    <a:schemeClr val="tx1"/>
                  </a:solidFill>
                  <a:effectLst>
                    <a:outerShdw blurRad="38100" dist="19050" dir="2700000" algn="tl" rotWithShape="0">
                      <a:schemeClr val="dk1">
                        <a:alpha val="40000"/>
                      </a:schemeClr>
                    </a:outerShdw>
                  </a:effectLst>
                </a:rPr>
                <a:t>常规数据访问接口</a:t>
              </a:r>
              <a:endParaRPr lang="zh-CN" altLang="en-US" sz="1200"/>
            </a:p>
            <a:p>
              <a:pPr algn="ctr"/>
              <a:r>
                <a:rPr lang="en-US" altLang="zh-CN" sz="1200"/>
                <a:t>API</a:t>
              </a:r>
              <a:r>
                <a:rPr lang="zh-CN" altLang="en-US" sz="1200"/>
                <a:t>接口</a:t>
              </a:r>
              <a:r>
                <a:rPr lang="en-US" altLang="zh-CN" sz="1200"/>
                <a:t>, Https</a:t>
              </a:r>
              <a:r>
                <a:rPr lang="zh-CN" altLang="en-US" sz="1200"/>
                <a:t>网站</a:t>
              </a:r>
              <a:r>
                <a:rPr lang="en-US" altLang="zh-CN" sz="1200"/>
                <a:t>, FTP, </a:t>
              </a:r>
              <a:r>
                <a:rPr lang="zh-CN" altLang="en-US" sz="1200"/>
                <a:t>其他协议等</a:t>
              </a:r>
              <a:endParaRPr lang="zh-CN" altLang="en-US" sz="1200"/>
            </a:p>
          </p:txBody>
        </p:sp>
        <p:sp>
          <p:nvSpPr>
            <p:cNvPr id="96" name="矩形 95"/>
            <p:cNvSpPr/>
            <p:nvPr/>
          </p:nvSpPr>
          <p:spPr>
            <a:xfrm>
              <a:off x="971" y="4336"/>
              <a:ext cx="5438" cy="1054"/>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200" b="1">
                  <a:solidFill>
                    <a:schemeClr val="tx1"/>
                  </a:solidFill>
                  <a:effectLst>
                    <a:outerShdw blurRad="38100" dist="19050" dir="2700000" algn="tl" rotWithShape="0">
                      <a:schemeClr val="dk1">
                        <a:alpha val="40000"/>
                      </a:schemeClr>
                    </a:outerShdw>
                  </a:effectLst>
                </a:rPr>
                <a:t>数据缓冲库</a:t>
              </a:r>
              <a:endParaRPr lang="zh-CN" altLang="en-US" sz="1200" b="1">
                <a:solidFill>
                  <a:schemeClr val="tx1"/>
                </a:solidFill>
                <a:effectLst>
                  <a:outerShdw blurRad="38100" dist="19050" dir="2700000" algn="tl" rotWithShape="0">
                    <a:schemeClr val="dk1">
                      <a:alpha val="40000"/>
                    </a:schemeClr>
                  </a:outerShdw>
                </a:effectLst>
              </a:endParaRPr>
            </a:p>
            <a:p>
              <a:pPr algn="ctr"/>
              <a:r>
                <a:rPr lang="en-US" altLang="zh-CN" sz="1200"/>
                <a:t>1.</a:t>
              </a:r>
              <a:r>
                <a:rPr lang="zh-CN" altLang="en-US" sz="1200"/>
                <a:t>图数据库</a:t>
              </a:r>
              <a:r>
                <a:rPr lang="zh-CN" altLang="en-US" sz="1200">
                  <a:sym typeface="+mn-ea"/>
                </a:rPr>
                <a:t>用于各类关系的展示，</a:t>
              </a:r>
              <a:r>
                <a:rPr lang="zh-CN" altLang="en-US" sz="1200"/>
                <a:t>如</a:t>
              </a:r>
              <a:r>
                <a:rPr lang="en-US" altLang="zh-CN" sz="1200"/>
                <a:t> neo4j</a:t>
              </a:r>
              <a:r>
                <a:rPr lang="zh-CN" altLang="en-US" sz="1200"/>
                <a:t>。</a:t>
              </a:r>
              <a:endParaRPr lang="zh-CN" altLang="en-US" sz="1200"/>
            </a:p>
            <a:p>
              <a:pPr algn="ctr"/>
              <a:r>
                <a:rPr lang="en-US" altLang="zh-CN" sz="1200">
                  <a:sym typeface="+mn-ea"/>
                </a:rPr>
                <a:t>2.</a:t>
              </a:r>
              <a:r>
                <a:rPr lang="zh-CN" altLang="en-US" sz="1200">
                  <a:sym typeface="+mn-ea"/>
                </a:rPr>
                <a:t>常规关系数据库缓冲统计数据，如</a:t>
              </a:r>
              <a:r>
                <a:rPr lang="en-US" altLang="zh-CN" sz="1200">
                  <a:sym typeface="+mn-ea"/>
                </a:rPr>
                <a:t>MySql</a:t>
              </a:r>
              <a:r>
                <a:rPr lang="zh-CN" altLang="en-US" sz="1200">
                  <a:sym typeface="+mn-ea"/>
                </a:rPr>
                <a:t>等</a:t>
              </a:r>
              <a:endParaRPr lang="zh-CN" altLang="en-US" sz="1200"/>
            </a:p>
          </p:txBody>
        </p:sp>
        <p:sp>
          <p:nvSpPr>
            <p:cNvPr id="101" name="上箭头 100"/>
            <p:cNvSpPr/>
            <p:nvPr/>
          </p:nvSpPr>
          <p:spPr>
            <a:xfrm>
              <a:off x="5832" y="4073"/>
              <a:ext cx="456" cy="4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下箭头 102"/>
            <p:cNvSpPr/>
            <p:nvPr/>
          </p:nvSpPr>
          <p:spPr>
            <a:xfrm>
              <a:off x="1176" y="4047"/>
              <a:ext cx="444" cy="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07" name="组合 106"/>
          <p:cNvGrpSpPr/>
          <p:nvPr/>
        </p:nvGrpSpPr>
        <p:grpSpPr>
          <a:xfrm>
            <a:off x="833120" y="4768850"/>
            <a:ext cx="3843655" cy="1677670"/>
            <a:chOff x="648" y="3052"/>
            <a:chExt cx="6053" cy="2449"/>
          </a:xfrm>
        </p:grpSpPr>
        <p:sp>
          <p:nvSpPr>
            <p:cNvPr id="108" name="矩形 107"/>
            <p:cNvSpPr/>
            <p:nvPr/>
          </p:nvSpPr>
          <p:spPr>
            <a:xfrm>
              <a:off x="648" y="3052"/>
              <a:ext cx="6053" cy="2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zh-CN" sz="1600"/>
                <a:t>隐私数据访问服务器（多主机</a:t>
              </a:r>
              <a:r>
                <a:rPr lang="en-US" altLang="zh-CN" sz="1600"/>
                <a:t>+</a:t>
              </a:r>
              <a:r>
                <a:rPr lang="zh-CN" altLang="en-US" sz="1600"/>
                <a:t>多</a:t>
              </a:r>
              <a:r>
                <a:rPr lang="en-US" altLang="zh-CN" sz="1600"/>
                <a:t>IP</a:t>
              </a:r>
              <a:r>
                <a:rPr lang="zh-CN" altLang="en-US" sz="1600"/>
                <a:t>）</a:t>
              </a:r>
              <a:endParaRPr lang="zh-CN" altLang="en-US" sz="1600"/>
            </a:p>
          </p:txBody>
        </p:sp>
        <p:sp>
          <p:nvSpPr>
            <p:cNvPr id="109" name="矩形 108"/>
            <p:cNvSpPr/>
            <p:nvPr/>
          </p:nvSpPr>
          <p:spPr>
            <a:xfrm>
              <a:off x="952" y="3545"/>
              <a:ext cx="5456" cy="662"/>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200" b="1">
                  <a:solidFill>
                    <a:schemeClr val="tx1"/>
                  </a:solidFill>
                  <a:effectLst>
                    <a:outerShdw blurRad="38100" dist="19050" dir="2700000" algn="tl" rotWithShape="0">
                      <a:schemeClr val="dk1">
                        <a:alpha val="40000"/>
                      </a:schemeClr>
                    </a:outerShdw>
                  </a:effectLst>
                </a:rPr>
                <a:t>带有权限的数据访问接口</a:t>
              </a:r>
              <a:endParaRPr lang="zh-CN" altLang="en-US" sz="1200"/>
            </a:p>
            <a:p>
              <a:pPr algn="ctr"/>
              <a:r>
                <a:rPr lang="en-US" altLang="zh-CN" sz="1200"/>
                <a:t>API</a:t>
              </a:r>
              <a:r>
                <a:rPr lang="zh-CN" altLang="en-US" sz="1200"/>
                <a:t>接口</a:t>
              </a:r>
              <a:r>
                <a:rPr lang="en-US" altLang="zh-CN" sz="1200"/>
                <a:t>, Https</a:t>
              </a:r>
              <a:r>
                <a:rPr lang="zh-CN" altLang="en-US" sz="1200"/>
                <a:t>网站</a:t>
              </a:r>
              <a:r>
                <a:rPr lang="en-US" altLang="zh-CN" sz="1200"/>
                <a:t>, FTP, </a:t>
              </a:r>
              <a:r>
                <a:rPr lang="zh-CN" altLang="en-US" sz="1200"/>
                <a:t>其他协议等</a:t>
              </a:r>
              <a:endParaRPr lang="zh-CN" altLang="en-US" sz="1200"/>
            </a:p>
          </p:txBody>
        </p:sp>
        <p:sp>
          <p:nvSpPr>
            <p:cNvPr id="110" name="矩形 109"/>
            <p:cNvSpPr/>
            <p:nvPr/>
          </p:nvSpPr>
          <p:spPr>
            <a:xfrm>
              <a:off x="971" y="4336"/>
              <a:ext cx="5438" cy="1054"/>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200" b="1">
                  <a:solidFill>
                    <a:schemeClr val="tx1"/>
                  </a:solidFill>
                  <a:effectLst>
                    <a:outerShdw blurRad="38100" dist="19050" dir="2700000" algn="tl" rotWithShape="0">
                      <a:schemeClr val="dk1">
                        <a:alpha val="40000"/>
                      </a:schemeClr>
                    </a:outerShdw>
                  </a:effectLst>
                </a:rPr>
                <a:t>数据缓冲库</a:t>
              </a:r>
              <a:endParaRPr lang="zh-CN" altLang="en-US" sz="1200" b="1">
                <a:solidFill>
                  <a:schemeClr val="tx1"/>
                </a:solidFill>
                <a:effectLst>
                  <a:outerShdw blurRad="38100" dist="19050" dir="2700000" algn="tl" rotWithShape="0">
                    <a:schemeClr val="dk1">
                      <a:alpha val="40000"/>
                    </a:schemeClr>
                  </a:outerShdw>
                </a:effectLst>
              </a:endParaRPr>
            </a:p>
            <a:p>
              <a:pPr algn="ctr"/>
              <a:r>
                <a:rPr lang="en-US" altLang="zh-CN" sz="1200"/>
                <a:t>1.</a:t>
              </a:r>
              <a:r>
                <a:rPr lang="zh-CN" altLang="en-US" sz="1200"/>
                <a:t>图数据库</a:t>
              </a:r>
              <a:r>
                <a:rPr lang="zh-CN" altLang="en-US" sz="1200">
                  <a:sym typeface="+mn-ea"/>
                </a:rPr>
                <a:t>用于各类关系的展示，</a:t>
              </a:r>
              <a:r>
                <a:rPr lang="zh-CN" altLang="en-US" sz="1200"/>
                <a:t>如</a:t>
              </a:r>
              <a:r>
                <a:rPr lang="en-US" altLang="zh-CN" sz="1200"/>
                <a:t> neo4j</a:t>
              </a:r>
              <a:r>
                <a:rPr lang="zh-CN" altLang="en-US" sz="1200"/>
                <a:t>。</a:t>
              </a:r>
              <a:endParaRPr lang="zh-CN" altLang="en-US" sz="1200"/>
            </a:p>
            <a:p>
              <a:pPr algn="ctr"/>
              <a:r>
                <a:rPr lang="en-US" altLang="zh-CN" sz="1200">
                  <a:sym typeface="+mn-ea"/>
                </a:rPr>
                <a:t>2.</a:t>
              </a:r>
              <a:r>
                <a:rPr lang="zh-CN" altLang="en-US" sz="1200">
                  <a:sym typeface="+mn-ea"/>
                </a:rPr>
                <a:t>常规关系数据库缓冲统计数据，如</a:t>
              </a:r>
              <a:r>
                <a:rPr lang="en-US" altLang="zh-CN" sz="1200">
                  <a:sym typeface="+mn-ea"/>
                </a:rPr>
                <a:t>MySql</a:t>
              </a:r>
              <a:r>
                <a:rPr lang="zh-CN" altLang="en-US" sz="1200">
                  <a:sym typeface="+mn-ea"/>
                </a:rPr>
                <a:t>等</a:t>
              </a:r>
              <a:endParaRPr lang="zh-CN" altLang="en-US" sz="1200"/>
            </a:p>
          </p:txBody>
        </p:sp>
        <p:sp>
          <p:nvSpPr>
            <p:cNvPr id="111" name="上箭头 110"/>
            <p:cNvSpPr/>
            <p:nvPr/>
          </p:nvSpPr>
          <p:spPr>
            <a:xfrm>
              <a:off x="5832" y="4073"/>
              <a:ext cx="456" cy="4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下箭头 111"/>
            <p:cNvSpPr/>
            <p:nvPr/>
          </p:nvSpPr>
          <p:spPr>
            <a:xfrm>
              <a:off x="1092" y="4047"/>
              <a:ext cx="444" cy="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00" name="组合 99"/>
          <p:cNvGrpSpPr/>
          <p:nvPr/>
        </p:nvGrpSpPr>
        <p:grpSpPr>
          <a:xfrm>
            <a:off x="7015480" y="417830"/>
            <a:ext cx="4770120" cy="2049145"/>
            <a:chOff x="10902" y="343"/>
            <a:chExt cx="7512" cy="3227"/>
          </a:xfrm>
        </p:grpSpPr>
        <p:sp>
          <p:nvSpPr>
            <p:cNvPr id="64" name="云形 63"/>
            <p:cNvSpPr/>
            <p:nvPr/>
          </p:nvSpPr>
          <p:spPr>
            <a:xfrm>
              <a:off x="10902" y="343"/>
              <a:ext cx="7512" cy="32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圆柱形 62"/>
            <p:cNvSpPr/>
            <p:nvPr/>
          </p:nvSpPr>
          <p:spPr>
            <a:xfrm>
              <a:off x="11924" y="1292"/>
              <a:ext cx="1189" cy="900"/>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数据源</a:t>
              </a:r>
              <a:endParaRPr lang="en-US" altLang="zh-CN" sz="1200"/>
            </a:p>
          </p:txBody>
        </p:sp>
        <p:sp>
          <p:nvSpPr>
            <p:cNvPr id="65" name="圆柱形 64"/>
            <p:cNvSpPr/>
            <p:nvPr/>
          </p:nvSpPr>
          <p:spPr>
            <a:xfrm>
              <a:off x="12632" y="2258"/>
              <a:ext cx="1189" cy="900"/>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数据源</a:t>
              </a:r>
              <a:endParaRPr lang="en-US" altLang="zh-CN" sz="1200"/>
            </a:p>
          </p:txBody>
        </p:sp>
        <p:sp>
          <p:nvSpPr>
            <p:cNvPr id="66" name="圆柱形 65"/>
            <p:cNvSpPr/>
            <p:nvPr/>
          </p:nvSpPr>
          <p:spPr>
            <a:xfrm>
              <a:off x="14939" y="2198"/>
              <a:ext cx="1189" cy="900"/>
            </a:xfrm>
            <a:prstGeom prst="ca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数据源</a:t>
              </a:r>
              <a:endParaRPr lang="en-US" altLang="zh-CN" sz="1200"/>
            </a:p>
          </p:txBody>
        </p:sp>
        <p:sp>
          <p:nvSpPr>
            <p:cNvPr id="67" name="圆柱形 66"/>
            <p:cNvSpPr/>
            <p:nvPr/>
          </p:nvSpPr>
          <p:spPr>
            <a:xfrm>
              <a:off x="13821" y="1298"/>
              <a:ext cx="1189" cy="900"/>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数据源</a:t>
              </a:r>
              <a:endParaRPr lang="en-US" altLang="zh-CN" sz="1200"/>
            </a:p>
          </p:txBody>
        </p:sp>
        <p:sp>
          <p:nvSpPr>
            <p:cNvPr id="68" name="圆柱形 67"/>
            <p:cNvSpPr/>
            <p:nvPr/>
          </p:nvSpPr>
          <p:spPr>
            <a:xfrm>
              <a:off x="16128" y="1397"/>
              <a:ext cx="1189" cy="900"/>
            </a:xfrm>
            <a:prstGeom prst="ca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数据源</a:t>
              </a:r>
              <a:endParaRPr lang="en-US" altLang="zh-CN" sz="1200"/>
            </a:p>
          </p:txBody>
        </p:sp>
      </p:grpSp>
      <p:grpSp>
        <p:nvGrpSpPr>
          <p:cNvPr id="61" name="组合 60"/>
          <p:cNvGrpSpPr/>
          <p:nvPr/>
        </p:nvGrpSpPr>
        <p:grpSpPr>
          <a:xfrm>
            <a:off x="7278370" y="4560570"/>
            <a:ext cx="4222750" cy="1927860"/>
            <a:chOff x="11315" y="7295"/>
            <a:chExt cx="6650" cy="2852"/>
          </a:xfrm>
        </p:grpSpPr>
        <p:sp>
          <p:nvSpPr>
            <p:cNvPr id="5" name="矩形 4"/>
            <p:cNvSpPr/>
            <p:nvPr/>
          </p:nvSpPr>
          <p:spPr>
            <a:xfrm>
              <a:off x="11315" y="7295"/>
              <a:ext cx="6651" cy="2852"/>
            </a:xfrm>
            <a:prstGeom prst="rect">
              <a:avLst/>
            </a:prstGeom>
            <a:ln w="12700" cmpd="sng">
              <a:solidFill>
                <a:schemeClr val="tx1"/>
              </a:solidFill>
              <a:prstDash val="solid"/>
            </a:ln>
          </p:spPr>
          <p:style>
            <a:lnRef idx="0">
              <a:schemeClr val="accent1"/>
            </a:lnRef>
            <a:fillRef idx="3">
              <a:schemeClr val="accent1"/>
            </a:fillRef>
            <a:effectRef idx="3">
              <a:schemeClr val="accent1"/>
            </a:effectRef>
            <a:fontRef idx="minor">
              <a:schemeClr val="lt1"/>
            </a:fontRef>
          </p:style>
          <p:txBody>
            <a:bodyPr rtlCol="0" anchor="t" anchorCtr="0"/>
            <a:p>
              <a:pPr algn="ctr"/>
              <a:r>
                <a:rPr lang="zh-CN" altLang="en-US" sz="1600"/>
                <a:t>核心存储框架</a:t>
              </a:r>
              <a:r>
                <a:rPr lang="zh-CN" sz="1600">
                  <a:sym typeface="+mn-ea"/>
                </a:rPr>
                <a:t>（原始数据）</a:t>
              </a:r>
              <a:endParaRPr lang="zh-CN" sz="1600"/>
            </a:p>
            <a:p>
              <a:pPr algn="ctr"/>
              <a:endParaRPr lang="zh-CN" altLang="en-US" sz="1600"/>
            </a:p>
          </p:txBody>
        </p:sp>
        <p:sp>
          <p:nvSpPr>
            <p:cNvPr id="4" name="矩形 3"/>
            <p:cNvSpPr/>
            <p:nvPr/>
          </p:nvSpPr>
          <p:spPr>
            <a:xfrm>
              <a:off x="11580" y="7800"/>
              <a:ext cx="2973" cy="6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r>
                <a:rPr lang="zh-CN" sz="1400"/>
                <a:t>基于</a:t>
              </a:r>
              <a:r>
                <a:rPr lang="en-US" altLang="zh-CN" sz="1400"/>
                <a:t>Hive</a:t>
              </a:r>
              <a:r>
                <a:rPr lang="zh-CN" altLang="en-US" sz="1400"/>
                <a:t>的查询模块</a:t>
              </a:r>
              <a:endParaRPr lang="zh-CN" altLang="en-US" sz="1400"/>
            </a:p>
          </p:txBody>
        </p:sp>
        <p:sp>
          <p:nvSpPr>
            <p:cNvPr id="6" name="矩形 5"/>
            <p:cNvSpPr/>
            <p:nvPr/>
          </p:nvSpPr>
          <p:spPr>
            <a:xfrm>
              <a:off x="11580" y="8534"/>
              <a:ext cx="6193" cy="620"/>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r>
                <a:rPr lang="zh-CN" sz="1400"/>
                <a:t>基于</a:t>
              </a:r>
              <a:r>
                <a:rPr lang="en-US" altLang="zh-CN" sz="1400"/>
                <a:t>HBase</a:t>
              </a:r>
              <a:r>
                <a:rPr lang="zh-CN" altLang="en-US" sz="1400"/>
                <a:t>的数据库存储</a:t>
              </a:r>
              <a:endParaRPr lang="zh-CN" altLang="en-US" sz="1400"/>
            </a:p>
          </p:txBody>
        </p:sp>
        <p:sp>
          <p:nvSpPr>
            <p:cNvPr id="7" name="矩形 6"/>
            <p:cNvSpPr/>
            <p:nvPr/>
          </p:nvSpPr>
          <p:spPr>
            <a:xfrm>
              <a:off x="14838" y="9301"/>
              <a:ext cx="2935" cy="688"/>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t>HDFS</a:t>
              </a:r>
              <a:r>
                <a:rPr lang="zh-CN" altLang="en-US" sz="1400"/>
                <a:t>文件存储框架</a:t>
              </a:r>
              <a:endParaRPr lang="zh-CN" altLang="en-US" sz="1400"/>
            </a:p>
          </p:txBody>
        </p:sp>
        <p:sp>
          <p:nvSpPr>
            <p:cNvPr id="8" name="矩形 7"/>
            <p:cNvSpPr/>
            <p:nvPr/>
          </p:nvSpPr>
          <p:spPr>
            <a:xfrm>
              <a:off x="11588" y="9301"/>
              <a:ext cx="2965" cy="688"/>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t>MapReduce</a:t>
              </a:r>
              <a:r>
                <a:rPr lang="zh-CN" altLang="en-US" sz="1400"/>
                <a:t>计算框架</a:t>
              </a:r>
              <a:endParaRPr lang="zh-CN" altLang="en-US" sz="1400"/>
            </a:p>
          </p:txBody>
        </p:sp>
        <p:sp>
          <p:nvSpPr>
            <p:cNvPr id="51" name="矩形 50"/>
            <p:cNvSpPr/>
            <p:nvPr/>
          </p:nvSpPr>
          <p:spPr>
            <a:xfrm>
              <a:off x="14837" y="7800"/>
              <a:ext cx="2936" cy="6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t>HugeGraph</a:t>
              </a:r>
              <a:r>
                <a:rPr lang="zh-CN" altLang="en-US" sz="1400"/>
                <a:t>图数据库</a:t>
              </a:r>
              <a:endParaRPr lang="en-US" altLang="zh-CN" sz="1400"/>
            </a:p>
          </p:txBody>
        </p:sp>
      </p:grpSp>
      <p:grpSp>
        <p:nvGrpSpPr>
          <p:cNvPr id="69" name="组合 68"/>
          <p:cNvGrpSpPr/>
          <p:nvPr/>
        </p:nvGrpSpPr>
        <p:grpSpPr>
          <a:xfrm>
            <a:off x="7273290" y="3370580"/>
            <a:ext cx="4234180" cy="718820"/>
            <a:chOff x="11471" y="5799"/>
            <a:chExt cx="6668" cy="867"/>
          </a:xfrm>
        </p:grpSpPr>
        <p:sp>
          <p:nvSpPr>
            <p:cNvPr id="12" name="矩形 11"/>
            <p:cNvSpPr/>
            <p:nvPr/>
          </p:nvSpPr>
          <p:spPr>
            <a:xfrm>
              <a:off x="11471" y="5799"/>
              <a:ext cx="6668" cy="867"/>
            </a:xfrm>
            <a:prstGeom prst="rect">
              <a:avLst/>
            </a:prstGeom>
            <a:solidFill>
              <a:schemeClr val="accent1">
                <a:lumMod val="40000"/>
                <a:lumOff val="60000"/>
              </a:schemeClr>
            </a:solidFill>
            <a:ln w="12700" cmpd="sng">
              <a:solidFill>
                <a:schemeClr val="tx1"/>
              </a:solidFill>
              <a:prstDash val="solid"/>
            </a:ln>
          </p:spPr>
          <p:style>
            <a:lnRef idx="1">
              <a:schemeClr val="accent2"/>
            </a:lnRef>
            <a:fillRef idx="2">
              <a:schemeClr val="accent2"/>
            </a:fillRef>
            <a:effectRef idx="1">
              <a:schemeClr val="accent2"/>
            </a:effectRef>
            <a:fontRef idx="minor">
              <a:schemeClr val="dk1"/>
            </a:fontRef>
          </p:style>
          <p:txBody>
            <a:bodyPr rtlCol="0" anchor="t" anchorCtr="0"/>
            <a:p>
              <a:pPr algn="ctr"/>
              <a:endParaRPr lang="zh-CN" altLang="en-US" sz="1400"/>
            </a:p>
          </p:txBody>
        </p:sp>
        <p:sp>
          <p:nvSpPr>
            <p:cNvPr id="14" name="矩形 13"/>
            <p:cNvSpPr/>
            <p:nvPr/>
          </p:nvSpPr>
          <p:spPr>
            <a:xfrm>
              <a:off x="11628" y="6060"/>
              <a:ext cx="1270" cy="405"/>
            </a:xfrm>
            <a:prstGeom prst="rect">
              <a:avLst/>
            </a:prstGeom>
            <a:solidFill>
              <a:schemeClr val="accent3"/>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200">
                  <a:sym typeface="+mn-ea"/>
                </a:rPr>
                <a:t>转换器</a:t>
              </a:r>
              <a:r>
                <a:rPr lang="en-US" altLang="zh-CN" sz="1200">
                  <a:sym typeface="+mn-ea"/>
                </a:rPr>
                <a:t>1</a:t>
              </a:r>
              <a:endParaRPr lang="en-US" altLang="zh-CN" sz="1200">
                <a:sym typeface="+mn-ea"/>
              </a:endParaRPr>
            </a:p>
          </p:txBody>
        </p:sp>
        <p:sp>
          <p:nvSpPr>
            <p:cNvPr id="19" name="矩形 18"/>
            <p:cNvSpPr/>
            <p:nvPr/>
          </p:nvSpPr>
          <p:spPr>
            <a:xfrm>
              <a:off x="13027" y="6060"/>
              <a:ext cx="1270" cy="405"/>
            </a:xfrm>
            <a:prstGeom prst="rect">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200">
                  <a:sym typeface="+mn-ea"/>
                </a:rPr>
                <a:t>转换器</a:t>
              </a:r>
              <a:r>
                <a:rPr lang="en-US" altLang="zh-CN" sz="1200">
                  <a:sym typeface="+mn-ea"/>
                </a:rPr>
                <a:t>2</a:t>
              </a:r>
              <a:endParaRPr lang="en-US" altLang="zh-CN" sz="1200">
                <a:sym typeface="+mn-ea"/>
              </a:endParaRPr>
            </a:p>
          </p:txBody>
        </p:sp>
        <p:sp>
          <p:nvSpPr>
            <p:cNvPr id="38" name="矩形 37"/>
            <p:cNvSpPr/>
            <p:nvPr/>
          </p:nvSpPr>
          <p:spPr>
            <a:xfrm>
              <a:off x="16537" y="6044"/>
              <a:ext cx="1452" cy="437"/>
            </a:xfrm>
            <a:prstGeom prst="rect">
              <a:avLst/>
            </a:prstGeom>
            <a:solidFill>
              <a:schemeClr val="accent6">
                <a:lumMod val="20000"/>
                <a:lumOff val="80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200">
                  <a:sym typeface="+mn-ea"/>
                </a:rPr>
                <a:t>转换器</a:t>
              </a:r>
              <a:r>
                <a:rPr lang="en-US" altLang="zh-CN" sz="1200">
                  <a:sym typeface="+mn-ea"/>
                </a:rPr>
                <a:t>n</a:t>
              </a:r>
              <a:endParaRPr lang="en-US" altLang="zh-CN" sz="1200">
                <a:sym typeface="+mn-ea"/>
              </a:endParaRPr>
            </a:p>
          </p:txBody>
        </p:sp>
        <p:sp>
          <p:nvSpPr>
            <p:cNvPr id="40" name="文本框 39"/>
            <p:cNvSpPr txBox="1"/>
            <p:nvPr/>
          </p:nvSpPr>
          <p:spPr>
            <a:xfrm>
              <a:off x="15865" y="6050"/>
              <a:ext cx="575" cy="326"/>
            </a:xfrm>
            <a:prstGeom prst="rect">
              <a:avLst/>
            </a:prstGeom>
            <a:noFill/>
          </p:spPr>
          <p:txBody>
            <a:bodyPr wrap="square" rtlCol="0" anchor="t">
              <a:spAutoFit/>
            </a:bodyPr>
            <a:p>
              <a:r>
                <a:rPr lang="en-US" altLang="zh-CN" baseline="-25000">
                  <a:sym typeface="+mn-ea"/>
                </a:rPr>
                <a:t>...</a:t>
              </a:r>
              <a:endParaRPr lang="zh-CN" altLang="en-US"/>
            </a:p>
          </p:txBody>
        </p:sp>
        <p:sp>
          <p:nvSpPr>
            <p:cNvPr id="62" name="矩形 61"/>
            <p:cNvSpPr/>
            <p:nvPr/>
          </p:nvSpPr>
          <p:spPr>
            <a:xfrm>
              <a:off x="14413" y="6044"/>
              <a:ext cx="1452" cy="437"/>
            </a:xfrm>
            <a:prstGeom prst="rect">
              <a:avLst/>
            </a:prstGeom>
            <a:solidFill>
              <a:schemeClr val="accent5"/>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200">
                  <a:sym typeface="+mn-ea"/>
                </a:rPr>
                <a:t>转换器</a:t>
              </a:r>
              <a:r>
                <a:rPr lang="en-US" altLang="zh-CN" sz="1200">
                  <a:sym typeface="+mn-ea"/>
                </a:rPr>
                <a:t>n</a:t>
              </a:r>
              <a:endParaRPr lang="en-US" altLang="zh-CN" sz="1200">
                <a:sym typeface="+mn-ea"/>
              </a:endParaRPr>
            </a:p>
          </p:txBody>
        </p:sp>
      </p:grpSp>
      <p:cxnSp>
        <p:nvCxnSpPr>
          <p:cNvPr id="70" name="肘形连接符 69"/>
          <p:cNvCxnSpPr>
            <a:stCxn id="63" idx="3"/>
            <a:endCxn id="14" idx="0"/>
          </p:cNvCxnSpPr>
          <p:nvPr/>
        </p:nvCxnSpPr>
        <p:spPr>
          <a:xfrm rot="5400000">
            <a:off x="6911658" y="2456498"/>
            <a:ext cx="1995170" cy="266065"/>
          </a:xfrm>
          <a:prstGeom prst="bentConnector3">
            <a:avLst>
              <a:gd name="adj1" fmla="val 49984"/>
            </a:avLst>
          </a:prstGeom>
          <a:ln w="25400">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肘形连接符 70"/>
          <p:cNvCxnSpPr>
            <a:stCxn id="65" idx="3"/>
            <a:endCxn id="14" idx="0"/>
          </p:cNvCxnSpPr>
          <p:nvPr/>
        </p:nvCxnSpPr>
        <p:spPr>
          <a:xfrm rot="5400000">
            <a:off x="7443153" y="2538413"/>
            <a:ext cx="1381760" cy="715645"/>
          </a:xfrm>
          <a:prstGeom prst="bentConnector3">
            <a:avLst>
              <a:gd name="adj1" fmla="val 49977"/>
            </a:avLst>
          </a:prstGeom>
          <a:ln w="25400">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肘形连接符 71"/>
          <p:cNvCxnSpPr>
            <a:stCxn id="67" idx="3"/>
            <a:endCxn id="19" idx="0"/>
          </p:cNvCxnSpPr>
          <p:nvPr/>
        </p:nvCxnSpPr>
        <p:spPr>
          <a:xfrm rot="5400000">
            <a:off x="7960043" y="2300288"/>
            <a:ext cx="1991360" cy="582295"/>
          </a:xfrm>
          <a:prstGeom prst="bentConnector3">
            <a:avLst>
              <a:gd name="adj1" fmla="val 49984"/>
            </a:avLst>
          </a:prstGeom>
          <a:ln w="254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肘形连接符 72"/>
          <p:cNvCxnSpPr>
            <a:stCxn id="66" idx="3"/>
            <a:endCxn id="62" idx="0"/>
          </p:cNvCxnSpPr>
          <p:nvPr/>
        </p:nvCxnSpPr>
        <p:spPr>
          <a:xfrm rot="5400000">
            <a:off x="9076373" y="2693353"/>
            <a:ext cx="1406525" cy="354330"/>
          </a:xfrm>
          <a:prstGeom prst="bentConnector3">
            <a:avLst>
              <a:gd name="adj1" fmla="val 50000"/>
            </a:avLst>
          </a:prstGeom>
          <a:ln w="25400">
            <a:solidFill>
              <a:schemeClr val="accent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肘形连接符 73"/>
          <p:cNvCxnSpPr>
            <a:stCxn id="68" idx="3"/>
            <a:endCxn id="38" idx="0"/>
          </p:cNvCxnSpPr>
          <p:nvPr/>
        </p:nvCxnSpPr>
        <p:spPr>
          <a:xfrm rot="5400000" flipV="1">
            <a:off x="9873933" y="2496503"/>
            <a:ext cx="1915160" cy="239395"/>
          </a:xfrm>
          <a:prstGeom prst="bentConnector3">
            <a:avLst>
              <a:gd name="adj1" fmla="val 49983"/>
            </a:avLst>
          </a:prstGeom>
          <a:ln w="25400">
            <a:solidFill>
              <a:schemeClr val="accent6">
                <a:lumMod val="20000"/>
                <a:lumOff val="8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8179435" y="3002280"/>
            <a:ext cx="2392680" cy="368300"/>
          </a:xfrm>
          <a:prstGeom prst="rect">
            <a:avLst/>
          </a:prstGeom>
          <a:solidFill>
            <a:schemeClr val="bg1"/>
          </a:solidFill>
          <a:ln w="6350" cmpd="sng">
            <a:solidFill>
              <a:schemeClr val="accent1">
                <a:shade val="50000"/>
              </a:schemeClr>
            </a:solidFill>
            <a:prstDash val="solid"/>
          </a:ln>
        </p:spPr>
        <p:txBody>
          <a:bodyPr wrap="square" rtlCol="0" anchor="t">
            <a:spAutoFit/>
          </a:bodyPr>
          <a:p>
            <a:r>
              <a:rPr lang="zh-CN" altLang="en-US" b="1">
                <a:effectLst>
                  <a:outerShdw blurRad="38100" dist="19050" dir="2700000" algn="tl" rotWithShape="0">
                    <a:schemeClr val="dk1">
                      <a:alpha val="40000"/>
                    </a:schemeClr>
                  </a:outerShdw>
                </a:effectLst>
                <a:sym typeface="+mn-ea"/>
              </a:rPr>
              <a:t>多源异构数据导入层</a:t>
            </a:r>
            <a:endParaRPr lang="zh-CN" altLang="en-US" b="1">
              <a:effectLst>
                <a:outerShdw blurRad="38100" dist="19050" dir="2700000" algn="tl" rotWithShape="0">
                  <a:schemeClr val="dk1">
                    <a:alpha val="40000"/>
                  </a:schemeClr>
                </a:outerShdw>
              </a:effectLst>
              <a:sym typeface="+mn-ea"/>
            </a:endParaRPr>
          </a:p>
        </p:txBody>
      </p:sp>
      <p:sp>
        <p:nvSpPr>
          <p:cNvPr id="77" name="下箭头 76"/>
          <p:cNvSpPr/>
          <p:nvPr/>
        </p:nvSpPr>
        <p:spPr>
          <a:xfrm>
            <a:off x="8594725" y="4081780"/>
            <a:ext cx="1635760" cy="47815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数据入库</a:t>
            </a:r>
            <a:endParaRPr lang="zh-CN" altLang="en-US" sz="1000"/>
          </a:p>
        </p:txBody>
      </p:sp>
      <p:cxnSp>
        <p:nvCxnSpPr>
          <p:cNvPr id="81" name="肘形连接符 80"/>
          <p:cNvCxnSpPr>
            <a:stCxn id="24" idx="1"/>
            <a:endCxn id="110" idx="3"/>
          </p:cNvCxnSpPr>
          <p:nvPr/>
        </p:nvCxnSpPr>
        <p:spPr>
          <a:xfrm rot="10800000" flipV="1">
            <a:off x="4491355" y="5350510"/>
            <a:ext cx="1205230" cy="659130"/>
          </a:xfrm>
          <a:prstGeom prst="bentConnector3">
            <a:avLst>
              <a:gd name="adj1" fmla="val 38303"/>
            </a:avLst>
          </a:prstGeom>
          <a:ln w="25400">
            <a:solidFill>
              <a:schemeClr val="accent4"/>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4" name="肘形连接符 83"/>
          <p:cNvCxnSpPr>
            <a:stCxn id="79" idx="2"/>
            <a:endCxn id="110" idx="2"/>
          </p:cNvCxnSpPr>
          <p:nvPr/>
        </p:nvCxnSpPr>
        <p:spPr>
          <a:xfrm rot="5400000">
            <a:off x="4388168" y="4663123"/>
            <a:ext cx="83820" cy="3330575"/>
          </a:xfrm>
          <a:prstGeom prst="bentConnector3">
            <a:avLst>
              <a:gd name="adj1" fmla="val 383712"/>
            </a:avLst>
          </a:prstGeom>
          <a:ln w="25400">
            <a:solidFill>
              <a:schemeClr val="accent6"/>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肘形连接符 89"/>
          <p:cNvCxnSpPr>
            <a:stCxn id="24" idx="0"/>
            <a:endCxn id="96" idx="2"/>
          </p:cNvCxnSpPr>
          <p:nvPr/>
        </p:nvCxnSpPr>
        <p:spPr>
          <a:xfrm rot="16200000" flipV="1">
            <a:off x="4104005" y="3129280"/>
            <a:ext cx="641350" cy="3340100"/>
          </a:xfrm>
          <a:prstGeom prst="bentConnector3">
            <a:avLst>
              <a:gd name="adj1" fmla="val 50000"/>
            </a:avLst>
          </a:prstGeom>
          <a:ln w="25400">
            <a:solidFill>
              <a:schemeClr val="accent4"/>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1" name="肘形连接符 90"/>
          <p:cNvCxnSpPr>
            <a:stCxn id="79" idx="1"/>
            <a:endCxn id="96" idx="3"/>
          </p:cNvCxnSpPr>
          <p:nvPr/>
        </p:nvCxnSpPr>
        <p:spPr>
          <a:xfrm rot="10800000">
            <a:off x="4481195" y="4124325"/>
            <a:ext cx="1216025" cy="1898015"/>
          </a:xfrm>
          <a:prstGeom prst="bentConnector3">
            <a:avLst>
              <a:gd name="adj1" fmla="val 49974"/>
            </a:avLst>
          </a:prstGeom>
          <a:ln w="25400">
            <a:solidFill>
              <a:schemeClr val="accent6"/>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4" name="左右箭头 113"/>
          <p:cNvSpPr/>
          <p:nvPr/>
        </p:nvSpPr>
        <p:spPr>
          <a:xfrm>
            <a:off x="6682740" y="5319395"/>
            <a:ext cx="495300" cy="260985"/>
          </a:xfrm>
          <a:prstGeom prst="lef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左右箭头 114"/>
          <p:cNvSpPr/>
          <p:nvPr/>
        </p:nvSpPr>
        <p:spPr>
          <a:xfrm>
            <a:off x="6682740" y="5930265"/>
            <a:ext cx="540385" cy="243840"/>
          </a:xfrm>
          <a:prstGeom prst="lef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 name="云形 115"/>
          <p:cNvSpPr/>
          <p:nvPr/>
        </p:nvSpPr>
        <p:spPr>
          <a:xfrm>
            <a:off x="1016635" y="732790"/>
            <a:ext cx="3464560" cy="14351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 name="文本框 116"/>
          <p:cNvSpPr txBox="1"/>
          <p:nvPr/>
        </p:nvSpPr>
        <p:spPr>
          <a:xfrm>
            <a:off x="2176780" y="1188720"/>
            <a:ext cx="957580" cy="368300"/>
          </a:xfrm>
          <a:prstGeom prst="rect">
            <a:avLst/>
          </a:prstGeom>
          <a:noFill/>
        </p:spPr>
        <p:txBody>
          <a:bodyPr wrap="none" rtlCol="0" anchor="t">
            <a:spAutoFit/>
          </a:bodyPr>
          <a:p>
            <a:r>
              <a:rPr lang="en-US" altLang="zh-CN"/>
              <a:t>Internet</a:t>
            </a:r>
            <a:endParaRPr lang="zh-CN" altLang="en-US"/>
          </a:p>
        </p:txBody>
      </p:sp>
      <p:sp>
        <p:nvSpPr>
          <p:cNvPr id="118" name="矩形 117"/>
          <p:cNvSpPr/>
          <p:nvPr/>
        </p:nvSpPr>
        <p:spPr>
          <a:xfrm>
            <a:off x="5199380" y="1122045"/>
            <a:ext cx="1293495" cy="639445"/>
          </a:xfrm>
          <a:prstGeom prst="rect">
            <a:avLst/>
          </a:prstGeom>
        </p:spPr>
        <p:style>
          <a:lnRef idx="0">
            <a:schemeClr val="accent6"/>
          </a:lnRef>
          <a:fillRef idx="3">
            <a:schemeClr val="accent6"/>
          </a:fillRef>
          <a:effectRef idx="3">
            <a:schemeClr val="accent6"/>
          </a:effectRef>
          <a:fontRef idx="minor">
            <a:schemeClr val="lt1"/>
          </a:fontRef>
        </p:style>
        <p:txBody>
          <a:bodyPr rtlCol="0" anchor="ctr"/>
          <a:p>
            <a:pPr algn="ctr"/>
            <a:r>
              <a:rPr lang="zh-CN" altLang="zh-CN" sz="1600"/>
              <a:t>数据抓取</a:t>
            </a:r>
            <a:endParaRPr lang="zh-CN" altLang="zh-CN" sz="1600"/>
          </a:p>
        </p:txBody>
      </p:sp>
      <p:sp>
        <p:nvSpPr>
          <p:cNvPr id="119" name="文本框 118"/>
          <p:cNvSpPr txBox="1"/>
          <p:nvPr/>
        </p:nvSpPr>
        <p:spPr>
          <a:xfrm>
            <a:off x="9067800" y="655955"/>
            <a:ext cx="868680" cy="368300"/>
          </a:xfrm>
          <a:prstGeom prst="rect">
            <a:avLst/>
          </a:prstGeom>
          <a:noFill/>
        </p:spPr>
        <p:txBody>
          <a:bodyPr wrap="none" rtlCol="0" anchor="t">
            <a:spAutoFit/>
          </a:bodyPr>
          <a:p>
            <a:r>
              <a:rPr lang="zh-CN" altLang="zh-CN">
                <a:sym typeface="+mn-ea"/>
              </a:rPr>
              <a:t>云主机</a:t>
            </a:r>
            <a:endParaRPr lang="zh-CN" altLang="en-US"/>
          </a:p>
        </p:txBody>
      </p:sp>
      <p:cxnSp>
        <p:nvCxnSpPr>
          <p:cNvPr id="121" name="直接箭头连接符 120"/>
          <p:cNvCxnSpPr>
            <a:stCxn id="116" idx="0"/>
            <a:endCxn id="118" idx="1"/>
          </p:cNvCxnSpPr>
          <p:nvPr/>
        </p:nvCxnSpPr>
        <p:spPr>
          <a:xfrm flipV="1">
            <a:off x="4478020" y="1442085"/>
            <a:ext cx="721360" cy="8255"/>
          </a:xfrm>
          <a:prstGeom prst="straightConnector1">
            <a:avLst/>
          </a:prstGeom>
          <a:ln w="254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5" name="直接箭头连接符 124"/>
          <p:cNvCxnSpPr>
            <a:stCxn id="118" idx="3"/>
            <a:endCxn id="64" idx="2"/>
          </p:cNvCxnSpPr>
          <p:nvPr/>
        </p:nvCxnSpPr>
        <p:spPr>
          <a:xfrm>
            <a:off x="6492875" y="1442085"/>
            <a:ext cx="537210" cy="635"/>
          </a:xfrm>
          <a:prstGeom prst="straightConnector1">
            <a:avLst/>
          </a:prstGeom>
          <a:ln w="2540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a:stCxn id="116" idx="1"/>
            <a:endCxn id="94" idx="0"/>
          </p:cNvCxnSpPr>
          <p:nvPr/>
        </p:nvCxnSpPr>
        <p:spPr>
          <a:xfrm flipH="1">
            <a:off x="2745105" y="2166620"/>
            <a:ext cx="3810" cy="740410"/>
          </a:xfrm>
          <a:prstGeom prst="straightConnector1">
            <a:avLst/>
          </a:prstGeom>
          <a:ln w="2540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7" name="文本框 126"/>
          <p:cNvSpPr txBox="1"/>
          <p:nvPr/>
        </p:nvSpPr>
        <p:spPr>
          <a:xfrm>
            <a:off x="5012690" y="2626995"/>
            <a:ext cx="2212340" cy="583565"/>
          </a:xfrm>
          <a:prstGeom prst="rect">
            <a:avLst/>
          </a:prstGeom>
          <a:noFill/>
        </p:spPr>
        <p:txBody>
          <a:bodyPr wrap="square" rtlCol="0" anchor="t">
            <a:spAutoFit/>
          </a:bodyPr>
          <a:p>
            <a:pPr algn="ctr"/>
            <a:r>
              <a:rPr lang="zh-CN" altLang="en-US" sz="1600" b="1">
                <a:sym typeface="+mn-ea"/>
              </a:rPr>
              <a:t>基于统一格式</a:t>
            </a:r>
            <a:r>
              <a:rPr lang="en-US" altLang="zh-CN" sz="1600" b="1">
                <a:sym typeface="+mn-ea"/>
              </a:rPr>
              <a:t>SDL</a:t>
            </a:r>
            <a:r>
              <a:rPr lang="zh-CN" altLang="en-US" sz="1600" b="1">
                <a:sym typeface="+mn-ea"/>
              </a:rPr>
              <a:t>的</a:t>
            </a:r>
            <a:endParaRPr lang="zh-CN" altLang="en-US" sz="1600" b="1">
              <a:sym typeface="+mn-ea"/>
            </a:endParaRPr>
          </a:p>
          <a:p>
            <a:pPr algn="ctr"/>
            <a:r>
              <a:rPr lang="en-US" altLang="zh-CN" sz="1600" b="1">
                <a:sym typeface="+mn-ea"/>
              </a:rPr>
              <a:t>Ai.KG</a:t>
            </a:r>
            <a:r>
              <a:rPr lang="zh-CN" altLang="en-US" sz="1600" b="1">
                <a:sym typeface="+mn-ea"/>
              </a:rPr>
              <a:t>数据平台</a:t>
            </a:r>
            <a:endParaRPr lang="zh-CN" altLang="en-US" sz="1600" b="1">
              <a:sym typeface="+mn-ea"/>
            </a:endParaRPr>
          </a:p>
        </p:txBody>
      </p:sp>
      <p:sp>
        <p:nvSpPr>
          <p:cNvPr id="128" name="标题 127"/>
          <p:cNvSpPr>
            <a:spLocks noGrp="1"/>
          </p:cNvSpPr>
          <p:nvPr>
            <p:ph type="title"/>
          </p:nvPr>
        </p:nvSpPr>
        <p:spPr>
          <a:xfrm>
            <a:off x="120085" y="75000"/>
            <a:ext cx="10969200" cy="705600"/>
          </a:xfrm>
        </p:spPr>
        <p:txBody>
          <a:bodyPr>
            <a:normAutofit fontScale="90000"/>
          </a:bodyPr>
          <a:p>
            <a:r>
              <a:rPr lang="zh-CN" altLang="en-US"/>
              <a:t>整体架构</a:t>
            </a:r>
            <a:endParaRPr lang="zh-CN" altLang="en-US"/>
          </a:p>
        </p:txBody>
      </p:sp>
      <p:sp>
        <p:nvSpPr>
          <p:cNvPr id="2" name="矩形 1"/>
          <p:cNvSpPr/>
          <p:nvPr/>
        </p:nvSpPr>
        <p:spPr>
          <a:xfrm>
            <a:off x="602615" y="2626995"/>
            <a:ext cx="11273155" cy="412432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rot="0">
            <a:off x="5599430" y="3370580"/>
            <a:ext cx="991870" cy="1108710"/>
            <a:chOff x="8977" y="7051"/>
            <a:chExt cx="1412" cy="3949"/>
          </a:xfrm>
        </p:grpSpPr>
        <p:sp>
          <p:nvSpPr>
            <p:cNvPr id="10" name="矩形 9"/>
            <p:cNvSpPr/>
            <p:nvPr/>
          </p:nvSpPr>
          <p:spPr>
            <a:xfrm>
              <a:off x="8977" y="7051"/>
              <a:ext cx="1412" cy="3949"/>
            </a:xfrm>
            <a:prstGeom prst="rect">
              <a:avLst/>
            </a:prstGeom>
            <a:solidFill>
              <a:schemeClr val="accent1">
                <a:lumMod val="40000"/>
                <a:lumOff val="60000"/>
              </a:schemeClr>
            </a:solidFill>
            <a:ln w="12700" cmpd="sng">
              <a:solidFill>
                <a:schemeClr val="tx1"/>
              </a:solidFill>
              <a:prstDash val="solid"/>
            </a:ln>
          </p:spPr>
          <p:style>
            <a:lnRef idx="1">
              <a:schemeClr val="accent2"/>
            </a:lnRef>
            <a:fillRef idx="2">
              <a:schemeClr val="accent2"/>
            </a:fillRef>
            <a:effectRef idx="1">
              <a:schemeClr val="accent2"/>
            </a:effectRef>
            <a:fontRef idx="minor">
              <a:schemeClr val="dk1"/>
            </a:fontRef>
          </p:style>
          <p:txBody>
            <a:bodyPr rtlCol="0" anchor="t" anchorCtr="0"/>
            <a:p>
              <a:pPr algn="ctr"/>
              <a:endParaRPr lang="zh-CN" altLang="en-US" sz="1400"/>
            </a:p>
          </p:txBody>
        </p:sp>
        <p:sp>
          <p:nvSpPr>
            <p:cNvPr id="11" name="矩形 10"/>
            <p:cNvSpPr/>
            <p:nvPr/>
          </p:nvSpPr>
          <p:spPr>
            <a:xfrm>
              <a:off x="9115" y="8754"/>
              <a:ext cx="1133" cy="1678"/>
            </a:xfrm>
            <a:prstGeom prst="rect">
              <a:avLst/>
            </a:prstGeom>
            <a:gradFill>
              <a:gsLst>
                <a:gs pos="0">
                  <a:srgbClr val="012D86"/>
                </a:gs>
                <a:gs pos="100000">
                  <a:srgbClr val="0E2557"/>
                </a:gs>
              </a:gsLst>
              <a:lin ang="5400000" scaled="0"/>
            </a:gra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000">
                  <a:sym typeface="+mn-ea"/>
                </a:rPr>
                <a:t>可直访核心库的</a:t>
              </a:r>
              <a:r>
                <a:rPr lang="en-US" altLang="zh-CN" sz="1000">
                  <a:sym typeface="+mn-ea"/>
                </a:rPr>
                <a:t>API</a:t>
              </a:r>
              <a:endParaRPr lang="en-US" altLang="zh-CN" sz="1000">
                <a:sym typeface="+mn-ea"/>
              </a:endParaRPr>
            </a:p>
          </p:txBody>
        </p:sp>
      </p:grpSp>
      <p:sp>
        <p:nvSpPr>
          <p:cNvPr id="16" name="左右箭头 15"/>
          <p:cNvSpPr/>
          <p:nvPr/>
        </p:nvSpPr>
        <p:spPr>
          <a:xfrm rot="1800000">
            <a:off x="6586220" y="4232910"/>
            <a:ext cx="673735" cy="260985"/>
          </a:xfrm>
          <a:prstGeom prst="leftRightArrow">
            <a:avLst/>
          </a:prstGeom>
          <a:gradFill>
            <a:gsLst>
              <a:gs pos="0">
                <a:srgbClr val="012D86"/>
              </a:gs>
              <a:gs pos="100000">
                <a:srgbClr val="0E2557"/>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7" name="肘形连接符 16"/>
          <p:cNvCxnSpPr>
            <a:stCxn id="95" idx="3"/>
            <a:endCxn id="11" idx="1"/>
          </p:cNvCxnSpPr>
          <p:nvPr/>
        </p:nvCxnSpPr>
        <p:spPr>
          <a:xfrm>
            <a:off x="4480560" y="3461385"/>
            <a:ext cx="1216025" cy="622935"/>
          </a:xfrm>
          <a:prstGeom prst="bentConnector3">
            <a:avLst>
              <a:gd name="adj1" fmla="val 59947"/>
            </a:avLst>
          </a:prstGeom>
          <a:ln w="254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09" idx="3"/>
            <a:endCxn id="11" idx="1"/>
          </p:cNvCxnSpPr>
          <p:nvPr/>
        </p:nvCxnSpPr>
        <p:spPr>
          <a:xfrm flipV="1">
            <a:off x="4490720" y="4084320"/>
            <a:ext cx="1205865" cy="1249045"/>
          </a:xfrm>
          <a:prstGeom prst="bentConnector3">
            <a:avLst>
              <a:gd name="adj1" fmla="val 33912"/>
            </a:avLst>
          </a:prstGeom>
          <a:ln w="254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623560" y="3461385"/>
            <a:ext cx="944880" cy="306705"/>
          </a:xfrm>
          <a:prstGeom prst="rect">
            <a:avLst/>
          </a:prstGeom>
          <a:noFill/>
        </p:spPr>
        <p:txBody>
          <a:bodyPr wrap="square" rtlCol="0" anchor="t">
            <a:spAutoFit/>
          </a:bodyPr>
          <a:p>
            <a:pPr algn="ctr"/>
            <a:r>
              <a:rPr lang="zh-CN" sz="1400">
                <a:sym typeface="+mn-ea"/>
              </a:rPr>
              <a:t>访问层</a:t>
            </a:r>
            <a:endParaRPr lang="en-US" altLang="zh-CN" sz="1400">
              <a:sym typeface="+mn-ea"/>
            </a:endParaRPr>
          </a:p>
        </p:txBody>
      </p:sp>
      <p:sp>
        <p:nvSpPr>
          <p:cNvPr id="13" name="文本框 12"/>
          <p:cNvSpPr txBox="1"/>
          <p:nvPr/>
        </p:nvSpPr>
        <p:spPr>
          <a:xfrm>
            <a:off x="2360930" y="74930"/>
            <a:ext cx="1000760" cy="398780"/>
          </a:xfrm>
          <a:prstGeom prst="rect">
            <a:avLst/>
          </a:prstGeom>
          <a:noFill/>
        </p:spPr>
        <p:txBody>
          <a:bodyPr wrap="none" rtlCol="0" anchor="t">
            <a:spAutoFit/>
          </a:bodyPr>
          <a:p>
            <a:r>
              <a:rPr lang="en-US" altLang="zh-CN" sz="2000" b="1" dirty="0">
                <a:sym typeface="+mn-ea"/>
              </a:rPr>
              <a:t>2021</a:t>
            </a:r>
            <a:r>
              <a:rPr lang="zh-CN" altLang="en-US" sz="2000" b="1" dirty="0">
                <a:sym typeface="+mn-ea"/>
              </a:rPr>
              <a:t>版</a:t>
            </a:r>
            <a:endParaRPr lang="zh-CN" altLang="en-US" sz="2000" b="1" dirty="0">
              <a:sym typeface="+mn-ea"/>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5600" cy="753110"/>
          </a:xfrm>
        </p:spPr>
        <p:txBody>
          <a:bodyPr/>
          <a:lstStyle/>
          <a:p>
            <a:r>
              <a:rPr lang="zh-CN" altLang="en-US" dirty="0"/>
              <a:t>平台软件架构</a:t>
            </a:r>
            <a:endParaRPr lang="zh-CN" altLang="en-US" dirty="0"/>
          </a:p>
        </p:txBody>
      </p:sp>
      <p:sp>
        <p:nvSpPr>
          <p:cNvPr id="149" name="矩形 148"/>
          <p:cNvSpPr/>
          <p:nvPr/>
        </p:nvSpPr>
        <p:spPr>
          <a:xfrm>
            <a:off x="2390140" y="753745"/>
            <a:ext cx="8783320" cy="1529715"/>
          </a:xfrm>
          <a:prstGeom prst="rect">
            <a:avLst/>
          </a:prstGeom>
          <a:solidFill>
            <a:schemeClr val="tx2">
              <a:lumMod val="60000"/>
              <a:lumOff val="40000"/>
            </a:schemeClr>
          </a:solidFill>
          <a:ln w="12700" cmpd="sng">
            <a:noFill/>
            <a:prstDash val="solid"/>
          </a:ln>
        </p:spPr>
        <p:style>
          <a:lnRef idx="0">
            <a:schemeClr val="accent1"/>
          </a:lnRef>
          <a:fillRef idx="3">
            <a:schemeClr val="accent1"/>
          </a:fillRef>
          <a:effectRef idx="3">
            <a:schemeClr val="accent1"/>
          </a:effectRef>
          <a:fontRef idx="minor">
            <a:schemeClr val="lt1"/>
          </a:fontRef>
        </p:style>
        <p:txBody>
          <a:bodyPr rtlCol="0" anchor="ctr" anchorCtr="0"/>
          <a:p>
            <a:pPr algn="ctr"/>
            <a:endParaRPr lang="en-US" alt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7" name="矩形 146"/>
          <p:cNvSpPr/>
          <p:nvPr/>
        </p:nvSpPr>
        <p:spPr>
          <a:xfrm>
            <a:off x="2395855" y="2346325"/>
            <a:ext cx="8772525" cy="421005"/>
          </a:xfrm>
          <a:prstGeom prst="rect">
            <a:avLst/>
          </a:prstGeom>
          <a:solidFill>
            <a:schemeClr val="accent1">
              <a:lumMod val="75000"/>
            </a:schemeClr>
          </a:solidFill>
          <a:ln w="12700" cmpd="sng">
            <a:noFill/>
            <a:prstDash val="solid"/>
          </a:ln>
        </p:spPr>
        <p:style>
          <a:lnRef idx="0">
            <a:schemeClr val="accent1"/>
          </a:lnRef>
          <a:fillRef idx="3">
            <a:schemeClr val="accent1"/>
          </a:fillRef>
          <a:effectRef idx="3">
            <a:schemeClr val="accent1"/>
          </a:effectRef>
          <a:fontRef idx="minor">
            <a:schemeClr val="lt1"/>
          </a:fontRef>
        </p:style>
        <p:txBody>
          <a:bodyPr rtlCol="0" anchor="ctr" anchorCtr="0"/>
          <a:p>
            <a:pPr algn="ctr"/>
            <a:endParaRPr lang="zh-CN" altLang="en-US" sz="1800">
              <a:latin typeface="微软雅黑" panose="020B0503020204020204" pitchFamily="34" charset="-122"/>
              <a:ea typeface="微软雅黑" panose="020B0503020204020204" pitchFamily="34" charset="-122"/>
            </a:endParaRPr>
          </a:p>
        </p:txBody>
      </p:sp>
      <p:sp>
        <p:nvSpPr>
          <p:cNvPr id="5" name="矩形 4"/>
          <p:cNvSpPr/>
          <p:nvPr/>
        </p:nvSpPr>
        <p:spPr>
          <a:xfrm>
            <a:off x="2413000" y="4797425"/>
            <a:ext cx="8776970" cy="1151255"/>
          </a:xfrm>
          <a:prstGeom prst="rect">
            <a:avLst/>
          </a:prstGeom>
          <a:solidFill>
            <a:schemeClr val="tx2">
              <a:lumMod val="60000"/>
              <a:lumOff val="40000"/>
            </a:schemeClr>
          </a:solidFill>
          <a:ln w="12700" cmpd="sng">
            <a:noFill/>
            <a:prstDash val="solid"/>
          </a:ln>
        </p:spPr>
        <p:style>
          <a:lnRef idx="0">
            <a:schemeClr val="accent1"/>
          </a:lnRef>
          <a:fillRef idx="3">
            <a:schemeClr val="accent1"/>
          </a:fillRef>
          <a:effectRef idx="3">
            <a:schemeClr val="accent1"/>
          </a:effectRef>
          <a:fontRef idx="minor">
            <a:schemeClr val="lt1"/>
          </a:fontRef>
        </p:style>
        <p:txBody>
          <a:bodyPr rtlCol="0" anchor="t" anchorCtr="0"/>
          <a:p>
            <a:pPr algn="ctr"/>
            <a:endParaRPr lang="zh-CN" altLang="en-US" sz="1600"/>
          </a:p>
        </p:txBody>
      </p:sp>
      <p:sp>
        <p:nvSpPr>
          <p:cNvPr id="9" name="矩形 8"/>
          <p:cNvSpPr/>
          <p:nvPr/>
        </p:nvSpPr>
        <p:spPr>
          <a:xfrm>
            <a:off x="911860" y="4801235"/>
            <a:ext cx="1407795" cy="1151255"/>
          </a:xfrm>
          <a:prstGeom prst="rect">
            <a:avLst/>
          </a:prstGeom>
          <a:solidFill>
            <a:schemeClr val="tx2">
              <a:lumMod val="60000"/>
              <a:lumOff val="40000"/>
            </a:schemeClr>
          </a:solidFill>
          <a:ln w="12700" cmpd="sng">
            <a:noFill/>
            <a:prstDash val="solid"/>
          </a:ln>
        </p:spPr>
        <p:style>
          <a:lnRef idx="0">
            <a:schemeClr val="accent1"/>
          </a:lnRef>
          <a:fillRef idx="3">
            <a:schemeClr val="accent1"/>
          </a:fillRef>
          <a:effectRef idx="3">
            <a:schemeClr val="accent1"/>
          </a:effectRef>
          <a:fontRef idx="minor">
            <a:schemeClr val="lt1"/>
          </a:fontRef>
        </p:style>
        <p:txBody>
          <a:bodyPr rtlCol="0" anchor="ctr" anchorCtr="0"/>
          <a:p>
            <a:pPr algn="ctr"/>
            <a:r>
              <a:rPr lang="zh-CN" altLang="en-US" sz="1800">
                <a:solidFill>
                  <a:schemeClr val="tx1"/>
                </a:solidFill>
                <a:latin typeface="微软雅黑" panose="020B0503020204020204" pitchFamily="34" charset="-122"/>
                <a:ea typeface="微软雅黑" panose="020B0503020204020204" pitchFamily="34" charset="-122"/>
              </a:rPr>
              <a:t>存储功能</a:t>
            </a: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2423795" y="6041390"/>
            <a:ext cx="8766175" cy="622300"/>
          </a:xfrm>
          <a:prstGeom prst="rect">
            <a:avLst/>
          </a:prstGeom>
          <a:solidFill>
            <a:schemeClr val="tx1">
              <a:lumMod val="50000"/>
              <a:lumOff val="50000"/>
            </a:schemeClr>
          </a:solidFill>
          <a:ln w="12700" cmpd="sng">
            <a:noFill/>
            <a:prstDash val="solid"/>
          </a:ln>
        </p:spPr>
        <p:style>
          <a:lnRef idx="0">
            <a:schemeClr val="accent1"/>
          </a:lnRef>
          <a:fillRef idx="3">
            <a:schemeClr val="accent1"/>
          </a:fillRef>
          <a:effectRef idx="3">
            <a:schemeClr val="accent1"/>
          </a:effectRef>
          <a:fontRef idx="minor">
            <a:schemeClr val="lt1"/>
          </a:fontRef>
        </p:style>
        <p:txBody>
          <a:bodyPr rtlCol="0" anchor="t" anchorCtr="0"/>
          <a:p>
            <a:pPr algn="ctr"/>
            <a:endParaRPr lang="zh-CN" altLang="en-US" sz="1600"/>
          </a:p>
        </p:txBody>
      </p:sp>
      <p:sp>
        <p:nvSpPr>
          <p:cNvPr id="17" name="矩形 16"/>
          <p:cNvSpPr/>
          <p:nvPr/>
        </p:nvSpPr>
        <p:spPr>
          <a:xfrm>
            <a:off x="911860" y="6041390"/>
            <a:ext cx="1407795" cy="641350"/>
          </a:xfrm>
          <a:prstGeom prst="rect">
            <a:avLst/>
          </a:prstGeom>
          <a:solidFill>
            <a:schemeClr val="tx1">
              <a:lumMod val="50000"/>
              <a:lumOff val="50000"/>
            </a:schemeClr>
          </a:solidFill>
          <a:ln w="12700" cmpd="sng">
            <a:noFill/>
            <a:prstDash val="solid"/>
          </a:ln>
        </p:spPr>
        <p:style>
          <a:lnRef idx="0">
            <a:schemeClr val="accent1"/>
          </a:lnRef>
          <a:fillRef idx="3">
            <a:schemeClr val="accent1"/>
          </a:fillRef>
          <a:effectRef idx="3">
            <a:schemeClr val="accent1"/>
          </a:effectRef>
          <a:fontRef idx="minor">
            <a:schemeClr val="lt1"/>
          </a:fontRef>
        </p:style>
        <p:txBody>
          <a:bodyPr rtlCol="0" anchor="ctr" anchorCtr="0"/>
          <a:p>
            <a:pPr algn="ctr"/>
            <a:r>
              <a:rPr lang="zh-CN" altLang="en-US" sz="1800">
                <a:latin typeface="微软雅黑" panose="020B0503020204020204" pitchFamily="34" charset="-122"/>
                <a:ea typeface="微软雅黑" panose="020B0503020204020204" pitchFamily="34" charset="-122"/>
                <a:sym typeface="+mn-ea"/>
              </a:rPr>
              <a:t>硬件</a:t>
            </a:r>
            <a:endParaRPr lang="zh-CN" altLang="en-US" sz="1800">
              <a:latin typeface="微软雅黑" panose="020B0503020204020204" pitchFamily="34" charset="-122"/>
              <a:ea typeface="微软雅黑" panose="020B0503020204020204" pitchFamily="34" charset="-122"/>
            </a:endParaRPr>
          </a:p>
        </p:txBody>
      </p:sp>
      <p:sp>
        <p:nvSpPr>
          <p:cNvPr id="10" name="矩形 9"/>
          <p:cNvSpPr/>
          <p:nvPr/>
        </p:nvSpPr>
        <p:spPr>
          <a:xfrm>
            <a:off x="6663690" y="6166485"/>
            <a:ext cx="1880870"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sz="1400">
                <a:solidFill>
                  <a:schemeClr val="tx1">
                    <a:lumMod val="85000"/>
                    <a:lumOff val="15000"/>
                  </a:schemeClr>
                </a:solidFill>
                <a:latin typeface="微软雅黑" panose="020B0503020204020204" pitchFamily="34" charset="-122"/>
                <a:ea typeface="微软雅黑" panose="020B0503020204020204" pitchFamily="34" charset="-122"/>
              </a:rPr>
              <a:t>数据应用服务器</a:t>
            </a:r>
            <a:endParaRPr 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4655820" y="6166485"/>
            <a:ext cx="1880870"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sz="1400">
                <a:solidFill>
                  <a:schemeClr val="tx1">
                    <a:lumMod val="85000"/>
                    <a:lumOff val="15000"/>
                  </a:schemeClr>
                </a:solidFill>
                <a:latin typeface="微软雅黑" panose="020B0503020204020204" pitchFamily="34" charset="-122"/>
                <a:ea typeface="微软雅黑" panose="020B0503020204020204" pitchFamily="34" charset="-122"/>
              </a:rPr>
              <a:t>云数据暂存服务器</a:t>
            </a:r>
            <a:endParaRPr 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2639695" y="6166485"/>
            <a:ext cx="1880870"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本地数据服务器</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911860" y="2853055"/>
            <a:ext cx="1407795" cy="1871345"/>
          </a:xfrm>
          <a:prstGeom prst="rect">
            <a:avLst/>
          </a:prstGeom>
          <a:solidFill>
            <a:schemeClr val="bg2">
              <a:lumMod val="50000"/>
            </a:schemeClr>
          </a:solidFill>
          <a:ln w="12700" cmpd="sng">
            <a:noFill/>
            <a:prstDash val="solid"/>
          </a:ln>
        </p:spPr>
        <p:style>
          <a:lnRef idx="0">
            <a:schemeClr val="accent1"/>
          </a:lnRef>
          <a:fillRef idx="3">
            <a:schemeClr val="accent1"/>
          </a:fillRef>
          <a:effectRef idx="3">
            <a:schemeClr val="accent1"/>
          </a:effectRef>
          <a:fontRef idx="minor">
            <a:schemeClr val="lt1"/>
          </a:fontRef>
        </p:style>
        <p:txBody>
          <a:bodyPr rtlCol="0" anchor="ctr" anchorCtr="0"/>
          <a:p>
            <a:pPr algn="ctr"/>
            <a:r>
              <a:rPr lang="zh-CN" altLang="en-US" sz="1800">
                <a:latin typeface="微软雅黑" panose="020B0503020204020204" pitchFamily="34" charset="-122"/>
                <a:ea typeface="微软雅黑" panose="020B0503020204020204" pitchFamily="34" charset="-122"/>
              </a:rPr>
              <a:t>数据与管理</a:t>
            </a:r>
            <a:endParaRPr lang="zh-CN" altLang="en-US" sz="1800">
              <a:latin typeface="微软雅黑" panose="020B0503020204020204" pitchFamily="34" charset="-122"/>
              <a:ea typeface="微软雅黑" panose="020B0503020204020204" pitchFamily="34" charset="-122"/>
            </a:endParaRPr>
          </a:p>
        </p:txBody>
      </p:sp>
      <p:sp>
        <p:nvSpPr>
          <p:cNvPr id="36" name="矩形 35"/>
          <p:cNvSpPr/>
          <p:nvPr/>
        </p:nvSpPr>
        <p:spPr>
          <a:xfrm>
            <a:off x="8183245" y="2433320"/>
            <a:ext cx="1205230" cy="27622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直接访问</a:t>
            </a:r>
            <a:endParaRPr lang="zh-CN" altLang="en-US" sz="1400">
              <a:solidFill>
                <a:schemeClr val="tx1"/>
              </a:solidFill>
            </a:endParaRPr>
          </a:p>
        </p:txBody>
      </p:sp>
      <p:sp>
        <p:nvSpPr>
          <p:cNvPr id="39" name="矩形 38"/>
          <p:cNvSpPr/>
          <p:nvPr/>
        </p:nvSpPr>
        <p:spPr>
          <a:xfrm>
            <a:off x="911860" y="2349500"/>
            <a:ext cx="1407795" cy="425450"/>
          </a:xfrm>
          <a:prstGeom prst="rect">
            <a:avLst/>
          </a:prstGeom>
          <a:solidFill>
            <a:schemeClr val="accent1">
              <a:lumMod val="75000"/>
            </a:schemeClr>
          </a:solidFill>
          <a:ln w="12700" cmpd="sng">
            <a:noFill/>
            <a:prstDash val="solid"/>
          </a:ln>
        </p:spPr>
        <p:style>
          <a:lnRef idx="0">
            <a:schemeClr val="accent1"/>
          </a:lnRef>
          <a:fillRef idx="3">
            <a:schemeClr val="accent1"/>
          </a:fillRef>
          <a:effectRef idx="3">
            <a:schemeClr val="accent1"/>
          </a:effectRef>
          <a:fontRef idx="minor">
            <a:schemeClr val="lt1"/>
          </a:fontRef>
        </p:style>
        <p:txBody>
          <a:bodyPr rtlCol="0" anchor="ctr" anchorCtr="0"/>
          <a:p>
            <a:pPr algn="ctr"/>
            <a:r>
              <a:rPr lang="zh-CN" altLang="en-US" sz="1800">
                <a:latin typeface="微软雅黑" panose="020B0503020204020204" pitchFamily="34" charset="-122"/>
                <a:ea typeface="微软雅黑" panose="020B0503020204020204" pitchFamily="34" charset="-122"/>
              </a:rPr>
              <a:t>接口功能</a:t>
            </a:r>
            <a:endParaRPr lang="zh-CN" altLang="en-US" sz="1800">
              <a:latin typeface="微软雅黑" panose="020B0503020204020204" pitchFamily="34" charset="-122"/>
              <a:ea typeface="微软雅黑" panose="020B0503020204020204" pitchFamily="34" charset="-122"/>
            </a:endParaRPr>
          </a:p>
        </p:txBody>
      </p:sp>
      <p:sp>
        <p:nvSpPr>
          <p:cNvPr id="40" name="矩形 39"/>
          <p:cNvSpPr/>
          <p:nvPr/>
        </p:nvSpPr>
        <p:spPr>
          <a:xfrm>
            <a:off x="6743700" y="2437130"/>
            <a:ext cx="1205230" cy="27622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sz="1400">
                <a:solidFill>
                  <a:schemeClr val="tx1"/>
                </a:solidFill>
              </a:rPr>
              <a:t>转换程序</a:t>
            </a:r>
            <a:endParaRPr lang="zh-CN" sz="1400">
              <a:solidFill>
                <a:schemeClr val="tx1"/>
              </a:solidFill>
            </a:endParaRPr>
          </a:p>
        </p:txBody>
      </p:sp>
      <p:sp>
        <p:nvSpPr>
          <p:cNvPr id="41" name="矩形 40"/>
          <p:cNvSpPr/>
          <p:nvPr/>
        </p:nvSpPr>
        <p:spPr>
          <a:xfrm>
            <a:off x="5339715" y="2433320"/>
            <a:ext cx="1205230" cy="27622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存储过程</a:t>
            </a:r>
            <a:endParaRPr lang="zh-CN" altLang="en-US" sz="1400">
              <a:solidFill>
                <a:schemeClr val="tx1"/>
              </a:solidFill>
            </a:endParaRPr>
          </a:p>
        </p:txBody>
      </p:sp>
      <p:sp>
        <p:nvSpPr>
          <p:cNvPr id="42" name="矩形 41"/>
          <p:cNvSpPr/>
          <p:nvPr/>
        </p:nvSpPr>
        <p:spPr>
          <a:xfrm>
            <a:off x="2567940" y="2433320"/>
            <a:ext cx="1205230" cy="27622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solidFill>
              </a:rPr>
              <a:t>Bolt</a:t>
            </a:r>
            <a:r>
              <a:rPr lang="zh-CN" altLang="en-US" sz="1400">
                <a:solidFill>
                  <a:schemeClr val="tx1"/>
                </a:solidFill>
              </a:rPr>
              <a:t>协议接口</a:t>
            </a:r>
            <a:endParaRPr lang="zh-CN" altLang="en-US" sz="1400">
              <a:solidFill>
                <a:schemeClr val="tx1"/>
              </a:solidFill>
            </a:endParaRPr>
          </a:p>
        </p:txBody>
      </p:sp>
      <p:sp>
        <p:nvSpPr>
          <p:cNvPr id="43" name="矩形 42"/>
          <p:cNvSpPr/>
          <p:nvPr/>
        </p:nvSpPr>
        <p:spPr>
          <a:xfrm>
            <a:off x="3943350" y="2437130"/>
            <a:ext cx="1205230" cy="27622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solidFill>
              </a:rPr>
              <a:t>Https</a:t>
            </a:r>
            <a:r>
              <a:rPr lang="zh-CN" altLang="en-US" sz="1400">
                <a:solidFill>
                  <a:schemeClr val="tx1"/>
                </a:solidFill>
              </a:rPr>
              <a:t>协议</a:t>
            </a:r>
            <a:endParaRPr lang="zh-CN" altLang="en-US" sz="1400">
              <a:solidFill>
                <a:schemeClr val="tx1"/>
              </a:solidFill>
            </a:endParaRPr>
          </a:p>
        </p:txBody>
      </p:sp>
      <p:sp>
        <p:nvSpPr>
          <p:cNvPr id="45" name="矩形 44"/>
          <p:cNvSpPr/>
          <p:nvPr/>
        </p:nvSpPr>
        <p:spPr>
          <a:xfrm>
            <a:off x="8683625" y="1558290"/>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资产状态图</a:t>
            </a:r>
            <a:endParaRPr lang="zh-CN" altLang="en-US" sz="1400">
              <a:solidFill>
                <a:schemeClr val="tx1"/>
              </a:solidFill>
            </a:endParaRPr>
          </a:p>
        </p:txBody>
      </p:sp>
      <p:sp>
        <p:nvSpPr>
          <p:cNvPr id="46" name="矩形 45"/>
          <p:cNvSpPr/>
          <p:nvPr/>
        </p:nvSpPr>
        <p:spPr>
          <a:xfrm>
            <a:off x="916940" y="762000"/>
            <a:ext cx="1407795" cy="1529715"/>
          </a:xfrm>
          <a:prstGeom prst="rect">
            <a:avLst/>
          </a:prstGeom>
          <a:solidFill>
            <a:schemeClr val="tx2">
              <a:lumMod val="60000"/>
              <a:lumOff val="40000"/>
            </a:schemeClr>
          </a:solidFill>
          <a:ln w="12700" cmpd="sng">
            <a:noFill/>
            <a:prstDash val="solid"/>
          </a:ln>
        </p:spPr>
        <p:style>
          <a:lnRef idx="0">
            <a:schemeClr val="accent1"/>
          </a:lnRef>
          <a:fillRef idx="3">
            <a:schemeClr val="accent1"/>
          </a:fillRef>
          <a:effectRef idx="3">
            <a:schemeClr val="accent1"/>
          </a:effectRef>
          <a:fontRef idx="minor">
            <a:schemeClr val="lt1"/>
          </a:fontRef>
        </p:style>
        <p:txBody>
          <a:bodyPr rtlCol="0" anchor="ctr" anchorCtr="0"/>
          <a:p>
            <a:pPr algn="ctr"/>
            <a:r>
              <a:rPr lang="zh-CN" altLang="en-US" sz="1800">
                <a:latin typeface="微软雅黑" panose="020B0503020204020204" pitchFamily="34" charset="-122"/>
                <a:ea typeface="微软雅黑" panose="020B0503020204020204" pitchFamily="34" charset="-122"/>
                <a:cs typeface="微软雅黑" panose="020B0503020204020204" pitchFamily="34" charset="-122"/>
              </a:rPr>
              <a:t>应用功能</a:t>
            </a:r>
            <a:endParaRPr lang="en-US" altLang="zh-CN" sz="1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矩形 46"/>
          <p:cNvSpPr/>
          <p:nvPr/>
        </p:nvSpPr>
        <p:spPr>
          <a:xfrm>
            <a:off x="8683625" y="1198245"/>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sz="1400">
                <a:solidFill>
                  <a:schemeClr val="tx1"/>
                </a:solidFill>
              </a:rPr>
              <a:t>图谱可视化</a:t>
            </a:r>
            <a:endParaRPr lang="zh-CN" sz="1400">
              <a:solidFill>
                <a:schemeClr val="tx1"/>
              </a:solidFill>
            </a:endParaRPr>
          </a:p>
        </p:txBody>
      </p:sp>
      <p:sp>
        <p:nvSpPr>
          <p:cNvPr id="48" name="矩形 47"/>
          <p:cNvSpPr/>
          <p:nvPr/>
        </p:nvSpPr>
        <p:spPr>
          <a:xfrm>
            <a:off x="3698240" y="1918335"/>
            <a:ext cx="106299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solidFill>
              </a:rPr>
              <a:t>Hibernate</a:t>
            </a:r>
            <a:endParaRPr lang="en-US" altLang="zh-CN" sz="1400">
              <a:solidFill>
                <a:schemeClr val="tx1"/>
              </a:solidFill>
            </a:endParaRPr>
          </a:p>
        </p:txBody>
      </p:sp>
      <p:sp>
        <p:nvSpPr>
          <p:cNvPr id="49" name="矩形 48"/>
          <p:cNvSpPr/>
          <p:nvPr/>
        </p:nvSpPr>
        <p:spPr>
          <a:xfrm>
            <a:off x="2568575" y="1558290"/>
            <a:ext cx="106299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solidFill>
              </a:rPr>
              <a:t>SprintBoot</a:t>
            </a:r>
            <a:endParaRPr lang="en-US" altLang="zh-CN" sz="1400">
              <a:solidFill>
                <a:schemeClr val="tx1"/>
              </a:solidFill>
            </a:endParaRPr>
          </a:p>
        </p:txBody>
      </p:sp>
      <p:sp>
        <p:nvSpPr>
          <p:cNvPr id="50" name="矩形 49"/>
          <p:cNvSpPr/>
          <p:nvPr/>
        </p:nvSpPr>
        <p:spPr>
          <a:xfrm>
            <a:off x="3703955" y="1558290"/>
            <a:ext cx="106299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solidFill>
              </a:rPr>
              <a:t>JDBC</a:t>
            </a:r>
            <a:endParaRPr lang="en-US" altLang="zh-CN" sz="1400">
              <a:solidFill>
                <a:schemeClr val="tx1"/>
              </a:solidFill>
            </a:endParaRPr>
          </a:p>
        </p:txBody>
      </p:sp>
      <p:sp>
        <p:nvSpPr>
          <p:cNvPr id="53" name="矩形 52"/>
          <p:cNvSpPr/>
          <p:nvPr/>
        </p:nvSpPr>
        <p:spPr>
          <a:xfrm>
            <a:off x="4847590" y="1558290"/>
            <a:ext cx="106299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solidFill>
              </a:rPr>
              <a:t>JQuery</a:t>
            </a:r>
            <a:endParaRPr lang="en-US" altLang="zh-CN" sz="1400">
              <a:solidFill>
                <a:schemeClr val="tx1"/>
              </a:solidFill>
            </a:endParaRPr>
          </a:p>
        </p:txBody>
      </p:sp>
      <p:sp>
        <p:nvSpPr>
          <p:cNvPr id="55" name="矩形 54"/>
          <p:cNvSpPr/>
          <p:nvPr/>
        </p:nvSpPr>
        <p:spPr>
          <a:xfrm>
            <a:off x="4847590" y="1198245"/>
            <a:ext cx="106299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solidFill>
              </a:rPr>
              <a:t>ECharts</a:t>
            </a:r>
            <a:endParaRPr lang="en-US" altLang="zh-CN" sz="1400">
              <a:solidFill>
                <a:schemeClr val="tx1"/>
              </a:solidFill>
            </a:endParaRPr>
          </a:p>
        </p:txBody>
      </p:sp>
      <p:sp>
        <p:nvSpPr>
          <p:cNvPr id="56" name="矩形 55"/>
          <p:cNvSpPr/>
          <p:nvPr/>
        </p:nvSpPr>
        <p:spPr>
          <a:xfrm>
            <a:off x="3698240" y="1198245"/>
            <a:ext cx="106299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solidFill>
              </a:rPr>
              <a:t>JavaScript</a:t>
            </a:r>
            <a:endParaRPr lang="en-US" altLang="zh-CN" sz="1400">
              <a:solidFill>
                <a:schemeClr val="tx1"/>
              </a:solidFill>
            </a:endParaRPr>
          </a:p>
        </p:txBody>
      </p:sp>
      <p:sp>
        <p:nvSpPr>
          <p:cNvPr id="57" name="矩形 56"/>
          <p:cNvSpPr/>
          <p:nvPr/>
        </p:nvSpPr>
        <p:spPr>
          <a:xfrm>
            <a:off x="2568575" y="1918335"/>
            <a:ext cx="106299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solidFill>
              </a:rPr>
              <a:t>BootStrap</a:t>
            </a:r>
            <a:endParaRPr lang="en-US" altLang="zh-CN" sz="1400">
              <a:solidFill>
                <a:schemeClr val="tx1"/>
              </a:solidFill>
            </a:endParaRPr>
          </a:p>
        </p:txBody>
      </p:sp>
      <p:sp>
        <p:nvSpPr>
          <p:cNvPr id="58" name="矩形 57"/>
          <p:cNvSpPr/>
          <p:nvPr/>
        </p:nvSpPr>
        <p:spPr>
          <a:xfrm>
            <a:off x="2568575" y="1198245"/>
            <a:ext cx="106299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solidFill>
              </a:rPr>
              <a:t>HTML/CSS</a:t>
            </a:r>
            <a:endParaRPr lang="en-US" altLang="zh-CN" sz="1400">
              <a:solidFill>
                <a:schemeClr val="tx1"/>
              </a:solidFill>
            </a:endParaRPr>
          </a:p>
        </p:txBody>
      </p:sp>
      <p:sp>
        <p:nvSpPr>
          <p:cNvPr id="4" name="矩形 3"/>
          <p:cNvSpPr/>
          <p:nvPr/>
        </p:nvSpPr>
        <p:spPr>
          <a:xfrm>
            <a:off x="8688705" y="6166485"/>
            <a:ext cx="1044575"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VPN</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代理</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9881235" y="6166485"/>
            <a:ext cx="997585"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sz="1400">
                <a:solidFill>
                  <a:schemeClr val="tx1">
                    <a:lumMod val="85000"/>
                    <a:lumOff val="15000"/>
                  </a:schemeClr>
                </a:solidFill>
                <a:latin typeface="微软雅黑" panose="020B0503020204020204" pitchFamily="34" charset="-122"/>
                <a:ea typeface="微软雅黑" panose="020B0503020204020204" pitchFamily="34" charset="-122"/>
              </a:rPr>
              <a:t>安全网关</a:t>
            </a:r>
            <a:endParaRPr 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232400" y="5229860"/>
            <a:ext cx="1169035"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JSON</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871595" y="5229860"/>
            <a:ext cx="1001395"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MySql</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2712085" y="5229860"/>
            <a:ext cx="1001395"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Redis</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9624695" y="5589905"/>
            <a:ext cx="1327150"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HDFS</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8184515" y="5589905"/>
            <a:ext cx="1341755"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HBase</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8173720" y="5229860"/>
            <a:ext cx="1352550"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HugeGraph</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288030" y="4869815"/>
            <a:ext cx="894080" cy="306705"/>
          </a:xfrm>
          <a:prstGeom prst="rect">
            <a:avLst/>
          </a:prstGeom>
          <a:noFill/>
        </p:spPr>
        <p:txBody>
          <a:bodyPr wrap="none" rtlCol="0" anchor="t">
            <a:spAutoFit/>
          </a:bodyPr>
          <a:p>
            <a:r>
              <a:rPr lang="zh-CN" altLang="en-US" sz="1400" b="1">
                <a:latin typeface="微软雅黑" panose="020B0503020204020204" pitchFamily="34" charset="-122"/>
                <a:ea typeface="微软雅黑" panose="020B0503020204020204" pitchFamily="34" charset="-122"/>
              </a:rPr>
              <a:t>数据缓冲</a:t>
            </a:r>
            <a:endParaRPr lang="zh-CN" altLang="en-US" sz="1400" b="1">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5015865" y="5158740"/>
            <a:ext cx="635" cy="72580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897880" y="4869815"/>
            <a:ext cx="1249680" cy="306705"/>
          </a:xfrm>
          <a:prstGeom prst="rect">
            <a:avLst/>
          </a:prstGeom>
          <a:noFill/>
        </p:spPr>
        <p:txBody>
          <a:bodyPr wrap="none" rtlCol="0" anchor="t">
            <a:spAutoFit/>
          </a:bodyPr>
          <a:p>
            <a:r>
              <a:rPr lang="zh-CN" altLang="en-US" sz="1400" b="1">
                <a:latin typeface="微软雅黑" panose="020B0503020204020204" pitchFamily="34" charset="-122"/>
                <a:ea typeface="微软雅黑" panose="020B0503020204020204" pitchFamily="34" charset="-122"/>
              </a:rPr>
              <a:t>数据共享定义</a:t>
            </a:r>
            <a:endParaRPr lang="zh-CN" altLang="en-US" sz="1400" b="1">
              <a:latin typeface="微软雅黑" panose="020B0503020204020204" pitchFamily="34" charset="-122"/>
              <a:ea typeface="微软雅黑" panose="020B0503020204020204" pitchFamily="34" charset="-122"/>
            </a:endParaRPr>
          </a:p>
        </p:txBody>
      </p:sp>
      <p:sp>
        <p:nvSpPr>
          <p:cNvPr id="34" name="矩形 33"/>
          <p:cNvSpPr/>
          <p:nvPr/>
        </p:nvSpPr>
        <p:spPr>
          <a:xfrm>
            <a:off x="5232400" y="5589905"/>
            <a:ext cx="1169035"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STIX2.0</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9622155" y="5229860"/>
            <a:ext cx="1327150"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Hive</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9192260" y="4869815"/>
            <a:ext cx="894080" cy="306705"/>
          </a:xfrm>
          <a:prstGeom prst="rect">
            <a:avLst/>
          </a:prstGeom>
          <a:noFill/>
        </p:spPr>
        <p:txBody>
          <a:bodyPr wrap="none" rtlCol="0" anchor="t">
            <a:spAutoFit/>
          </a:bodyPr>
          <a:p>
            <a:r>
              <a:rPr lang="zh-CN" altLang="en-US" sz="1400" b="1">
                <a:latin typeface="微软雅黑" panose="020B0503020204020204" pitchFamily="34" charset="-122"/>
                <a:ea typeface="微软雅黑" panose="020B0503020204020204" pitchFamily="34" charset="-122"/>
              </a:rPr>
              <a:t>内部存储</a:t>
            </a:r>
            <a:endParaRPr lang="zh-CN" altLang="en-US" sz="1400" b="1">
              <a:latin typeface="微软雅黑" panose="020B0503020204020204" pitchFamily="34" charset="-122"/>
              <a:ea typeface="微软雅黑" panose="020B0503020204020204" pitchFamily="34" charset="-122"/>
            </a:endParaRPr>
          </a:p>
        </p:txBody>
      </p:sp>
      <p:cxnSp>
        <p:nvCxnSpPr>
          <p:cNvPr id="61" name="直接连接符 60"/>
          <p:cNvCxnSpPr/>
          <p:nvPr/>
        </p:nvCxnSpPr>
        <p:spPr>
          <a:xfrm>
            <a:off x="7968615" y="5230495"/>
            <a:ext cx="0" cy="64960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6672580" y="5229860"/>
            <a:ext cx="1033145"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XML</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6671945" y="5589905"/>
            <a:ext cx="1033780"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TXT</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3863975" y="5589905"/>
            <a:ext cx="1001395"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历史日志</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a:off x="2712085" y="5589905"/>
            <a:ext cx="1001395" cy="3219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统计数据</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2395855" y="2849880"/>
            <a:ext cx="8782050" cy="1871980"/>
          </a:xfrm>
          <a:prstGeom prst="rect">
            <a:avLst/>
          </a:prstGeom>
          <a:solidFill>
            <a:schemeClr val="bg2">
              <a:lumMod val="50000"/>
            </a:schemeClr>
          </a:solidFill>
          <a:ln w="12700" cmpd="sng">
            <a:noFill/>
            <a:prstDash val="solid"/>
          </a:ln>
        </p:spPr>
        <p:style>
          <a:lnRef idx="0">
            <a:schemeClr val="accent1"/>
          </a:lnRef>
          <a:fillRef idx="3">
            <a:schemeClr val="accent1"/>
          </a:fillRef>
          <a:effectRef idx="3">
            <a:schemeClr val="accent1"/>
          </a:effectRef>
          <a:fontRef idx="minor">
            <a:schemeClr val="lt1"/>
          </a:fontRef>
        </p:style>
        <p:txBody>
          <a:bodyPr rtlCol="0" anchor="t" anchorCtr="0"/>
          <a:p>
            <a:pPr algn="ctr"/>
            <a:endParaRPr lang="zh-CN" altLang="en-US" sz="1600"/>
          </a:p>
        </p:txBody>
      </p:sp>
      <p:sp>
        <p:nvSpPr>
          <p:cNvPr id="76" name="矩形 75"/>
          <p:cNvSpPr/>
          <p:nvPr/>
        </p:nvSpPr>
        <p:spPr>
          <a:xfrm>
            <a:off x="2567940" y="3429635"/>
            <a:ext cx="1001395" cy="2838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资产库</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2621280" y="3122930"/>
            <a:ext cx="894080" cy="306705"/>
          </a:xfrm>
          <a:prstGeom prst="rect">
            <a:avLst/>
          </a:prstGeom>
          <a:noFill/>
        </p:spPr>
        <p:txBody>
          <a:bodyPr wrap="none" rtlCol="0" anchor="t">
            <a:spAutoFit/>
          </a:bodyPr>
          <a:p>
            <a:r>
              <a:rPr lang="zh-CN" altLang="en-US" sz="1400">
                <a:latin typeface="微软雅黑" panose="020B0503020204020204" pitchFamily="34" charset="-122"/>
                <a:ea typeface="微软雅黑" panose="020B0503020204020204" pitchFamily="34" charset="-122"/>
              </a:rPr>
              <a:t>基础数据</a:t>
            </a:r>
            <a:endParaRPr lang="zh-CN" altLang="en-US" sz="1400">
              <a:latin typeface="微软雅黑" panose="020B0503020204020204" pitchFamily="34" charset="-122"/>
              <a:ea typeface="微软雅黑" panose="020B0503020204020204" pitchFamily="34" charset="-122"/>
            </a:endParaRPr>
          </a:p>
        </p:txBody>
      </p:sp>
      <p:sp>
        <p:nvSpPr>
          <p:cNvPr id="90" name="矩形 89"/>
          <p:cNvSpPr/>
          <p:nvPr/>
        </p:nvSpPr>
        <p:spPr>
          <a:xfrm>
            <a:off x="2567940" y="3773170"/>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漏洞库</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1" name="矩形 90"/>
          <p:cNvSpPr/>
          <p:nvPr/>
        </p:nvSpPr>
        <p:spPr>
          <a:xfrm>
            <a:off x="2567940" y="4097655"/>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基础数据</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2" name="矩形 91"/>
          <p:cNvSpPr/>
          <p:nvPr/>
        </p:nvSpPr>
        <p:spPr>
          <a:xfrm>
            <a:off x="2567305" y="4390390"/>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其他库</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3" name="矩形 92"/>
          <p:cNvSpPr/>
          <p:nvPr/>
        </p:nvSpPr>
        <p:spPr>
          <a:xfrm>
            <a:off x="3763010" y="3431540"/>
            <a:ext cx="1001395" cy="2838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资产库</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3816350" y="3124835"/>
            <a:ext cx="894080" cy="306705"/>
          </a:xfrm>
          <a:prstGeom prst="rect">
            <a:avLst/>
          </a:prstGeom>
          <a:noFill/>
        </p:spPr>
        <p:txBody>
          <a:bodyPr wrap="none" rtlCol="0" anchor="t">
            <a:spAutoFit/>
          </a:bodyPr>
          <a:p>
            <a:r>
              <a:rPr lang="zh-CN" altLang="en-US" sz="1400">
                <a:latin typeface="微软雅黑" panose="020B0503020204020204" pitchFamily="34" charset="-122"/>
                <a:ea typeface="微软雅黑" panose="020B0503020204020204" pitchFamily="34" charset="-122"/>
              </a:rPr>
              <a:t>威胁情报</a:t>
            </a:r>
            <a:endParaRPr lang="zh-CN" altLang="en-US" sz="1400">
              <a:latin typeface="微软雅黑" panose="020B0503020204020204" pitchFamily="34" charset="-122"/>
              <a:ea typeface="微软雅黑" panose="020B0503020204020204" pitchFamily="34" charset="-122"/>
            </a:endParaRPr>
          </a:p>
        </p:txBody>
      </p:sp>
      <p:sp>
        <p:nvSpPr>
          <p:cNvPr id="95" name="矩形 94"/>
          <p:cNvSpPr/>
          <p:nvPr/>
        </p:nvSpPr>
        <p:spPr>
          <a:xfrm>
            <a:off x="3763010" y="3775075"/>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漏洞库</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矩形 95"/>
          <p:cNvSpPr/>
          <p:nvPr/>
        </p:nvSpPr>
        <p:spPr>
          <a:xfrm>
            <a:off x="3763010" y="4099560"/>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基础库</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7" name="矩形 96"/>
          <p:cNvSpPr/>
          <p:nvPr/>
        </p:nvSpPr>
        <p:spPr>
          <a:xfrm>
            <a:off x="3762375" y="4392295"/>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基础库</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矩形 97"/>
          <p:cNvSpPr/>
          <p:nvPr/>
        </p:nvSpPr>
        <p:spPr>
          <a:xfrm>
            <a:off x="4944745" y="3429635"/>
            <a:ext cx="1001395" cy="2838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POC</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5141595" y="3122930"/>
            <a:ext cx="716280" cy="306705"/>
          </a:xfrm>
          <a:prstGeom prst="rect">
            <a:avLst/>
          </a:prstGeom>
          <a:noFill/>
        </p:spPr>
        <p:txBody>
          <a:bodyPr wrap="none" rtlCol="0" anchor="t">
            <a:spAutoFit/>
          </a:bodyPr>
          <a:p>
            <a:r>
              <a:rPr lang="zh-CN" altLang="en-US" sz="1400">
                <a:latin typeface="微软雅黑" panose="020B0503020204020204" pitchFamily="34" charset="-122"/>
                <a:ea typeface="微软雅黑" panose="020B0503020204020204" pitchFamily="34" charset="-122"/>
              </a:rPr>
              <a:t>武器库</a:t>
            </a:r>
            <a:endParaRPr lang="zh-CN" altLang="en-US" sz="1400">
              <a:latin typeface="微软雅黑" panose="020B0503020204020204" pitchFamily="34" charset="-122"/>
              <a:ea typeface="微软雅黑" panose="020B0503020204020204" pitchFamily="34" charset="-122"/>
            </a:endParaRPr>
          </a:p>
        </p:txBody>
      </p:sp>
      <p:sp>
        <p:nvSpPr>
          <p:cNvPr id="100" name="矩形 99"/>
          <p:cNvSpPr/>
          <p:nvPr/>
        </p:nvSpPr>
        <p:spPr>
          <a:xfrm>
            <a:off x="4944745" y="3773170"/>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EXP</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4944745" y="4097655"/>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工具库</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4944110" y="4390390"/>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Malware</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6096000" y="3429635"/>
            <a:ext cx="1001395" cy="2838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知识图谱</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6221095" y="3122930"/>
            <a:ext cx="716280" cy="306705"/>
          </a:xfrm>
          <a:prstGeom prst="rect">
            <a:avLst/>
          </a:prstGeom>
          <a:noFill/>
        </p:spPr>
        <p:txBody>
          <a:bodyPr wrap="none" rtlCol="0" anchor="t">
            <a:spAutoFit/>
          </a:bodyPr>
          <a:p>
            <a:r>
              <a:rPr lang="zh-CN" altLang="en-US" sz="1400">
                <a:latin typeface="微软雅黑" panose="020B0503020204020204" pitchFamily="34" charset="-122"/>
                <a:ea typeface="微软雅黑" panose="020B0503020204020204" pitchFamily="34" charset="-122"/>
              </a:rPr>
              <a:t>知识库</a:t>
            </a:r>
            <a:endParaRPr lang="zh-CN" altLang="en-US" sz="1400">
              <a:latin typeface="微软雅黑" panose="020B0503020204020204" pitchFamily="34" charset="-122"/>
              <a:ea typeface="微软雅黑" panose="020B0503020204020204" pitchFamily="34" charset="-122"/>
            </a:endParaRPr>
          </a:p>
        </p:txBody>
      </p:sp>
      <p:sp>
        <p:nvSpPr>
          <p:cNvPr id="105" name="矩形 104"/>
          <p:cNvSpPr/>
          <p:nvPr/>
        </p:nvSpPr>
        <p:spPr>
          <a:xfrm>
            <a:off x="6096000" y="3773170"/>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Att&amp;CK</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矩形 105"/>
          <p:cNvSpPr/>
          <p:nvPr/>
        </p:nvSpPr>
        <p:spPr>
          <a:xfrm>
            <a:off x="6096000" y="4097655"/>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智能决策</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7" name="矩形 106"/>
          <p:cNvSpPr/>
          <p:nvPr/>
        </p:nvSpPr>
        <p:spPr>
          <a:xfrm>
            <a:off x="6095365" y="4390390"/>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路径搜索</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08" name="直接连接符 107"/>
          <p:cNvCxnSpPr/>
          <p:nvPr/>
        </p:nvCxnSpPr>
        <p:spPr>
          <a:xfrm flipH="1">
            <a:off x="7247890" y="3431540"/>
            <a:ext cx="5080" cy="12217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4439920" y="2853055"/>
            <a:ext cx="894080" cy="306705"/>
          </a:xfrm>
          <a:prstGeom prst="rect">
            <a:avLst/>
          </a:prstGeom>
          <a:noFill/>
        </p:spPr>
        <p:txBody>
          <a:bodyPr wrap="none" rtlCol="0" anchor="t">
            <a:spAutoFit/>
          </a:bodyPr>
          <a:p>
            <a:r>
              <a:rPr lang="zh-CN" altLang="en-US" sz="1400" b="1">
                <a:latin typeface="微软雅黑" panose="020B0503020204020204" pitchFamily="34" charset="-122"/>
                <a:ea typeface="微软雅黑" panose="020B0503020204020204" pitchFamily="34" charset="-122"/>
              </a:rPr>
              <a:t>核心数据</a:t>
            </a:r>
            <a:endParaRPr lang="zh-CN" altLang="en-US" sz="1400" b="1">
              <a:latin typeface="微软雅黑" panose="020B0503020204020204" pitchFamily="34" charset="-122"/>
              <a:ea typeface="微软雅黑" panose="020B0503020204020204" pitchFamily="34" charset="-122"/>
            </a:endParaRPr>
          </a:p>
        </p:txBody>
      </p:sp>
      <p:sp>
        <p:nvSpPr>
          <p:cNvPr id="110" name="文本框 109"/>
          <p:cNvSpPr txBox="1"/>
          <p:nvPr/>
        </p:nvSpPr>
        <p:spPr>
          <a:xfrm>
            <a:off x="7967345" y="2853055"/>
            <a:ext cx="894080" cy="306705"/>
          </a:xfrm>
          <a:prstGeom prst="rect">
            <a:avLst/>
          </a:prstGeom>
          <a:noFill/>
        </p:spPr>
        <p:txBody>
          <a:bodyPr wrap="none" rtlCol="0" anchor="t">
            <a:spAutoFit/>
          </a:bodyPr>
          <a:p>
            <a:r>
              <a:rPr lang="zh-CN" altLang="en-US" sz="1400" b="1">
                <a:latin typeface="微软雅黑" panose="020B0503020204020204" pitchFamily="34" charset="-122"/>
                <a:ea typeface="微软雅黑" panose="020B0503020204020204" pitchFamily="34" charset="-122"/>
              </a:rPr>
              <a:t>数据管理</a:t>
            </a:r>
            <a:endParaRPr lang="zh-CN" altLang="en-US" sz="1400" b="1">
              <a:latin typeface="微软雅黑" panose="020B0503020204020204" pitchFamily="34" charset="-122"/>
              <a:ea typeface="微软雅黑" panose="020B0503020204020204" pitchFamily="34" charset="-122"/>
            </a:endParaRPr>
          </a:p>
        </p:txBody>
      </p:sp>
      <p:cxnSp>
        <p:nvCxnSpPr>
          <p:cNvPr id="111" name="直接连接符 110"/>
          <p:cNvCxnSpPr/>
          <p:nvPr/>
        </p:nvCxnSpPr>
        <p:spPr>
          <a:xfrm flipH="1">
            <a:off x="9695815" y="3432810"/>
            <a:ext cx="5080" cy="12217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2" name="矩形 111"/>
          <p:cNvSpPr/>
          <p:nvPr/>
        </p:nvSpPr>
        <p:spPr>
          <a:xfrm>
            <a:off x="7391400" y="3409315"/>
            <a:ext cx="1001395" cy="2838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数据爬虫</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3" name="矩形 112"/>
          <p:cNvSpPr/>
          <p:nvPr/>
        </p:nvSpPr>
        <p:spPr>
          <a:xfrm>
            <a:off x="7391400" y="3752850"/>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增量更新</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矩形 113"/>
          <p:cNvSpPr/>
          <p:nvPr/>
        </p:nvSpPr>
        <p:spPr>
          <a:xfrm>
            <a:off x="7391400" y="4077335"/>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离线导入</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矩形 114"/>
          <p:cNvSpPr/>
          <p:nvPr/>
        </p:nvSpPr>
        <p:spPr>
          <a:xfrm>
            <a:off x="7386955" y="4392295"/>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数据转换</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6" name="矩形 115"/>
          <p:cNvSpPr/>
          <p:nvPr/>
        </p:nvSpPr>
        <p:spPr>
          <a:xfrm>
            <a:off x="8549005" y="3409315"/>
            <a:ext cx="1001395" cy="2838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格式化</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7" name="矩形 116"/>
          <p:cNvSpPr/>
          <p:nvPr/>
        </p:nvSpPr>
        <p:spPr>
          <a:xfrm>
            <a:off x="8549005" y="3752850"/>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数据融合</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8" name="矩形 117"/>
          <p:cNvSpPr/>
          <p:nvPr/>
        </p:nvSpPr>
        <p:spPr>
          <a:xfrm>
            <a:off x="8549005" y="4077335"/>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数据拆分</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9" name="矩形 118"/>
          <p:cNvSpPr/>
          <p:nvPr/>
        </p:nvSpPr>
        <p:spPr>
          <a:xfrm>
            <a:off x="8544560" y="4392295"/>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差异比较</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7494905" y="3102610"/>
            <a:ext cx="894080" cy="306705"/>
          </a:xfrm>
          <a:prstGeom prst="rect">
            <a:avLst/>
          </a:prstGeom>
          <a:noFill/>
        </p:spPr>
        <p:txBody>
          <a:bodyPr wrap="none" rtlCol="0" anchor="t">
            <a:spAutoFit/>
          </a:bodyPr>
          <a:p>
            <a:r>
              <a:rPr lang="zh-CN" altLang="en-US" sz="1400">
                <a:latin typeface="微软雅黑" panose="020B0503020204020204" pitchFamily="34" charset="-122"/>
                <a:ea typeface="微软雅黑" panose="020B0503020204020204" pitchFamily="34" charset="-122"/>
              </a:rPr>
              <a:t>数据获取</a:t>
            </a:r>
            <a:endParaRPr lang="zh-CN" altLang="en-US" sz="1400">
              <a:latin typeface="微软雅黑" panose="020B0503020204020204" pitchFamily="34" charset="-122"/>
              <a:ea typeface="微软雅黑" panose="020B0503020204020204" pitchFamily="34" charset="-122"/>
            </a:endParaRPr>
          </a:p>
        </p:txBody>
      </p:sp>
      <p:sp>
        <p:nvSpPr>
          <p:cNvPr id="122" name="文本框 121"/>
          <p:cNvSpPr txBox="1"/>
          <p:nvPr/>
        </p:nvSpPr>
        <p:spPr>
          <a:xfrm>
            <a:off x="8615680" y="3069590"/>
            <a:ext cx="894080" cy="306705"/>
          </a:xfrm>
          <a:prstGeom prst="rect">
            <a:avLst/>
          </a:prstGeom>
          <a:noFill/>
        </p:spPr>
        <p:txBody>
          <a:bodyPr wrap="none" rtlCol="0" anchor="t">
            <a:spAutoFit/>
          </a:bodyPr>
          <a:p>
            <a:r>
              <a:rPr lang="zh-CN" altLang="en-US" sz="1400">
                <a:latin typeface="微软雅黑" panose="020B0503020204020204" pitchFamily="34" charset="-122"/>
                <a:ea typeface="微软雅黑" panose="020B0503020204020204" pitchFamily="34" charset="-122"/>
              </a:rPr>
              <a:t>数据操作</a:t>
            </a:r>
            <a:endParaRPr lang="zh-CN" altLang="en-US" sz="1400">
              <a:latin typeface="微软雅黑" panose="020B0503020204020204" pitchFamily="34" charset="-122"/>
              <a:ea typeface="微软雅黑" panose="020B0503020204020204" pitchFamily="34" charset="-122"/>
            </a:endParaRPr>
          </a:p>
        </p:txBody>
      </p:sp>
      <p:sp>
        <p:nvSpPr>
          <p:cNvPr id="135" name="文本框 134"/>
          <p:cNvSpPr txBox="1"/>
          <p:nvPr/>
        </p:nvSpPr>
        <p:spPr>
          <a:xfrm>
            <a:off x="9984740" y="2925445"/>
            <a:ext cx="894080" cy="306705"/>
          </a:xfrm>
          <a:prstGeom prst="rect">
            <a:avLst/>
          </a:prstGeom>
          <a:noFill/>
        </p:spPr>
        <p:txBody>
          <a:bodyPr wrap="none" rtlCol="0" anchor="t">
            <a:spAutoFit/>
          </a:bodyPr>
          <a:p>
            <a:pPr algn="ctr"/>
            <a:r>
              <a:rPr lang="zh-CN" altLang="en-US" sz="1400" b="1">
                <a:latin typeface="微软雅黑" panose="020B0503020204020204" pitchFamily="34" charset="-122"/>
                <a:ea typeface="微软雅黑" panose="020B0503020204020204" pitchFamily="34" charset="-122"/>
              </a:rPr>
              <a:t>关系分析</a:t>
            </a:r>
            <a:endParaRPr lang="zh-CN" altLang="en-US" sz="1400" b="1">
              <a:latin typeface="微软雅黑" panose="020B0503020204020204" pitchFamily="34" charset="-122"/>
              <a:ea typeface="微软雅黑" panose="020B0503020204020204" pitchFamily="34" charset="-122"/>
            </a:endParaRPr>
          </a:p>
        </p:txBody>
      </p:sp>
      <p:sp>
        <p:nvSpPr>
          <p:cNvPr id="137" name="矩形 136"/>
          <p:cNvSpPr/>
          <p:nvPr/>
        </p:nvSpPr>
        <p:spPr>
          <a:xfrm>
            <a:off x="9912350" y="3409315"/>
            <a:ext cx="1001395" cy="28384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关系分析</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8" name="矩形 137"/>
          <p:cNvSpPr/>
          <p:nvPr/>
        </p:nvSpPr>
        <p:spPr>
          <a:xfrm>
            <a:off x="9912350" y="3752850"/>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关系推导</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9" name="矩形 138"/>
          <p:cNvSpPr/>
          <p:nvPr/>
        </p:nvSpPr>
        <p:spPr>
          <a:xfrm>
            <a:off x="9912350" y="4077335"/>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关系查询</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0" name="矩形 139"/>
          <p:cNvSpPr/>
          <p:nvPr/>
        </p:nvSpPr>
        <p:spPr>
          <a:xfrm>
            <a:off x="9907905" y="4392295"/>
            <a:ext cx="1001395" cy="262255"/>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关系化简</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8" name="矩形 147"/>
          <p:cNvSpPr/>
          <p:nvPr/>
        </p:nvSpPr>
        <p:spPr>
          <a:xfrm>
            <a:off x="9623425" y="2437130"/>
            <a:ext cx="1325880" cy="27622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安全认证访问</a:t>
            </a:r>
            <a:endParaRPr lang="zh-CN" altLang="en-US" sz="1400">
              <a:solidFill>
                <a:schemeClr val="tx1"/>
              </a:solidFill>
            </a:endParaRPr>
          </a:p>
        </p:txBody>
      </p:sp>
      <p:sp>
        <p:nvSpPr>
          <p:cNvPr id="150" name="矩形 149"/>
          <p:cNvSpPr/>
          <p:nvPr/>
        </p:nvSpPr>
        <p:spPr>
          <a:xfrm>
            <a:off x="4847590" y="1918335"/>
            <a:ext cx="106299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en-US" altLang="zh-CN" sz="1400">
                <a:solidFill>
                  <a:schemeClr val="tx1"/>
                </a:solidFill>
              </a:rPr>
              <a:t>MyBatis</a:t>
            </a:r>
            <a:endParaRPr lang="en-US" altLang="zh-CN" sz="1400">
              <a:solidFill>
                <a:schemeClr val="tx1"/>
              </a:solidFill>
            </a:endParaRPr>
          </a:p>
        </p:txBody>
      </p:sp>
      <p:sp>
        <p:nvSpPr>
          <p:cNvPr id="151" name="文本框 150"/>
          <p:cNvSpPr txBox="1"/>
          <p:nvPr/>
        </p:nvSpPr>
        <p:spPr>
          <a:xfrm>
            <a:off x="3761740" y="821055"/>
            <a:ext cx="894080" cy="306705"/>
          </a:xfrm>
          <a:prstGeom prst="rect">
            <a:avLst/>
          </a:prstGeom>
          <a:noFill/>
        </p:spPr>
        <p:txBody>
          <a:bodyPr wrap="none" rtlCol="0" anchor="t">
            <a:spAutoFit/>
          </a:bodyPr>
          <a:p>
            <a:r>
              <a:rPr lang="zh-CN" altLang="en-US" sz="1400" b="1">
                <a:latin typeface="微软雅黑" panose="020B0503020204020204" pitchFamily="34" charset="-122"/>
                <a:ea typeface="微软雅黑" panose="020B0503020204020204" pitchFamily="34" charset="-122"/>
              </a:rPr>
              <a:t>软件技术</a:t>
            </a:r>
            <a:endParaRPr lang="zh-CN" altLang="en-US" sz="1400" b="1">
              <a:latin typeface="微软雅黑" panose="020B0503020204020204" pitchFamily="34" charset="-122"/>
              <a:ea typeface="微软雅黑" panose="020B0503020204020204" pitchFamily="34" charset="-122"/>
            </a:endParaRPr>
          </a:p>
        </p:txBody>
      </p:sp>
      <p:cxnSp>
        <p:nvCxnSpPr>
          <p:cNvPr id="152" name="直接连接符 151"/>
          <p:cNvCxnSpPr/>
          <p:nvPr/>
        </p:nvCxnSpPr>
        <p:spPr>
          <a:xfrm flipH="1">
            <a:off x="6018530" y="1127760"/>
            <a:ext cx="5080" cy="12217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8683625" y="1918335"/>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漏洞分布图</a:t>
            </a:r>
            <a:endParaRPr lang="zh-CN" altLang="en-US" sz="1400">
              <a:solidFill>
                <a:schemeClr val="tx1"/>
              </a:solidFill>
            </a:endParaRPr>
          </a:p>
        </p:txBody>
      </p:sp>
      <p:sp>
        <p:nvSpPr>
          <p:cNvPr id="154" name="文本框 153"/>
          <p:cNvSpPr txBox="1"/>
          <p:nvPr/>
        </p:nvSpPr>
        <p:spPr>
          <a:xfrm>
            <a:off x="9187815" y="821055"/>
            <a:ext cx="1370330" cy="306705"/>
          </a:xfrm>
          <a:prstGeom prst="rect">
            <a:avLst/>
          </a:prstGeom>
          <a:noFill/>
        </p:spPr>
        <p:txBody>
          <a:bodyPr wrap="square" rtlCol="0" anchor="t">
            <a:spAutoFit/>
          </a:bodyPr>
          <a:p>
            <a:pPr algn="ctr"/>
            <a:r>
              <a:rPr lang="zh-CN" altLang="en-US" sz="1400" b="1">
                <a:latin typeface="微软雅黑" panose="020B0503020204020204" pitchFamily="34" charset="-122"/>
                <a:ea typeface="微软雅黑" panose="020B0503020204020204" pitchFamily="34" charset="-122"/>
              </a:rPr>
              <a:t>应用模块</a:t>
            </a:r>
            <a:endParaRPr lang="zh-CN" altLang="en-US" sz="1400" b="1">
              <a:latin typeface="微软雅黑" panose="020B0503020204020204" pitchFamily="34" charset="-122"/>
              <a:ea typeface="微软雅黑" panose="020B0503020204020204" pitchFamily="34" charset="-122"/>
            </a:endParaRPr>
          </a:p>
        </p:txBody>
      </p:sp>
      <p:sp>
        <p:nvSpPr>
          <p:cNvPr id="155" name="矩形 154"/>
          <p:cNvSpPr/>
          <p:nvPr/>
        </p:nvSpPr>
        <p:spPr>
          <a:xfrm>
            <a:off x="9907905" y="1558290"/>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资产画像</a:t>
            </a:r>
            <a:endParaRPr lang="zh-CN" altLang="en-US" sz="1400">
              <a:solidFill>
                <a:schemeClr val="tx1"/>
              </a:solidFill>
            </a:endParaRPr>
          </a:p>
        </p:txBody>
      </p:sp>
      <p:sp>
        <p:nvSpPr>
          <p:cNvPr id="156" name="矩形 155"/>
          <p:cNvSpPr/>
          <p:nvPr/>
        </p:nvSpPr>
        <p:spPr>
          <a:xfrm>
            <a:off x="9907905" y="1198245"/>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情报威胁图</a:t>
            </a:r>
            <a:endParaRPr lang="zh-CN" altLang="en-US" sz="1400">
              <a:solidFill>
                <a:schemeClr val="tx1"/>
              </a:solidFill>
            </a:endParaRPr>
          </a:p>
        </p:txBody>
      </p:sp>
      <p:sp>
        <p:nvSpPr>
          <p:cNvPr id="157" name="矩形 156"/>
          <p:cNvSpPr/>
          <p:nvPr/>
        </p:nvSpPr>
        <p:spPr>
          <a:xfrm>
            <a:off x="9907905" y="1918335"/>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漏洞源分析</a:t>
            </a:r>
            <a:endParaRPr lang="zh-CN" altLang="en-US" sz="1400">
              <a:solidFill>
                <a:schemeClr val="tx1"/>
              </a:solidFill>
            </a:endParaRPr>
          </a:p>
        </p:txBody>
      </p:sp>
      <p:sp>
        <p:nvSpPr>
          <p:cNvPr id="158" name="矩形 157"/>
          <p:cNvSpPr/>
          <p:nvPr/>
        </p:nvSpPr>
        <p:spPr>
          <a:xfrm>
            <a:off x="6168390" y="1558290"/>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功能管理</a:t>
            </a:r>
            <a:endParaRPr lang="zh-CN" altLang="en-US" sz="1400">
              <a:solidFill>
                <a:schemeClr val="tx1"/>
              </a:solidFill>
            </a:endParaRPr>
          </a:p>
        </p:txBody>
      </p:sp>
      <p:sp>
        <p:nvSpPr>
          <p:cNvPr id="159" name="矩形 158"/>
          <p:cNvSpPr/>
          <p:nvPr/>
        </p:nvSpPr>
        <p:spPr>
          <a:xfrm>
            <a:off x="6168390" y="1198245"/>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数据管理</a:t>
            </a:r>
            <a:endParaRPr lang="zh-CN" altLang="en-US" sz="1400">
              <a:solidFill>
                <a:schemeClr val="tx1"/>
              </a:solidFill>
            </a:endParaRPr>
          </a:p>
        </p:txBody>
      </p:sp>
      <p:sp>
        <p:nvSpPr>
          <p:cNvPr id="160" name="矩形 159"/>
          <p:cNvSpPr/>
          <p:nvPr/>
        </p:nvSpPr>
        <p:spPr>
          <a:xfrm>
            <a:off x="6168390" y="1918335"/>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权限管理</a:t>
            </a:r>
            <a:endParaRPr lang="zh-CN" altLang="en-US" sz="1400">
              <a:solidFill>
                <a:schemeClr val="tx1"/>
              </a:solidFill>
            </a:endParaRPr>
          </a:p>
        </p:txBody>
      </p:sp>
      <p:sp>
        <p:nvSpPr>
          <p:cNvPr id="161" name="矩形 160"/>
          <p:cNvSpPr/>
          <p:nvPr/>
        </p:nvSpPr>
        <p:spPr>
          <a:xfrm>
            <a:off x="7320280" y="1558290"/>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用户管理</a:t>
            </a:r>
            <a:endParaRPr lang="zh-CN" altLang="en-US" sz="1400">
              <a:solidFill>
                <a:schemeClr val="tx1"/>
              </a:solidFill>
            </a:endParaRPr>
          </a:p>
        </p:txBody>
      </p:sp>
      <p:sp>
        <p:nvSpPr>
          <p:cNvPr id="162" name="矩形 161"/>
          <p:cNvSpPr/>
          <p:nvPr/>
        </p:nvSpPr>
        <p:spPr>
          <a:xfrm>
            <a:off x="7320280" y="1198245"/>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日志管理</a:t>
            </a:r>
            <a:endParaRPr lang="zh-CN" altLang="en-US" sz="1400">
              <a:solidFill>
                <a:schemeClr val="tx1"/>
              </a:solidFill>
            </a:endParaRPr>
          </a:p>
        </p:txBody>
      </p:sp>
      <p:sp>
        <p:nvSpPr>
          <p:cNvPr id="163" name="矩形 162"/>
          <p:cNvSpPr/>
          <p:nvPr/>
        </p:nvSpPr>
        <p:spPr>
          <a:xfrm>
            <a:off x="7320280" y="1918335"/>
            <a:ext cx="1093470" cy="321945"/>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solidFill>
                  <a:schemeClr val="tx1"/>
                </a:solidFill>
              </a:rPr>
              <a:t>平台配置</a:t>
            </a:r>
            <a:endParaRPr lang="zh-CN" altLang="en-US" sz="1400">
              <a:solidFill>
                <a:schemeClr val="tx1"/>
              </a:solidFill>
            </a:endParaRPr>
          </a:p>
        </p:txBody>
      </p:sp>
      <p:sp>
        <p:nvSpPr>
          <p:cNvPr id="164" name="文本框 163"/>
          <p:cNvSpPr txBox="1"/>
          <p:nvPr/>
        </p:nvSpPr>
        <p:spPr>
          <a:xfrm>
            <a:off x="6528435" y="838200"/>
            <a:ext cx="1370330" cy="306705"/>
          </a:xfrm>
          <a:prstGeom prst="rect">
            <a:avLst/>
          </a:prstGeom>
          <a:noFill/>
        </p:spPr>
        <p:txBody>
          <a:bodyPr wrap="square" rtlCol="0" anchor="t">
            <a:spAutoFit/>
          </a:bodyPr>
          <a:p>
            <a:pPr algn="ctr"/>
            <a:r>
              <a:rPr lang="zh-CN" altLang="en-US" sz="1400" b="1">
                <a:latin typeface="微软雅黑" panose="020B0503020204020204" pitchFamily="34" charset="-122"/>
                <a:ea typeface="微软雅黑" panose="020B0503020204020204" pitchFamily="34" charset="-122"/>
              </a:rPr>
              <a:t>基本功能</a:t>
            </a:r>
            <a:endParaRPr lang="zh-CN" altLang="en-US" sz="1400" b="1">
              <a:latin typeface="微软雅黑" panose="020B0503020204020204" pitchFamily="34" charset="-122"/>
              <a:ea typeface="微软雅黑" panose="020B0503020204020204" pitchFamily="34" charset="-122"/>
            </a:endParaRPr>
          </a:p>
        </p:txBody>
      </p:sp>
      <p:cxnSp>
        <p:nvCxnSpPr>
          <p:cNvPr id="165" name="直接连接符 164"/>
          <p:cNvCxnSpPr/>
          <p:nvPr/>
        </p:nvCxnSpPr>
        <p:spPr>
          <a:xfrm flipH="1">
            <a:off x="8538845" y="1090295"/>
            <a:ext cx="5080" cy="12217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545840" y="80010"/>
            <a:ext cx="1000760" cy="398780"/>
          </a:xfrm>
          <a:prstGeom prst="rect">
            <a:avLst/>
          </a:prstGeom>
          <a:noFill/>
        </p:spPr>
        <p:txBody>
          <a:bodyPr wrap="none" rtlCol="0" anchor="t">
            <a:spAutoFit/>
          </a:bodyPr>
          <a:p>
            <a:r>
              <a:rPr lang="en-US" altLang="zh-CN" sz="2000" b="1" dirty="0">
                <a:sym typeface="+mn-ea"/>
              </a:rPr>
              <a:t>2021</a:t>
            </a:r>
            <a:r>
              <a:rPr lang="zh-CN" altLang="en-US" sz="2000" b="1" dirty="0">
                <a:sym typeface="+mn-ea"/>
              </a:rPr>
              <a:t>版</a:t>
            </a:r>
            <a:endParaRPr lang="zh-CN" altLang="en-US" sz="2000" b="1" dirty="0">
              <a:sym typeface="+mn-ea"/>
            </a:endParaRPr>
          </a:p>
        </p:txBody>
      </p:sp>
    </p:spTree>
  </p:cSld>
  <p:clrMapOvr>
    <a:masterClrMapping/>
  </p:clrMapOvr>
  <p:transition spd="med" advTm="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620"/>
            <a:ext cx="10515600" cy="697230"/>
          </a:xfrm>
        </p:spPr>
        <p:txBody>
          <a:bodyPr>
            <a:normAutofit fontScale="90000"/>
          </a:bodyPr>
          <a:lstStyle/>
          <a:p>
            <a:r>
              <a:rPr kumimoji="1" lang="zh-CN" altLang="en-US" dirty="0"/>
              <a:t>平台部署模式</a:t>
            </a:r>
            <a:endParaRPr kumimoji="1" lang="zh-CN" altLang="en-US" dirty="0"/>
          </a:p>
        </p:txBody>
      </p:sp>
      <p:sp>
        <p:nvSpPr>
          <p:cNvPr id="3" name="日期占位符 2"/>
          <p:cNvSpPr>
            <a:spLocks noGrp="1"/>
          </p:cNvSpPr>
          <p:nvPr>
            <p:ph type="dt" sz="half" idx="2"/>
          </p:nvPr>
        </p:nvSpPr>
        <p:spPr/>
        <p:txBody>
          <a:bodyPr/>
          <a:lstStyle/>
          <a:p>
            <a:fld id="{A849CC11-3B72-8B43-969C-D1473A0C2BC9}" type="datetime1">
              <a:rPr lang="zh-CN" altLang="en-US" smtClean="0"/>
            </a:fld>
            <a:endParaRPr lang="zh-CN" altLang="en-US" dirty="0"/>
          </a:p>
        </p:txBody>
      </p:sp>
      <p:sp>
        <p:nvSpPr>
          <p:cNvPr id="4" name="页脚占位符 3"/>
          <p:cNvSpPr>
            <a:spLocks noGrp="1"/>
          </p:cNvSpPr>
          <p:nvPr>
            <p:ph type="ftr" sz="quarter" idx="3"/>
          </p:nvPr>
        </p:nvSpPr>
        <p:spPr/>
        <p:txBody>
          <a:bodyPr/>
          <a:lstStyle/>
          <a:p>
            <a:r>
              <a:rPr lang="en-US" altLang="zh-CN"/>
              <a:t>Copyright © 2019-2021, HUAUN Corporation.</a:t>
            </a:r>
            <a:endParaRPr lang="zh-CN" altLang="en-US" dirty="0"/>
          </a:p>
        </p:txBody>
      </p:sp>
      <p:sp>
        <p:nvSpPr>
          <p:cNvPr id="5" name="灯片编号占位符 4"/>
          <p:cNvSpPr>
            <a:spLocks noGrp="1"/>
          </p:cNvSpPr>
          <p:nvPr>
            <p:ph type="sldNum" sz="quarter" idx="4"/>
          </p:nvPr>
        </p:nvSpPr>
        <p:spPr/>
        <p:txBody>
          <a:bodyPr/>
          <a:lstStyle/>
          <a:p>
            <a:fld id="{7D8338A4-A964-4845-8823-9E87D3B412B9}" type="slidenum">
              <a:rPr lang="zh-CN" altLang="en-US" smtClean="0"/>
            </a:fld>
            <a:endParaRPr lang="zh-CN" altLang="en-US"/>
          </a:p>
        </p:txBody>
      </p:sp>
      <p:sp>
        <p:nvSpPr>
          <p:cNvPr id="75" name="矩形 74"/>
          <p:cNvSpPr/>
          <p:nvPr/>
        </p:nvSpPr>
        <p:spPr>
          <a:xfrm>
            <a:off x="3739515" y="3717290"/>
            <a:ext cx="144145" cy="288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矩形 75"/>
          <p:cNvSpPr/>
          <p:nvPr/>
        </p:nvSpPr>
        <p:spPr>
          <a:xfrm>
            <a:off x="4368165" y="3717290"/>
            <a:ext cx="144145" cy="288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 name="直接连接符 30"/>
          <p:cNvCxnSpPr/>
          <p:nvPr/>
        </p:nvCxnSpPr>
        <p:spPr>
          <a:xfrm>
            <a:off x="0" y="3933190"/>
            <a:ext cx="1220724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503295" y="3723005"/>
            <a:ext cx="4841240" cy="432435"/>
          </a:xfrm>
          <a:prstGeom prst="rect">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t>安全边界</a:t>
            </a:r>
            <a:r>
              <a:rPr lang="en-US" altLang="zh-CN"/>
              <a:t> VPN</a:t>
            </a:r>
            <a:r>
              <a:rPr lang="zh-CN" altLang="en-US"/>
              <a:t>组网</a:t>
            </a:r>
            <a:r>
              <a:rPr lang="en-US" altLang="zh-CN"/>
              <a:t> + </a:t>
            </a:r>
            <a:r>
              <a:rPr lang="zh-CN" altLang="en-US"/>
              <a:t>网关认证</a:t>
            </a:r>
            <a:endParaRPr lang="zh-CN" altLang="en-US"/>
          </a:p>
        </p:txBody>
      </p:sp>
      <p:sp>
        <p:nvSpPr>
          <p:cNvPr id="12" name="矩形 11"/>
          <p:cNvSpPr/>
          <p:nvPr/>
        </p:nvSpPr>
        <p:spPr>
          <a:xfrm>
            <a:off x="3503295" y="5547360"/>
            <a:ext cx="4841240" cy="985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en-US" altLang="zh-CN"/>
              <a:t>Ai.KG</a:t>
            </a:r>
            <a:r>
              <a:rPr lang="zh-CN" altLang="en-US"/>
              <a:t>基础数据</a:t>
            </a:r>
            <a:endParaRPr lang="zh-CN" altLang="en-US"/>
          </a:p>
        </p:txBody>
      </p:sp>
      <p:sp>
        <p:nvSpPr>
          <p:cNvPr id="11" name="圆柱形 10"/>
          <p:cNvSpPr/>
          <p:nvPr/>
        </p:nvSpPr>
        <p:spPr>
          <a:xfrm>
            <a:off x="7081520" y="5941695"/>
            <a:ext cx="976630" cy="521970"/>
          </a:xfrm>
          <a:prstGeom prst="ca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200">
                <a:solidFill>
                  <a:schemeClr val="tx1"/>
                </a:solidFill>
              </a:rPr>
              <a:t>其它数据</a:t>
            </a:r>
            <a:endParaRPr lang="zh-CN" sz="1200">
              <a:solidFill>
                <a:schemeClr val="tx1"/>
              </a:solidFill>
            </a:endParaRPr>
          </a:p>
        </p:txBody>
      </p:sp>
      <p:sp>
        <p:nvSpPr>
          <p:cNvPr id="14" name="矩形 13"/>
          <p:cNvSpPr/>
          <p:nvPr/>
        </p:nvSpPr>
        <p:spPr>
          <a:xfrm>
            <a:off x="3503295" y="4401185"/>
            <a:ext cx="4841240" cy="294005"/>
          </a:xfrm>
          <a:prstGeom prst="rect">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t>数据应用层</a:t>
            </a:r>
            <a:endParaRPr lang="zh-CN"/>
          </a:p>
        </p:txBody>
      </p:sp>
      <p:sp>
        <p:nvSpPr>
          <p:cNvPr id="15" name="圆柱形 14"/>
          <p:cNvSpPr/>
          <p:nvPr/>
        </p:nvSpPr>
        <p:spPr>
          <a:xfrm>
            <a:off x="5435600" y="5941695"/>
            <a:ext cx="976630" cy="521970"/>
          </a:xfrm>
          <a:prstGeom prst="ca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rPr>
              <a:t>原始数据</a:t>
            </a:r>
            <a:endParaRPr lang="zh-CN" altLang="en-US" sz="1200">
              <a:solidFill>
                <a:schemeClr val="tx1"/>
              </a:solidFill>
            </a:endParaRPr>
          </a:p>
        </p:txBody>
      </p:sp>
      <p:sp>
        <p:nvSpPr>
          <p:cNvPr id="16" name="圆柱形 15"/>
          <p:cNvSpPr/>
          <p:nvPr/>
        </p:nvSpPr>
        <p:spPr>
          <a:xfrm>
            <a:off x="3794125" y="5941695"/>
            <a:ext cx="976630" cy="521970"/>
          </a:xfrm>
          <a:prstGeom prst="ca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200">
                <a:solidFill>
                  <a:schemeClr val="tx1"/>
                </a:solidFill>
              </a:rPr>
              <a:t>图数据</a:t>
            </a:r>
            <a:endParaRPr lang="zh-CN" sz="1200">
              <a:solidFill>
                <a:schemeClr val="tx1"/>
              </a:solidFill>
            </a:endParaRPr>
          </a:p>
        </p:txBody>
      </p:sp>
      <p:sp>
        <p:nvSpPr>
          <p:cNvPr id="19" name="文本框 18"/>
          <p:cNvSpPr txBox="1"/>
          <p:nvPr/>
        </p:nvSpPr>
        <p:spPr>
          <a:xfrm>
            <a:off x="119380" y="4046855"/>
            <a:ext cx="1544320" cy="460375"/>
          </a:xfrm>
          <a:prstGeom prst="rect">
            <a:avLst/>
          </a:prstGeom>
          <a:noFill/>
        </p:spPr>
        <p:txBody>
          <a:bodyPr wrap="square" rtlCol="0" anchor="t">
            <a:spAutoFit/>
          </a:bodyPr>
          <a:p>
            <a:pPr algn="ctr"/>
            <a:r>
              <a:rPr lang="zh-CN" altLang="en-US" sz="2400" b="1"/>
              <a:t>内部网络</a:t>
            </a:r>
            <a:endParaRPr lang="zh-CN" altLang="en-US" sz="2400" b="1"/>
          </a:p>
        </p:txBody>
      </p:sp>
      <p:sp>
        <p:nvSpPr>
          <p:cNvPr id="7" name="左右箭头 6"/>
          <p:cNvSpPr/>
          <p:nvPr/>
        </p:nvSpPr>
        <p:spPr>
          <a:xfrm>
            <a:off x="4862195" y="6118860"/>
            <a:ext cx="482600" cy="167640"/>
          </a:xfrm>
          <a:prstGeom prst="leftRightArrow">
            <a:avLst/>
          </a:prstGeom>
          <a:solidFill>
            <a:srgbClr val="33EE5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左右箭头 7"/>
          <p:cNvSpPr/>
          <p:nvPr/>
        </p:nvSpPr>
        <p:spPr>
          <a:xfrm>
            <a:off x="6532245" y="6118860"/>
            <a:ext cx="482600" cy="167640"/>
          </a:xfrm>
          <a:prstGeom prst="leftRightArrow">
            <a:avLst/>
          </a:prstGeom>
          <a:solidFill>
            <a:srgbClr val="33EE5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3503295" y="4938395"/>
            <a:ext cx="2277745" cy="321945"/>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t>可公开数据接口</a:t>
            </a:r>
            <a:endParaRPr lang="zh-CN" altLang="en-US" sz="1400"/>
          </a:p>
        </p:txBody>
      </p:sp>
      <p:sp>
        <p:nvSpPr>
          <p:cNvPr id="10" name="矩形 9"/>
          <p:cNvSpPr/>
          <p:nvPr/>
        </p:nvSpPr>
        <p:spPr>
          <a:xfrm>
            <a:off x="5928360" y="4938395"/>
            <a:ext cx="2416175" cy="321945"/>
          </a:xfrm>
          <a:prstGeom prst="rect">
            <a:avLst/>
          </a:prstGeom>
        </p:spPr>
        <p:style>
          <a:lnRef idx="0">
            <a:schemeClr val="accent3"/>
          </a:lnRef>
          <a:fillRef idx="3">
            <a:schemeClr val="accent3"/>
          </a:fillRef>
          <a:effectRef idx="3">
            <a:schemeClr val="accent3"/>
          </a:effectRef>
          <a:fontRef idx="minor">
            <a:schemeClr val="lt1"/>
          </a:fontRef>
        </p:style>
        <p:txBody>
          <a:bodyPr rtlCol="0" anchor="ctr"/>
          <a:p>
            <a:pPr algn="ctr"/>
            <a:r>
              <a:rPr lang="zh-CN" altLang="en-US" sz="1400"/>
              <a:t>隐私数据接口</a:t>
            </a:r>
            <a:r>
              <a:rPr lang="en-US" altLang="zh-CN" sz="1400"/>
              <a:t>(</a:t>
            </a:r>
            <a:r>
              <a:rPr lang="zh-CN" altLang="en-US" sz="1400"/>
              <a:t>验证</a:t>
            </a:r>
            <a:r>
              <a:rPr lang="en-US" altLang="zh-CN" sz="1400"/>
              <a:t>+</a:t>
            </a:r>
            <a:r>
              <a:rPr lang="zh-CN" altLang="en-US" sz="1400"/>
              <a:t>权限</a:t>
            </a:r>
            <a:r>
              <a:rPr lang="en-US" altLang="zh-CN" sz="1400"/>
              <a:t>)</a:t>
            </a:r>
            <a:endParaRPr lang="en-US" altLang="zh-CN" sz="1400"/>
          </a:p>
        </p:txBody>
      </p:sp>
      <p:sp>
        <p:nvSpPr>
          <p:cNvPr id="17" name="上下箭头 16"/>
          <p:cNvSpPr/>
          <p:nvPr/>
        </p:nvSpPr>
        <p:spPr>
          <a:xfrm>
            <a:off x="5844540" y="4173220"/>
            <a:ext cx="106680" cy="2082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上下箭头 26"/>
          <p:cNvSpPr/>
          <p:nvPr/>
        </p:nvSpPr>
        <p:spPr>
          <a:xfrm>
            <a:off x="4625340" y="4730115"/>
            <a:ext cx="106680" cy="2082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上下箭头 27"/>
          <p:cNvSpPr/>
          <p:nvPr/>
        </p:nvSpPr>
        <p:spPr>
          <a:xfrm>
            <a:off x="6974840" y="4730115"/>
            <a:ext cx="106680" cy="2082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上下箭头 28"/>
          <p:cNvSpPr/>
          <p:nvPr/>
        </p:nvSpPr>
        <p:spPr>
          <a:xfrm>
            <a:off x="4588510" y="5339080"/>
            <a:ext cx="106680" cy="2082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上下箭头 29"/>
          <p:cNvSpPr/>
          <p:nvPr/>
        </p:nvSpPr>
        <p:spPr>
          <a:xfrm>
            <a:off x="7014845" y="5299710"/>
            <a:ext cx="106680" cy="2082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119380" y="3357245"/>
            <a:ext cx="1544320" cy="460375"/>
          </a:xfrm>
          <a:prstGeom prst="rect">
            <a:avLst/>
          </a:prstGeom>
          <a:noFill/>
        </p:spPr>
        <p:txBody>
          <a:bodyPr wrap="square" rtlCol="0" anchor="t">
            <a:spAutoFit/>
          </a:bodyPr>
          <a:p>
            <a:pPr algn="ctr"/>
            <a:r>
              <a:rPr lang="zh-CN" altLang="en-US" sz="2400" b="1"/>
              <a:t>公共网络</a:t>
            </a:r>
            <a:endParaRPr lang="zh-CN" altLang="en-US" sz="2400" b="1"/>
          </a:p>
        </p:txBody>
      </p:sp>
      <p:grpSp>
        <p:nvGrpSpPr>
          <p:cNvPr id="35" name="组合 34"/>
          <p:cNvGrpSpPr/>
          <p:nvPr/>
        </p:nvGrpSpPr>
        <p:grpSpPr>
          <a:xfrm>
            <a:off x="551815" y="5160010"/>
            <a:ext cx="1507490" cy="983615"/>
            <a:chOff x="1182" y="8575"/>
            <a:chExt cx="2374" cy="1549"/>
          </a:xfrm>
        </p:grpSpPr>
        <p:pic>
          <p:nvPicPr>
            <p:cNvPr id="33" name="图片 32" descr="303b32313536323635313bb7fecef1c6f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116" y="8575"/>
              <a:ext cx="1440" cy="1440"/>
            </a:xfrm>
            <a:prstGeom prst="rect">
              <a:avLst/>
            </a:prstGeom>
          </p:spPr>
        </p:pic>
        <p:pic>
          <p:nvPicPr>
            <p:cNvPr id="34" name="图片 33" descr="303b32313536323635313bb7fecef1c6f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182" y="8684"/>
              <a:ext cx="1440" cy="1440"/>
            </a:xfrm>
            <a:prstGeom prst="rect">
              <a:avLst/>
            </a:prstGeom>
          </p:spPr>
        </p:pic>
      </p:grpSp>
      <p:sp>
        <p:nvSpPr>
          <p:cNvPr id="36" name="文本框 35"/>
          <p:cNvSpPr txBox="1"/>
          <p:nvPr/>
        </p:nvSpPr>
        <p:spPr>
          <a:xfrm>
            <a:off x="695325" y="6095365"/>
            <a:ext cx="1325880" cy="368300"/>
          </a:xfrm>
          <a:prstGeom prst="rect">
            <a:avLst/>
          </a:prstGeom>
          <a:noFill/>
        </p:spPr>
        <p:txBody>
          <a:bodyPr wrap="none" rtlCol="0" anchor="t">
            <a:spAutoFit/>
          </a:bodyPr>
          <a:p>
            <a:r>
              <a:rPr lang="zh-CN" altLang="en-US"/>
              <a:t>存储数据库</a:t>
            </a:r>
            <a:endParaRPr lang="zh-CN" altLang="en-US"/>
          </a:p>
        </p:txBody>
      </p:sp>
      <p:sp>
        <p:nvSpPr>
          <p:cNvPr id="37" name="左右箭头 36"/>
          <p:cNvSpPr/>
          <p:nvPr/>
        </p:nvSpPr>
        <p:spPr>
          <a:xfrm>
            <a:off x="2207895" y="5805170"/>
            <a:ext cx="1080135" cy="2159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1" name="组合 40"/>
          <p:cNvGrpSpPr/>
          <p:nvPr/>
        </p:nvGrpSpPr>
        <p:grpSpPr>
          <a:xfrm>
            <a:off x="2064385" y="764540"/>
            <a:ext cx="1367790" cy="1008380"/>
            <a:chOff x="2343" y="1204"/>
            <a:chExt cx="2154" cy="1588"/>
          </a:xfrm>
        </p:grpSpPr>
        <p:sp>
          <p:nvSpPr>
            <p:cNvPr id="39" name="云形 38"/>
            <p:cNvSpPr/>
            <p:nvPr/>
          </p:nvSpPr>
          <p:spPr>
            <a:xfrm>
              <a:off x="2343" y="1204"/>
              <a:ext cx="2154" cy="1588"/>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8" name="图片 37" descr="303b3231353832323230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0" y="1205"/>
              <a:ext cx="938" cy="938"/>
            </a:xfrm>
            <a:prstGeom prst="rect">
              <a:avLst/>
            </a:prstGeom>
          </p:spPr>
        </p:pic>
        <p:sp>
          <p:nvSpPr>
            <p:cNvPr id="40" name="文本框 39"/>
            <p:cNvSpPr txBox="1"/>
            <p:nvPr/>
          </p:nvSpPr>
          <p:spPr>
            <a:xfrm>
              <a:off x="2457" y="1999"/>
              <a:ext cx="1888" cy="531"/>
            </a:xfrm>
            <a:prstGeom prst="rect">
              <a:avLst/>
            </a:prstGeom>
            <a:noFill/>
          </p:spPr>
          <p:txBody>
            <a:bodyPr wrap="none" rtlCol="0" anchor="t">
              <a:spAutoFit/>
            </a:bodyPr>
            <a:p>
              <a:r>
                <a:rPr lang="zh-CN" altLang="en-US" sz="1600">
                  <a:latin typeface="微软雅黑" panose="020B0503020204020204" pitchFamily="34" charset="-122"/>
                  <a:ea typeface="微软雅黑" panose="020B0503020204020204" pitchFamily="34" charset="-122"/>
                  <a:sym typeface="+mn-ea"/>
                </a:rPr>
                <a:t>应用服务器</a:t>
              </a:r>
              <a:endParaRPr lang="zh-CN" altLang="en-US" sz="1600">
                <a:latin typeface="微软雅黑" panose="020B0503020204020204" pitchFamily="34" charset="-122"/>
                <a:ea typeface="微软雅黑" panose="020B0503020204020204" pitchFamily="34" charset="-122"/>
                <a:sym typeface="+mn-ea"/>
              </a:endParaRPr>
            </a:p>
          </p:txBody>
        </p:sp>
      </p:grpSp>
      <p:grpSp>
        <p:nvGrpSpPr>
          <p:cNvPr id="51" name="组合 50"/>
          <p:cNvGrpSpPr/>
          <p:nvPr/>
        </p:nvGrpSpPr>
        <p:grpSpPr>
          <a:xfrm>
            <a:off x="6904990" y="476250"/>
            <a:ext cx="1367790" cy="1008380"/>
            <a:chOff x="2343" y="1204"/>
            <a:chExt cx="2154" cy="1588"/>
          </a:xfrm>
        </p:grpSpPr>
        <p:sp>
          <p:nvSpPr>
            <p:cNvPr id="52" name="云形 51"/>
            <p:cNvSpPr/>
            <p:nvPr/>
          </p:nvSpPr>
          <p:spPr>
            <a:xfrm>
              <a:off x="2343" y="1204"/>
              <a:ext cx="2154" cy="1588"/>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3" name="图片 52" descr="303b3231353832323230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0" y="1205"/>
              <a:ext cx="938" cy="938"/>
            </a:xfrm>
            <a:prstGeom prst="rect">
              <a:avLst/>
            </a:prstGeom>
          </p:spPr>
        </p:pic>
        <p:sp>
          <p:nvSpPr>
            <p:cNvPr id="54" name="文本框 53"/>
            <p:cNvSpPr txBox="1"/>
            <p:nvPr/>
          </p:nvSpPr>
          <p:spPr>
            <a:xfrm>
              <a:off x="2684" y="1999"/>
              <a:ext cx="1568" cy="531"/>
            </a:xfrm>
            <a:prstGeom prst="rect">
              <a:avLst/>
            </a:prstGeom>
            <a:noFill/>
          </p:spPr>
          <p:txBody>
            <a:bodyPr wrap="none" rtlCol="0" anchor="t">
              <a:spAutoFit/>
            </a:bodyPr>
            <a:p>
              <a:r>
                <a:rPr lang="zh-CN" altLang="en-US" sz="1600">
                  <a:latin typeface="微软雅黑" panose="020B0503020204020204" pitchFamily="34" charset="-122"/>
                  <a:ea typeface="微软雅黑" panose="020B0503020204020204" pitchFamily="34" charset="-122"/>
                  <a:sym typeface="+mn-ea"/>
                </a:rPr>
                <a:t>数据缓存</a:t>
              </a:r>
              <a:endParaRPr lang="zh-CN" altLang="en-US" sz="1600">
                <a:latin typeface="微软雅黑" panose="020B0503020204020204" pitchFamily="34" charset="-122"/>
                <a:ea typeface="微软雅黑" panose="020B0503020204020204" pitchFamily="34" charset="-122"/>
                <a:sym typeface="+mn-ea"/>
              </a:endParaRPr>
            </a:p>
          </p:txBody>
        </p:sp>
      </p:grpSp>
      <p:grpSp>
        <p:nvGrpSpPr>
          <p:cNvPr id="63" name="组合 62"/>
          <p:cNvGrpSpPr/>
          <p:nvPr/>
        </p:nvGrpSpPr>
        <p:grpSpPr>
          <a:xfrm>
            <a:off x="839470" y="1701165"/>
            <a:ext cx="1367790" cy="1008380"/>
            <a:chOff x="2343" y="1204"/>
            <a:chExt cx="2154" cy="1588"/>
          </a:xfrm>
        </p:grpSpPr>
        <p:sp>
          <p:nvSpPr>
            <p:cNvPr id="65" name="云形 64"/>
            <p:cNvSpPr/>
            <p:nvPr/>
          </p:nvSpPr>
          <p:spPr>
            <a:xfrm>
              <a:off x="2343" y="1204"/>
              <a:ext cx="2154" cy="1588"/>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6" name="图片 65" descr="303b3231353832323230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0" y="1205"/>
              <a:ext cx="938" cy="938"/>
            </a:xfrm>
            <a:prstGeom prst="rect">
              <a:avLst/>
            </a:prstGeom>
          </p:spPr>
        </p:pic>
        <p:sp>
          <p:nvSpPr>
            <p:cNvPr id="67" name="文本框 66"/>
            <p:cNvSpPr txBox="1"/>
            <p:nvPr/>
          </p:nvSpPr>
          <p:spPr>
            <a:xfrm>
              <a:off x="2457" y="1999"/>
              <a:ext cx="1888" cy="531"/>
            </a:xfrm>
            <a:prstGeom prst="rect">
              <a:avLst/>
            </a:prstGeom>
            <a:noFill/>
          </p:spPr>
          <p:txBody>
            <a:bodyPr wrap="none" rtlCol="0" anchor="t">
              <a:spAutoFit/>
            </a:bodyPr>
            <a:p>
              <a:r>
                <a:rPr lang="zh-CN" altLang="en-US" sz="1600">
                  <a:latin typeface="微软雅黑" panose="020B0503020204020204" pitchFamily="34" charset="-122"/>
                  <a:ea typeface="微软雅黑" panose="020B0503020204020204" pitchFamily="34" charset="-122"/>
                  <a:sym typeface="+mn-ea"/>
                </a:rPr>
                <a:t>应用服务器</a:t>
              </a:r>
              <a:endParaRPr lang="zh-CN" altLang="en-US" sz="1600">
                <a:latin typeface="微软雅黑" panose="020B0503020204020204" pitchFamily="34" charset="-122"/>
                <a:ea typeface="微软雅黑" panose="020B0503020204020204" pitchFamily="34" charset="-122"/>
                <a:sym typeface="+mn-ea"/>
              </a:endParaRPr>
            </a:p>
          </p:txBody>
        </p:sp>
      </p:grpSp>
      <p:grpSp>
        <p:nvGrpSpPr>
          <p:cNvPr id="69" name="组合 68"/>
          <p:cNvGrpSpPr/>
          <p:nvPr/>
        </p:nvGrpSpPr>
        <p:grpSpPr>
          <a:xfrm>
            <a:off x="2567305" y="1771650"/>
            <a:ext cx="1367790" cy="1008380"/>
            <a:chOff x="2343" y="1204"/>
            <a:chExt cx="2154" cy="1588"/>
          </a:xfrm>
        </p:grpSpPr>
        <p:sp>
          <p:nvSpPr>
            <p:cNvPr id="70" name="云形 69"/>
            <p:cNvSpPr/>
            <p:nvPr/>
          </p:nvSpPr>
          <p:spPr>
            <a:xfrm>
              <a:off x="2343" y="1204"/>
              <a:ext cx="2154" cy="1588"/>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1" name="图片 70" descr="303b3231353832323230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0" y="1205"/>
              <a:ext cx="938" cy="938"/>
            </a:xfrm>
            <a:prstGeom prst="rect">
              <a:avLst/>
            </a:prstGeom>
          </p:spPr>
        </p:pic>
        <p:sp>
          <p:nvSpPr>
            <p:cNvPr id="72" name="文本框 71"/>
            <p:cNvSpPr txBox="1"/>
            <p:nvPr/>
          </p:nvSpPr>
          <p:spPr>
            <a:xfrm>
              <a:off x="2457" y="1999"/>
              <a:ext cx="1888" cy="531"/>
            </a:xfrm>
            <a:prstGeom prst="rect">
              <a:avLst/>
            </a:prstGeom>
            <a:noFill/>
          </p:spPr>
          <p:txBody>
            <a:bodyPr wrap="none" rtlCol="0" anchor="t">
              <a:spAutoFit/>
            </a:bodyPr>
            <a:p>
              <a:r>
                <a:rPr lang="zh-CN" altLang="en-US" sz="1600">
                  <a:latin typeface="微软雅黑" panose="020B0503020204020204" pitchFamily="34" charset="-122"/>
                  <a:ea typeface="微软雅黑" panose="020B0503020204020204" pitchFamily="34" charset="-122"/>
                  <a:sym typeface="+mn-ea"/>
                </a:rPr>
                <a:t>应用服务器</a:t>
              </a:r>
              <a:endParaRPr lang="zh-CN" altLang="en-US" sz="1600">
                <a:latin typeface="微软雅黑" panose="020B0503020204020204" pitchFamily="34" charset="-122"/>
                <a:ea typeface="微软雅黑" panose="020B0503020204020204" pitchFamily="34" charset="-122"/>
                <a:sym typeface="+mn-ea"/>
              </a:endParaRPr>
            </a:p>
          </p:txBody>
        </p:sp>
      </p:grpSp>
      <p:cxnSp>
        <p:nvCxnSpPr>
          <p:cNvPr id="73" name="肘形连接符 72"/>
          <p:cNvCxnSpPr>
            <a:stCxn id="65" idx="1"/>
            <a:endCxn id="13" idx="0"/>
          </p:cNvCxnSpPr>
          <p:nvPr/>
        </p:nvCxnSpPr>
        <p:spPr>
          <a:xfrm rot="5400000" flipV="1">
            <a:off x="3216275" y="1015365"/>
            <a:ext cx="1014730" cy="4400550"/>
          </a:xfrm>
          <a:prstGeom prst="bentConnector3">
            <a:avLst>
              <a:gd name="adj1" fmla="val 50063"/>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肘形连接符 73"/>
          <p:cNvCxnSpPr>
            <a:stCxn id="70" idx="1"/>
          </p:cNvCxnSpPr>
          <p:nvPr/>
        </p:nvCxnSpPr>
        <p:spPr>
          <a:xfrm rot="5400000" flipV="1">
            <a:off x="3124200" y="2905760"/>
            <a:ext cx="938530" cy="684530"/>
          </a:xfrm>
          <a:prstGeom prst="bentConnector3">
            <a:avLst>
              <a:gd name="adj1" fmla="val 50068"/>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肘形连接符 76"/>
          <p:cNvCxnSpPr>
            <a:stCxn id="39" idx="0"/>
          </p:cNvCxnSpPr>
          <p:nvPr/>
        </p:nvCxnSpPr>
        <p:spPr>
          <a:xfrm>
            <a:off x="3430905" y="1268730"/>
            <a:ext cx="1009015" cy="2448560"/>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5087620" y="548005"/>
            <a:ext cx="1367790" cy="1008380"/>
            <a:chOff x="2343" y="1204"/>
            <a:chExt cx="2154" cy="1588"/>
          </a:xfrm>
        </p:grpSpPr>
        <p:sp>
          <p:nvSpPr>
            <p:cNvPr id="79" name="云形 78"/>
            <p:cNvSpPr/>
            <p:nvPr/>
          </p:nvSpPr>
          <p:spPr>
            <a:xfrm>
              <a:off x="2343" y="1204"/>
              <a:ext cx="2154" cy="1588"/>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0" name="图片 79" descr="303b3231353832323230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0" y="1205"/>
              <a:ext cx="938" cy="938"/>
            </a:xfrm>
            <a:prstGeom prst="rect">
              <a:avLst/>
            </a:prstGeom>
          </p:spPr>
        </p:pic>
        <p:sp>
          <p:nvSpPr>
            <p:cNvPr id="81" name="文本框 80"/>
            <p:cNvSpPr txBox="1"/>
            <p:nvPr/>
          </p:nvSpPr>
          <p:spPr>
            <a:xfrm>
              <a:off x="2684" y="1999"/>
              <a:ext cx="1568" cy="531"/>
            </a:xfrm>
            <a:prstGeom prst="rect">
              <a:avLst/>
            </a:prstGeom>
            <a:noFill/>
          </p:spPr>
          <p:txBody>
            <a:bodyPr wrap="none" rtlCol="0" anchor="t">
              <a:spAutoFit/>
            </a:bodyPr>
            <a:p>
              <a:r>
                <a:rPr lang="zh-CN" altLang="en-US" sz="1600">
                  <a:latin typeface="微软雅黑" panose="020B0503020204020204" pitchFamily="34" charset="-122"/>
                  <a:ea typeface="微软雅黑" panose="020B0503020204020204" pitchFamily="34" charset="-122"/>
                  <a:sym typeface="+mn-ea"/>
                </a:rPr>
                <a:t>数据缓存</a:t>
              </a:r>
              <a:endParaRPr lang="zh-CN" altLang="en-US" sz="1600">
                <a:latin typeface="微软雅黑" panose="020B0503020204020204" pitchFamily="34" charset="-122"/>
                <a:ea typeface="微软雅黑" panose="020B0503020204020204" pitchFamily="34" charset="-122"/>
                <a:sym typeface="+mn-ea"/>
              </a:endParaRPr>
            </a:p>
          </p:txBody>
        </p:sp>
      </p:grpSp>
      <p:grpSp>
        <p:nvGrpSpPr>
          <p:cNvPr id="82" name="组合 81"/>
          <p:cNvGrpSpPr/>
          <p:nvPr/>
        </p:nvGrpSpPr>
        <p:grpSpPr>
          <a:xfrm>
            <a:off x="6743700" y="2014855"/>
            <a:ext cx="1367790" cy="1008380"/>
            <a:chOff x="2343" y="1204"/>
            <a:chExt cx="2154" cy="1588"/>
          </a:xfrm>
        </p:grpSpPr>
        <p:sp>
          <p:nvSpPr>
            <p:cNvPr id="83" name="云形 82"/>
            <p:cNvSpPr/>
            <p:nvPr/>
          </p:nvSpPr>
          <p:spPr>
            <a:xfrm>
              <a:off x="2343" y="1204"/>
              <a:ext cx="2154" cy="1588"/>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4" name="图片 83" descr="303b3231353832323230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0" y="1205"/>
              <a:ext cx="938" cy="938"/>
            </a:xfrm>
            <a:prstGeom prst="rect">
              <a:avLst/>
            </a:prstGeom>
          </p:spPr>
        </p:pic>
        <p:sp>
          <p:nvSpPr>
            <p:cNvPr id="85" name="文本框 84"/>
            <p:cNvSpPr txBox="1"/>
            <p:nvPr/>
          </p:nvSpPr>
          <p:spPr>
            <a:xfrm>
              <a:off x="2684" y="1999"/>
              <a:ext cx="1568" cy="531"/>
            </a:xfrm>
            <a:prstGeom prst="rect">
              <a:avLst/>
            </a:prstGeom>
            <a:noFill/>
          </p:spPr>
          <p:txBody>
            <a:bodyPr wrap="none" rtlCol="0" anchor="t">
              <a:spAutoFit/>
            </a:bodyPr>
            <a:p>
              <a:r>
                <a:rPr lang="zh-CN" altLang="en-US" sz="1600">
                  <a:latin typeface="微软雅黑" panose="020B0503020204020204" pitchFamily="34" charset="-122"/>
                  <a:ea typeface="微软雅黑" panose="020B0503020204020204" pitchFamily="34" charset="-122"/>
                  <a:sym typeface="+mn-ea"/>
                </a:rPr>
                <a:t>数据缓存</a:t>
              </a:r>
              <a:endParaRPr lang="zh-CN" altLang="en-US" sz="1600">
                <a:latin typeface="微软雅黑" panose="020B0503020204020204" pitchFamily="34" charset="-122"/>
                <a:ea typeface="微软雅黑" panose="020B0503020204020204" pitchFamily="34" charset="-122"/>
                <a:sym typeface="+mn-ea"/>
              </a:endParaRPr>
            </a:p>
          </p:txBody>
        </p:sp>
      </p:grpSp>
      <p:cxnSp>
        <p:nvCxnSpPr>
          <p:cNvPr id="86" name="肘形连接符 85"/>
          <p:cNvCxnSpPr>
            <a:stCxn id="79" idx="1"/>
          </p:cNvCxnSpPr>
          <p:nvPr/>
        </p:nvCxnSpPr>
        <p:spPr>
          <a:xfrm rot="5400000" flipV="1">
            <a:off x="4888865" y="2437765"/>
            <a:ext cx="2162175" cy="396240"/>
          </a:xfrm>
          <a:prstGeom prst="bentConnector3">
            <a:avLst>
              <a:gd name="adj1" fmla="val 50029"/>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7" name="肘形连接符 86"/>
          <p:cNvCxnSpPr/>
          <p:nvPr/>
        </p:nvCxnSpPr>
        <p:spPr>
          <a:xfrm rot="5400000">
            <a:off x="6811010" y="3100070"/>
            <a:ext cx="694055" cy="53975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8" name="肘形连接符 87"/>
          <p:cNvCxnSpPr>
            <a:stCxn id="52" idx="1"/>
          </p:cNvCxnSpPr>
          <p:nvPr/>
        </p:nvCxnSpPr>
        <p:spPr>
          <a:xfrm rot="5400000">
            <a:off x="5905500" y="2033905"/>
            <a:ext cx="2233930" cy="1132840"/>
          </a:xfrm>
          <a:prstGeom prst="bentConnector3">
            <a:avLst>
              <a:gd name="adj1" fmla="val 18874"/>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9408160" y="5302885"/>
            <a:ext cx="1507490" cy="983615"/>
            <a:chOff x="1182" y="8575"/>
            <a:chExt cx="2374" cy="1549"/>
          </a:xfrm>
        </p:grpSpPr>
        <p:pic>
          <p:nvPicPr>
            <p:cNvPr id="90" name="图片 89" descr="303b32313536323635313bb7fecef1c6f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116" y="8575"/>
              <a:ext cx="1440" cy="1440"/>
            </a:xfrm>
            <a:prstGeom prst="rect">
              <a:avLst/>
            </a:prstGeom>
          </p:spPr>
        </p:pic>
        <p:pic>
          <p:nvPicPr>
            <p:cNvPr id="91" name="图片 90" descr="303b32313536323635313bb7fecef1c6f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182" y="8684"/>
              <a:ext cx="1440" cy="1440"/>
            </a:xfrm>
            <a:prstGeom prst="rect">
              <a:avLst/>
            </a:prstGeom>
          </p:spPr>
        </p:pic>
      </p:grpSp>
      <p:sp>
        <p:nvSpPr>
          <p:cNvPr id="92" name="文本框 91"/>
          <p:cNvSpPr txBox="1"/>
          <p:nvPr/>
        </p:nvSpPr>
        <p:spPr>
          <a:xfrm>
            <a:off x="9551670" y="6238240"/>
            <a:ext cx="1325880" cy="368300"/>
          </a:xfrm>
          <a:prstGeom prst="rect">
            <a:avLst/>
          </a:prstGeom>
          <a:noFill/>
        </p:spPr>
        <p:txBody>
          <a:bodyPr wrap="none" rtlCol="0" anchor="t">
            <a:spAutoFit/>
          </a:bodyPr>
          <a:p>
            <a:r>
              <a:rPr lang="zh-CN" altLang="en-US"/>
              <a:t>备份数据库</a:t>
            </a:r>
            <a:endParaRPr lang="zh-CN" altLang="en-US"/>
          </a:p>
        </p:txBody>
      </p:sp>
      <p:sp>
        <p:nvSpPr>
          <p:cNvPr id="93" name="左右箭头 92"/>
          <p:cNvSpPr/>
          <p:nvPr/>
        </p:nvSpPr>
        <p:spPr>
          <a:xfrm>
            <a:off x="8400415" y="5879465"/>
            <a:ext cx="1080135" cy="2159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4" name="组合 93"/>
          <p:cNvGrpSpPr/>
          <p:nvPr/>
        </p:nvGrpSpPr>
        <p:grpSpPr>
          <a:xfrm>
            <a:off x="10360025" y="908685"/>
            <a:ext cx="1367790" cy="1008380"/>
            <a:chOff x="2343" y="1204"/>
            <a:chExt cx="2154" cy="1588"/>
          </a:xfrm>
        </p:grpSpPr>
        <p:sp>
          <p:nvSpPr>
            <p:cNvPr id="95" name="云形 94"/>
            <p:cNvSpPr/>
            <p:nvPr/>
          </p:nvSpPr>
          <p:spPr>
            <a:xfrm>
              <a:off x="2343" y="1204"/>
              <a:ext cx="2154" cy="1588"/>
            </a:xfrm>
            <a:prstGeom prst="cloud">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6" name="图片 95" descr="303b3231353832323230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0" y="1205"/>
              <a:ext cx="938" cy="938"/>
            </a:xfrm>
            <a:prstGeom prst="rect">
              <a:avLst/>
            </a:prstGeom>
          </p:spPr>
        </p:pic>
        <p:sp>
          <p:nvSpPr>
            <p:cNvPr id="97" name="文本框 96"/>
            <p:cNvSpPr txBox="1"/>
            <p:nvPr/>
          </p:nvSpPr>
          <p:spPr>
            <a:xfrm>
              <a:off x="2684" y="1999"/>
              <a:ext cx="1568" cy="531"/>
            </a:xfrm>
            <a:prstGeom prst="rect">
              <a:avLst/>
            </a:prstGeom>
            <a:noFill/>
          </p:spPr>
          <p:txBody>
            <a:bodyPr wrap="none" rtlCol="0" anchor="t">
              <a:spAutoFit/>
            </a:bodyPr>
            <a:p>
              <a:r>
                <a:rPr lang="zh-CN" altLang="en-US" sz="1600">
                  <a:latin typeface="微软雅黑" panose="020B0503020204020204" pitchFamily="34" charset="-122"/>
                  <a:ea typeface="微软雅黑" panose="020B0503020204020204" pitchFamily="34" charset="-122"/>
                  <a:sym typeface="+mn-ea"/>
                </a:rPr>
                <a:t>数据采集</a:t>
              </a:r>
              <a:endParaRPr lang="zh-CN" altLang="en-US" sz="1600">
                <a:latin typeface="微软雅黑" panose="020B0503020204020204" pitchFamily="34" charset="-122"/>
                <a:ea typeface="微软雅黑" panose="020B0503020204020204" pitchFamily="34" charset="-122"/>
                <a:sym typeface="+mn-ea"/>
              </a:endParaRPr>
            </a:p>
          </p:txBody>
        </p:sp>
      </p:grpSp>
      <p:grpSp>
        <p:nvGrpSpPr>
          <p:cNvPr id="106" name="组合 105"/>
          <p:cNvGrpSpPr/>
          <p:nvPr/>
        </p:nvGrpSpPr>
        <p:grpSpPr>
          <a:xfrm>
            <a:off x="10416540" y="1940560"/>
            <a:ext cx="1367790" cy="1008380"/>
            <a:chOff x="2343" y="1204"/>
            <a:chExt cx="2154" cy="1588"/>
          </a:xfrm>
        </p:grpSpPr>
        <p:sp>
          <p:nvSpPr>
            <p:cNvPr id="107" name="云形 106"/>
            <p:cNvSpPr/>
            <p:nvPr/>
          </p:nvSpPr>
          <p:spPr>
            <a:xfrm>
              <a:off x="2343" y="1204"/>
              <a:ext cx="2154" cy="1588"/>
            </a:xfrm>
            <a:prstGeom prst="cloud">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8" name="图片 107" descr="303b32313538323232303bb7fecef1c6f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0" y="1205"/>
              <a:ext cx="938" cy="938"/>
            </a:xfrm>
            <a:prstGeom prst="rect">
              <a:avLst/>
            </a:prstGeom>
          </p:spPr>
        </p:pic>
        <p:sp>
          <p:nvSpPr>
            <p:cNvPr id="109" name="文本框 108"/>
            <p:cNvSpPr txBox="1"/>
            <p:nvPr/>
          </p:nvSpPr>
          <p:spPr>
            <a:xfrm>
              <a:off x="2684" y="1999"/>
              <a:ext cx="1568" cy="531"/>
            </a:xfrm>
            <a:prstGeom prst="rect">
              <a:avLst/>
            </a:prstGeom>
            <a:noFill/>
          </p:spPr>
          <p:txBody>
            <a:bodyPr wrap="none" rtlCol="0" anchor="t">
              <a:spAutoFit/>
            </a:bodyPr>
            <a:p>
              <a:r>
                <a:rPr lang="zh-CN" altLang="en-US" sz="1600">
                  <a:latin typeface="微软雅黑" panose="020B0503020204020204" pitchFamily="34" charset="-122"/>
                  <a:ea typeface="微软雅黑" panose="020B0503020204020204" pitchFamily="34" charset="-122"/>
                  <a:sym typeface="+mn-ea"/>
                </a:rPr>
                <a:t>数据采集</a:t>
              </a:r>
              <a:endParaRPr lang="zh-CN" altLang="en-US" sz="1600">
                <a:latin typeface="微软雅黑" panose="020B0503020204020204" pitchFamily="34" charset="-122"/>
                <a:ea typeface="微软雅黑" panose="020B0503020204020204" pitchFamily="34" charset="-122"/>
                <a:sym typeface="+mn-ea"/>
              </a:endParaRPr>
            </a:p>
          </p:txBody>
        </p:sp>
      </p:grpSp>
      <p:sp>
        <p:nvSpPr>
          <p:cNvPr id="114" name="云形 113"/>
          <p:cNvSpPr/>
          <p:nvPr/>
        </p:nvSpPr>
        <p:spPr>
          <a:xfrm>
            <a:off x="8616315" y="1052830"/>
            <a:ext cx="1313180" cy="14560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latin typeface="微软雅黑" panose="020B0503020204020204" pitchFamily="34" charset="-122"/>
                <a:ea typeface="微软雅黑" panose="020B0503020204020204" pitchFamily="34" charset="-122"/>
              </a:rPr>
              <a:t>匿名网络</a:t>
            </a:r>
            <a:endParaRPr lang="zh-CN" altLang="en-US">
              <a:latin typeface="微软雅黑" panose="020B0503020204020204" pitchFamily="34" charset="-122"/>
              <a:ea typeface="微软雅黑" panose="020B0503020204020204" pitchFamily="34" charset="-122"/>
            </a:endParaRPr>
          </a:p>
        </p:txBody>
      </p:sp>
      <p:sp>
        <p:nvSpPr>
          <p:cNvPr id="115" name="矩形 114"/>
          <p:cNvSpPr/>
          <p:nvPr/>
        </p:nvSpPr>
        <p:spPr>
          <a:xfrm>
            <a:off x="623570" y="688975"/>
            <a:ext cx="4104005" cy="2308225"/>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8" name="矩形 117"/>
          <p:cNvSpPr/>
          <p:nvPr/>
        </p:nvSpPr>
        <p:spPr>
          <a:xfrm>
            <a:off x="5015865" y="260985"/>
            <a:ext cx="3383280" cy="2736215"/>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0" name="矩形 119"/>
          <p:cNvSpPr/>
          <p:nvPr/>
        </p:nvSpPr>
        <p:spPr>
          <a:xfrm>
            <a:off x="10122535" y="699770"/>
            <a:ext cx="1842135" cy="2297430"/>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1" name="直接箭头连接符 120"/>
          <p:cNvCxnSpPr>
            <a:stCxn id="95" idx="2"/>
          </p:cNvCxnSpPr>
          <p:nvPr/>
        </p:nvCxnSpPr>
        <p:spPr>
          <a:xfrm flipH="1">
            <a:off x="9928225" y="1412875"/>
            <a:ext cx="436245" cy="21780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p:nvPr/>
        </p:nvCxnSpPr>
        <p:spPr>
          <a:xfrm flipH="1" flipV="1">
            <a:off x="9836150" y="1918970"/>
            <a:ext cx="580390" cy="3581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p:nvPr/>
        </p:nvCxnSpPr>
        <p:spPr>
          <a:xfrm flipH="1" flipV="1">
            <a:off x="8183880" y="1268730"/>
            <a:ext cx="576580" cy="215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p:nvPr/>
        </p:nvCxnSpPr>
        <p:spPr>
          <a:xfrm flipH="1">
            <a:off x="8040370" y="1988820"/>
            <a:ext cx="647700" cy="1441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5" name="直接箭头连接符 124"/>
          <p:cNvCxnSpPr>
            <a:stCxn id="114" idx="2"/>
          </p:cNvCxnSpPr>
          <p:nvPr/>
        </p:nvCxnSpPr>
        <p:spPr>
          <a:xfrm flipH="1" flipV="1">
            <a:off x="6168390" y="1450975"/>
            <a:ext cx="2451735" cy="330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311525" y="0"/>
            <a:ext cx="1000760" cy="398780"/>
          </a:xfrm>
          <a:prstGeom prst="rect">
            <a:avLst/>
          </a:prstGeom>
          <a:noFill/>
        </p:spPr>
        <p:txBody>
          <a:bodyPr wrap="none" rtlCol="0" anchor="t">
            <a:spAutoFit/>
          </a:bodyPr>
          <a:p>
            <a:r>
              <a:rPr lang="en-US" altLang="zh-CN" sz="2000" b="1" dirty="0">
                <a:sym typeface="+mn-ea"/>
              </a:rPr>
              <a:t>2021</a:t>
            </a:r>
            <a:r>
              <a:rPr lang="zh-CN" altLang="en-US" sz="2000" b="1" dirty="0">
                <a:sym typeface="+mn-ea"/>
              </a:rPr>
              <a:t>版</a:t>
            </a:r>
            <a:endParaRPr lang="zh-CN" altLang="en-US" sz="2000" b="1" dirty="0">
              <a:sym typeface="+mn-ea"/>
            </a:endParaRPr>
          </a:p>
        </p:txBody>
      </p:sp>
    </p:spTree>
  </p:cSld>
  <p:clrMapOvr>
    <a:masterClrMapping/>
  </p:clrMapOvr>
  <p:transition spd="med" advTm="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660758" cy="58477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01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2316480" cy="521970"/>
          </a:xfrm>
          <a:prstGeom prst="rect">
            <a:avLst/>
          </a:prstGeom>
          <a:noFill/>
        </p:spPr>
        <p:txBody>
          <a:bodyPr wrap="none" rtlCol="0">
            <a:spAutoFit/>
          </a:bodyPr>
          <a:lstStyle/>
          <a:p>
            <a:r>
              <a:rPr lang="zh-CN" sz="2800" dirty="0">
                <a:latin typeface="微软雅黑" panose="020B0503020204020204" pitchFamily="34" charset="-122"/>
                <a:ea typeface="微软雅黑" panose="020B0503020204020204" pitchFamily="34" charset="-122"/>
              </a:rPr>
              <a:t>数据生产流程</a:t>
            </a:r>
            <a:endParaRPr lang="zh-CN" sz="28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979805" y="1590675"/>
            <a:ext cx="9325610" cy="2306955"/>
          </a:xfrm>
          <a:prstGeom prst="rect">
            <a:avLst/>
          </a:prstGeom>
          <a:noFill/>
        </p:spPr>
        <p:txBody>
          <a:bodyPr wrap="square" rtlCol="0" anchor="t">
            <a:spAutoFit/>
          </a:bodyPr>
          <a:p>
            <a:r>
              <a:rPr lang="zh-CN" altLang="en-US"/>
              <a:t>【离线分析】</a:t>
            </a:r>
            <a:endParaRPr lang="zh-CN" altLang="en-US"/>
          </a:p>
          <a:p>
            <a:r>
              <a:rPr lang="zh-CN" altLang="en-US"/>
              <a:t>预处理：将不符合数据规范的内容去除，留下有效的数据，并将有效数据进行格式化，包括去除空值、有效数据过滤、数据格式化等操作。</a:t>
            </a:r>
            <a:endParaRPr lang="zh-CN" altLang="en-US"/>
          </a:p>
          <a:p>
            <a:endParaRPr lang="zh-CN" altLang="en-US"/>
          </a:p>
          <a:p>
            <a:r>
              <a:rPr lang="zh-CN" altLang="en-US"/>
              <a:t>数据统计</a:t>
            </a:r>
            <a:endParaRPr lang="zh-CN" altLang="en-US"/>
          </a:p>
          <a:p>
            <a:r>
              <a:rPr lang="en-US" altLang="zh-CN"/>
              <a:t>1. </a:t>
            </a:r>
            <a:r>
              <a:rPr lang="zh-CN" altLang="en-US"/>
              <a:t>数据总量统计、条件统计</a:t>
            </a:r>
            <a:endParaRPr lang="zh-CN" altLang="en-US"/>
          </a:p>
          <a:p>
            <a:r>
              <a:rPr lang="en-US" altLang="zh-CN"/>
              <a:t>2. </a:t>
            </a:r>
            <a:r>
              <a:rPr lang="zh-CN" altLang="en-US"/>
              <a:t>数据主体与关系提取</a:t>
            </a:r>
            <a:r>
              <a:rPr lang="en-US" altLang="zh-CN"/>
              <a:t> → </a:t>
            </a:r>
            <a:r>
              <a:rPr lang="zh-CN" altLang="en-US"/>
              <a:t>提取有价值的关系子集同步至远端图数据库</a:t>
            </a:r>
            <a:endParaRPr lang="zh-CN" altLang="en-US"/>
          </a:p>
          <a:p>
            <a:endParaRPr lang="zh-CN" altLang="en-US"/>
          </a:p>
        </p:txBody>
      </p:sp>
      <p:sp>
        <p:nvSpPr>
          <p:cNvPr id="11" name="文本框 10"/>
          <p:cNvSpPr txBox="1"/>
          <p:nvPr/>
        </p:nvSpPr>
        <p:spPr>
          <a:xfrm>
            <a:off x="7298690" y="4545330"/>
            <a:ext cx="1554480" cy="368300"/>
          </a:xfrm>
          <a:prstGeom prst="rect">
            <a:avLst/>
          </a:prstGeom>
          <a:noFill/>
        </p:spPr>
        <p:txBody>
          <a:bodyPr wrap="square" rtlCol="0" anchor="t">
            <a:spAutoFit/>
          </a:bodyPr>
          <a:p>
            <a:r>
              <a:rPr lang="zh-CN" altLang="en-US"/>
              <a:t>可展示的信息</a:t>
            </a:r>
            <a:endParaRPr lang="zh-CN" altLang="en-US"/>
          </a:p>
        </p:txBody>
      </p:sp>
      <p:sp>
        <p:nvSpPr>
          <p:cNvPr id="16" name="文本框 15"/>
          <p:cNvSpPr txBox="1"/>
          <p:nvPr/>
        </p:nvSpPr>
        <p:spPr>
          <a:xfrm>
            <a:off x="2720975" y="5130800"/>
            <a:ext cx="868680" cy="368300"/>
          </a:xfrm>
          <a:prstGeom prst="rect">
            <a:avLst/>
          </a:prstGeom>
          <a:noFill/>
        </p:spPr>
        <p:txBody>
          <a:bodyPr wrap="none" rtlCol="0" anchor="t">
            <a:spAutoFit/>
          </a:bodyPr>
          <a:p>
            <a:r>
              <a:rPr lang="zh-CN" altLang="en-US" b="1"/>
              <a:t>原材料</a:t>
            </a:r>
            <a:endParaRPr lang="zh-CN" altLang="en-US" b="1"/>
          </a:p>
        </p:txBody>
      </p:sp>
      <p:sp>
        <p:nvSpPr>
          <p:cNvPr id="17" name="文本框 16"/>
          <p:cNvSpPr txBox="1"/>
          <p:nvPr/>
        </p:nvSpPr>
        <p:spPr>
          <a:xfrm>
            <a:off x="7641590" y="5130800"/>
            <a:ext cx="868680" cy="368300"/>
          </a:xfrm>
          <a:prstGeom prst="rect">
            <a:avLst/>
          </a:prstGeom>
          <a:noFill/>
        </p:spPr>
        <p:txBody>
          <a:bodyPr wrap="none" rtlCol="0" anchor="t">
            <a:spAutoFit/>
          </a:bodyPr>
          <a:p>
            <a:r>
              <a:rPr lang="zh-CN" altLang="en-US" b="1"/>
              <a:t>输出品</a:t>
            </a:r>
            <a:endParaRPr lang="zh-CN" altLang="en-US" b="1"/>
          </a:p>
        </p:txBody>
      </p:sp>
      <p:sp>
        <p:nvSpPr>
          <p:cNvPr id="25" name="文本框 24"/>
          <p:cNvSpPr txBox="1"/>
          <p:nvPr/>
        </p:nvSpPr>
        <p:spPr>
          <a:xfrm>
            <a:off x="10426065" y="2684145"/>
            <a:ext cx="868680" cy="922020"/>
          </a:xfrm>
          <a:prstGeom prst="rect">
            <a:avLst/>
          </a:prstGeom>
          <a:noFill/>
        </p:spPr>
        <p:txBody>
          <a:bodyPr wrap="none" rtlCol="0" anchor="t">
            <a:spAutoFit/>
          </a:bodyPr>
          <a:p>
            <a:r>
              <a:rPr lang="zh-CN" altLang="en-US"/>
              <a:t>有效性</a:t>
            </a:r>
            <a:endParaRPr lang="zh-CN" altLang="en-US"/>
          </a:p>
          <a:p>
            <a:r>
              <a:rPr lang="zh-CN" altLang="en-US"/>
              <a:t>正确性</a:t>
            </a:r>
            <a:endParaRPr lang="zh-CN" altLang="en-US"/>
          </a:p>
          <a:p>
            <a:r>
              <a:rPr lang="zh-CN" altLang="en-US"/>
              <a:t>规范性</a:t>
            </a:r>
            <a:endParaRPr lang="zh-CN" altLang="en-US"/>
          </a:p>
        </p:txBody>
      </p:sp>
      <p:sp>
        <p:nvSpPr>
          <p:cNvPr id="3" name="文本框 2"/>
          <p:cNvSpPr txBox="1"/>
          <p:nvPr/>
        </p:nvSpPr>
        <p:spPr>
          <a:xfrm>
            <a:off x="2606675" y="4544695"/>
            <a:ext cx="1097280" cy="368300"/>
          </a:xfrm>
          <a:prstGeom prst="rect">
            <a:avLst/>
          </a:prstGeom>
          <a:noFill/>
        </p:spPr>
        <p:txBody>
          <a:bodyPr wrap="none" rtlCol="0" anchor="t">
            <a:spAutoFit/>
          </a:bodyPr>
          <a:p>
            <a:pPr algn="l"/>
            <a:r>
              <a:rPr lang="zh-CN" altLang="en-US">
                <a:sym typeface="+mn-ea"/>
              </a:rPr>
              <a:t>原始数据</a:t>
            </a:r>
            <a:endParaRPr lang="zh-CN" altLang="en-US"/>
          </a:p>
        </p:txBody>
      </p:sp>
      <p:sp>
        <p:nvSpPr>
          <p:cNvPr id="19" name="右箭头 18"/>
          <p:cNvSpPr/>
          <p:nvPr/>
        </p:nvSpPr>
        <p:spPr>
          <a:xfrm>
            <a:off x="6259195" y="4423410"/>
            <a:ext cx="536575" cy="610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内容占位符 5"/>
          <p:cNvPicPr>
            <a:picLocks noChangeAspect="1"/>
          </p:cNvPicPr>
          <p:nvPr>
            <p:ph idx="1"/>
          </p:nvPr>
        </p:nvPicPr>
        <p:blipFill>
          <a:blip r:embed="rId1"/>
          <a:stretch>
            <a:fillRect/>
          </a:stretch>
        </p:blipFill>
        <p:spPr>
          <a:xfrm>
            <a:off x="4765040" y="3663315"/>
            <a:ext cx="1198245" cy="1557655"/>
          </a:xfrm>
          <a:prstGeom prst="rect">
            <a:avLst/>
          </a:prstGeom>
        </p:spPr>
      </p:pic>
      <p:sp>
        <p:nvSpPr>
          <p:cNvPr id="8" name="文本框 7"/>
          <p:cNvSpPr txBox="1"/>
          <p:nvPr/>
        </p:nvSpPr>
        <p:spPr>
          <a:xfrm>
            <a:off x="4142105" y="5274945"/>
            <a:ext cx="2540000" cy="922020"/>
          </a:xfrm>
          <a:prstGeom prst="rect">
            <a:avLst/>
          </a:prstGeom>
          <a:noFill/>
        </p:spPr>
        <p:txBody>
          <a:bodyPr wrap="square" rtlCol="0" anchor="t">
            <a:spAutoFit/>
          </a:bodyPr>
          <a:p>
            <a:pPr algn="ctr"/>
            <a:r>
              <a:rPr lang="zh-CN" altLang="en-US" b="1">
                <a:sym typeface="+mn-ea"/>
              </a:rPr>
              <a:t>大数据集群</a:t>
            </a:r>
            <a:endParaRPr lang="zh-CN" altLang="en-US" b="1">
              <a:sym typeface="+mn-ea"/>
            </a:endParaRPr>
          </a:p>
          <a:p>
            <a:pPr algn="ctr"/>
            <a:r>
              <a:rPr lang="zh-CN" altLang="en-US">
                <a:sym typeface="+mn-ea"/>
              </a:rPr>
              <a:t>万兆网络、多物理节点、支持各类离线耗时计算</a:t>
            </a:r>
            <a:endParaRPr lang="zh-CN" altLang="en-US"/>
          </a:p>
        </p:txBody>
      </p:sp>
      <p:sp>
        <p:nvSpPr>
          <p:cNvPr id="10" name="右箭头 9"/>
          <p:cNvSpPr/>
          <p:nvPr/>
        </p:nvSpPr>
        <p:spPr>
          <a:xfrm>
            <a:off x="3932555" y="4424045"/>
            <a:ext cx="536575" cy="610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660758" cy="58477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02</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3179075" cy="52322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2021</a:t>
            </a:r>
            <a:r>
              <a:rPr lang="zh-CN" altLang="en-US" sz="2800" dirty="0">
                <a:latin typeface="微软雅黑" panose="020B0503020204020204" pitchFamily="34" charset="-122"/>
                <a:ea typeface="微软雅黑" panose="020B0503020204020204" pitchFamily="34" charset="-122"/>
              </a:rPr>
              <a:t>年度工作总结</a:t>
            </a:r>
            <a:endParaRPr lang="zh-CN" altLang="en-US" sz="28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864870" y="1541780"/>
            <a:ext cx="10763885" cy="1198880"/>
          </a:xfrm>
          <a:prstGeom prst="rect">
            <a:avLst/>
          </a:prstGeom>
          <a:noFill/>
        </p:spPr>
        <p:txBody>
          <a:bodyPr wrap="square" rtlCol="0">
            <a:spAutoFit/>
          </a:bodyPr>
          <a:p>
            <a:pPr marL="457200" indent="-457200">
              <a:buAutoNum type="arabicPeriod"/>
            </a:pPr>
            <a:r>
              <a:rPr lang="en-US"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台</a:t>
            </a:r>
            <a:r>
              <a:rPr lang="en-US" altLang="zh-CN" sz="2400" dirty="0">
                <a:latin typeface="微软雅黑" panose="020B0503020204020204" pitchFamily="34" charset="-122"/>
                <a:ea typeface="微软雅黑" panose="020B0503020204020204" pitchFamily="34" charset="-122"/>
              </a:rPr>
              <a:t>A</a:t>
            </a:r>
            <a:r>
              <a:rPr lang="zh-CN" altLang="en-US" sz="2400" dirty="0">
                <a:latin typeface="微软雅黑" panose="020B0503020204020204" pitchFamily="34" charset="-122"/>
                <a:ea typeface="微软雅黑" panose="020B0503020204020204" pitchFamily="34" charset="-122"/>
              </a:rPr>
              <a:t>类主机组建</a:t>
            </a:r>
            <a:r>
              <a:rPr lang="en-US" altLang="zh-CN" sz="2400" dirty="0">
                <a:latin typeface="微软雅黑" panose="020B0503020204020204" pitchFamily="34" charset="-122"/>
                <a:ea typeface="微软雅黑" panose="020B0503020204020204" pitchFamily="34" charset="-122"/>
              </a:rPr>
              <a:t>CDH</a:t>
            </a:r>
            <a:r>
              <a:rPr lang="zh-CN" altLang="en-US" sz="2400" dirty="0">
                <a:latin typeface="微软雅黑" panose="020B0503020204020204" pitchFamily="34" charset="-122"/>
                <a:ea typeface="微软雅黑" panose="020B0503020204020204" pitchFamily="34" charset="-122"/>
              </a:rPr>
              <a:t>集群，</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台</a:t>
            </a:r>
            <a:r>
              <a:rPr lang="en-US" altLang="zh-CN" sz="2400" dirty="0">
                <a:latin typeface="微软雅黑" panose="020B0503020204020204" pitchFamily="34" charset="-122"/>
                <a:ea typeface="微软雅黑" panose="020B0503020204020204" pitchFamily="34" charset="-122"/>
              </a:rPr>
              <a:t>namenode</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台</a:t>
            </a:r>
            <a:r>
              <a:rPr lang="en-US" altLang="zh-CN" sz="2400" dirty="0">
                <a:latin typeface="微软雅黑" panose="020B0503020204020204" pitchFamily="34" charset="-122"/>
                <a:ea typeface="微软雅黑" panose="020B0503020204020204" pitchFamily="34" charset="-122"/>
              </a:rPr>
              <a:t>datanode</a:t>
            </a:r>
            <a:endParaRPr lang="en-US" altLang="zh-CN" sz="2400" dirty="0">
              <a:latin typeface="微软雅黑" panose="020B0503020204020204" pitchFamily="34" charset="-122"/>
              <a:ea typeface="微软雅黑" panose="020B0503020204020204" pitchFamily="34" charset="-122"/>
            </a:endParaRPr>
          </a:p>
          <a:p>
            <a:pPr marL="457200" indent="-457200">
              <a:buAutoNum type="arabicPeriod"/>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台</a:t>
            </a:r>
            <a:r>
              <a:rPr lang="en-US" altLang="zh-CN" sz="2400" dirty="0">
                <a:latin typeface="微软雅黑" panose="020B0503020204020204" pitchFamily="34" charset="-122"/>
                <a:ea typeface="微软雅黑" panose="020B0503020204020204" pitchFamily="34" charset="-122"/>
              </a:rPr>
              <a:t>MySql</a:t>
            </a:r>
            <a:r>
              <a:rPr lang="zh-CN" altLang="en-US" sz="2400" dirty="0">
                <a:latin typeface="微软雅黑" panose="020B0503020204020204" pitchFamily="34" charset="-122"/>
                <a:ea typeface="微软雅黑" panose="020B0503020204020204" pitchFamily="34" charset="-122"/>
              </a:rPr>
              <a:t>服务器</a:t>
            </a:r>
            <a:r>
              <a:rPr lang="en-US" altLang="zh-CN" sz="2400" dirty="0">
                <a:latin typeface="微软雅黑" panose="020B0503020204020204" pitchFamily="34" charset="-122"/>
                <a:ea typeface="微软雅黑" panose="020B0503020204020204" pitchFamily="34" charset="-122"/>
              </a:rPr>
              <a:t>+Redis</a:t>
            </a:r>
            <a:r>
              <a:rPr lang="zh-CN" altLang="en-US" sz="2400" dirty="0">
                <a:latin typeface="微软雅黑" panose="020B0503020204020204" pitchFamily="34" charset="-122"/>
                <a:ea typeface="微软雅黑" panose="020B0503020204020204" pitchFamily="34" charset="-122"/>
              </a:rPr>
              <a:t>服务器</a:t>
            </a:r>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pic>
        <p:nvPicPr>
          <p:cNvPr id="9" name="图片 8" descr="32303236333630373b32303236333536323bb7fecef1c6f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905240" y="140970"/>
            <a:ext cx="536575" cy="691515"/>
          </a:xfrm>
          <a:prstGeom prst="rect">
            <a:avLst/>
          </a:prstGeom>
          <a:effectLst>
            <a:outerShdw blurRad="50800" dist="38100" dir="2700000" algn="tl" rotWithShape="0">
              <a:prstClr val="black">
                <a:alpha val="40000"/>
              </a:prstClr>
            </a:outerShdw>
          </a:effectLst>
        </p:spPr>
      </p:pic>
      <p:pic>
        <p:nvPicPr>
          <p:cNvPr id="14" name="图片 13" descr="32303236333630373b32303236333536323bb7fecef1c6f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193405" y="140970"/>
            <a:ext cx="536575" cy="691515"/>
          </a:xfrm>
          <a:prstGeom prst="rect">
            <a:avLst/>
          </a:prstGeom>
          <a:effectLst>
            <a:outerShdw blurRad="50800" dist="38100" dir="2700000" algn="tl" rotWithShape="0">
              <a:prstClr val="black">
                <a:alpha val="40000"/>
              </a:prstClr>
            </a:outerShdw>
          </a:effectLst>
        </p:spPr>
      </p:pic>
      <p:sp>
        <p:nvSpPr>
          <p:cNvPr id="15" name="矩形 14"/>
          <p:cNvSpPr/>
          <p:nvPr/>
        </p:nvSpPr>
        <p:spPr>
          <a:xfrm>
            <a:off x="3532505" y="2873375"/>
            <a:ext cx="1036955" cy="52006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altLang="en-US" sz="1600">
                <a:solidFill>
                  <a:schemeClr val="tx1"/>
                </a:solidFill>
              </a:rPr>
              <a:t>外接硬盘</a:t>
            </a:r>
            <a:endParaRPr lang="zh-CN" altLang="en-US" sz="1600">
              <a:solidFill>
                <a:schemeClr val="tx1"/>
              </a:solidFill>
            </a:endParaRPr>
          </a:p>
        </p:txBody>
      </p:sp>
      <p:sp>
        <p:nvSpPr>
          <p:cNvPr id="16" name="文本框 15"/>
          <p:cNvSpPr txBox="1"/>
          <p:nvPr/>
        </p:nvSpPr>
        <p:spPr>
          <a:xfrm>
            <a:off x="935355" y="4052570"/>
            <a:ext cx="3749040" cy="1938020"/>
          </a:xfrm>
          <a:prstGeom prst="rect">
            <a:avLst/>
          </a:prstGeom>
          <a:noFill/>
        </p:spPr>
        <p:txBody>
          <a:bodyPr wrap="square" rtlCol="0">
            <a:spAutoFit/>
          </a:bodyPr>
          <a:p>
            <a:pPr indent="0">
              <a:buNone/>
            </a:pPr>
            <a:r>
              <a:rPr lang="en-US" altLang="zh-CN" sz="2400" dirty="0">
                <a:latin typeface="微软雅黑" panose="020B0503020204020204" pitchFamily="34" charset="-122"/>
                <a:ea typeface="微软雅黑" panose="020B0503020204020204" pitchFamily="34" charset="-122"/>
              </a:rPr>
              <a:t>Redis</a:t>
            </a:r>
            <a:r>
              <a:rPr lang="zh-CN" altLang="en-US" sz="2400" dirty="0">
                <a:latin typeface="微软雅黑" panose="020B0503020204020204" pitchFamily="34" charset="-122"/>
                <a:ea typeface="微软雅黑" panose="020B0503020204020204" pitchFamily="34" charset="-122"/>
              </a:rPr>
              <a:t>模块</a:t>
            </a:r>
            <a:endParaRPr lang="en-US" altLang="zh-CN" sz="2400" dirty="0">
              <a:latin typeface="微软雅黑" panose="020B0503020204020204" pitchFamily="34" charset="-122"/>
              <a:ea typeface="微软雅黑" panose="020B0503020204020204" pitchFamily="34" charset="-122"/>
            </a:endParaRPr>
          </a:p>
          <a:p>
            <a:pPr marL="457200" indent="-457200">
              <a:buAutoNum type="arabicPeriod"/>
            </a:pPr>
            <a:r>
              <a:rPr lang="zh-CN" altLang="en-US" sz="2400" dirty="0">
                <a:latin typeface="微软雅黑" panose="020B0503020204020204" pitchFamily="34" charset="-122"/>
                <a:ea typeface="微软雅黑" panose="020B0503020204020204" pitchFamily="34" charset="-122"/>
              </a:rPr>
              <a:t>存储实时变化快的数据</a:t>
            </a:r>
            <a:endParaRPr lang="zh-CN" altLang="en-US" sz="2400" dirty="0">
              <a:latin typeface="微软雅黑" panose="020B0503020204020204" pitchFamily="34" charset="-122"/>
              <a:ea typeface="微软雅黑" panose="020B0503020204020204" pitchFamily="34" charset="-122"/>
            </a:endParaRPr>
          </a:p>
          <a:p>
            <a:pPr marL="457200" indent="-457200">
              <a:buAutoNum type="arabicPeriod"/>
            </a:pPr>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cxnSp>
        <p:nvCxnSpPr>
          <p:cNvPr id="18" name="直接连接符 17"/>
          <p:cNvCxnSpPr>
            <a:stCxn id="15" idx="3"/>
            <a:endCxn id="17" idx="1"/>
          </p:cNvCxnSpPr>
          <p:nvPr/>
        </p:nvCxnSpPr>
        <p:spPr>
          <a:xfrm>
            <a:off x="4569460" y="3133725"/>
            <a:ext cx="601980" cy="635"/>
          </a:xfrm>
          <a:prstGeom prst="line">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8601075" y="2651125"/>
            <a:ext cx="2388870" cy="1685925"/>
            <a:chOff x="13310" y="6369"/>
            <a:chExt cx="4322" cy="3098"/>
          </a:xfrm>
        </p:grpSpPr>
        <p:grpSp>
          <p:nvGrpSpPr>
            <p:cNvPr id="32" name="组合 31"/>
            <p:cNvGrpSpPr/>
            <p:nvPr/>
          </p:nvGrpSpPr>
          <p:grpSpPr>
            <a:xfrm>
              <a:off x="13310" y="6883"/>
              <a:ext cx="4322" cy="2584"/>
              <a:chOff x="13310" y="6883"/>
              <a:chExt cx="4322" cy="2584"/>
            </a:xfrm>
          </p:grpSpPr>
          <p:sp>
            <p:nvSpPr>
              <p:cNvPr id="28" name="矩形 27"/>
              <p:cNvSpPr/>
              <p:nvPr/>
            </p:nvSpPr>
            <p:spPr>
              <a:xfrm>
                <a:off x="13310" y="6883"/>
                <a:ext cx="4322" cy="20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endParaRPr lang="en-US" altLang="zh-CN" sz="1600">
                  <a:solidFill>
                    <a:schemeClr val="tx1"/>
                  </a:solidFill>
                </a:endParaRPr>
              </a:p>
            </p:txBody>
          </p:sp>
          <p:sp>
            <p:nvSpPr>
              <p:cNvPr id="27" name="矩形 26"/>
              <p:cNvSpPr/>
              <p:nvPr/>
            </p:nvSpPr>
            <p:spPr>
              <a:xfrm>
                <a:off x="13310" y="8953"/>
                <a:ext cx="4322" cy="5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6</a:t>
                </a:r>
                <a:r>
                  <a:rPr lang="zh-CN" altLang="en-US" sz="1600">
                    <a:solidFill>
                      <a:schemeClr val="tx1"/>
                    </a:solidFill>
                  </a:rPr>
                  <a:t>台物理主机</a:t>
                </a:r>
                <a:r>
                  <a:rPr lang="en-US" altLang="zh-CN" sz="1600">
                    <a:solidFill>
                      <a:schemeClr val="tx1"/>
                    </a:solidFill>
                  </a:rPr>
                  <a:t>A</a:t>
                </a:r>
                <a:endParaRPr lang="en-US" altLang="zh-CN" sz="1600">
                  <a:solidFill>
                    <a:schemeClr val="tx1"/>
                  </a:solidFill>
                </a:endParaRPr>
              </a:p>
            </p:txBody>
          </p:sp>
          <p:grpSp>
            <p:nvGrpSpPr>
              <p:cNvPr id="26" name="组合 25"/>
              <p:cNvGrpSpPr/>
              <p:nvPr/>
            </p:nvGrpSpPr>
            <p:grpSpPr>
              <a:xfrm rot="0">
                <a:off x="13551" y="7096"/>
                <a:ext cx="3879" cy="1722"/>
                <a:chOff x="13551" y="7096"/>
                <a:chExt cx="3879" cy="1722"/>
              </a:xfrm>
            </p:grpSpPr>
            <p:sp>
              <p:nvSpPr>
                <p:cNvPr id="20" name="矩形 19"/>
                <p:cNvSpPr/>
                <p:nvPr/>
              </p:nvSpPr>
              <p:spPr>
                <a:xfrm>
                  <a:off x="13551" y="7096"/>
                  <a:ext cx="1880" cy="76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HBase</a:t>
                  </a:r>
                  <a:endParaRPr lang="en-US" altLang="zh-CN" sz="1600">
                    <a:solidFill>
                      <a:schemeClr val="tx1"/>
                    </a:solidFill>
                  </a:endParaRPr>
                </a:p>
              </p:txBody>
            </p:sp>
            <p:sp>
              <p:nvSpPr>
                <p:cNvPr id="23" name="矩形 22"/>
                <p:cNvSpPr/>
                <p:nvPr/>
              </p:nvSpPr>
              <p:spPr>
                <a:xfrm>
                  <a:off x="15550" y="7096"/>
                  <a:ext cx="1880" cy="76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SPark</a:t>
                  </a:r>
                  <a:endParaRPr lang="en-US" altLang="zh-CN" sz="1600">
                    <a:solidFill>
                      <a:schemeClr val="tx1"/>
                    </a:solidFill>
                  </a:endParaRPr>
                </a:p>
              </p:txBody>
            </p:sp>
            <p:sp>
              <p:nvSpPr>
                <p:cNvPr id="24" name="矩形 23"/>
                <p:cNvSpPr/>
                <p:nvPr/>
              </p:nvSpPr>
              <p:spPr>
                <a:xfrm>
                  <a:off x="13551" y="8051"/>
                  <a:ext cx="1880" cy="76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HDFS</a:t>
                  </a:r>
                  <a:endParaRPr lang="en-US" altLang="zh-CN" sz="1600">
                    <a:solidFill>
                      <a:schemeClr val="tx1"/>
                    </a:solidFill>
                  </a:endParaRPr>
                </a:p>
              </p:txBody>
            </p:sp>
            <p:sp>
              <p:nvSpPr>
                <p:cNvPr id="25" name="矩形 24"/>
                <p:cNvSpPr/>
                <p:nvPr/>
              </p:nvSpPr>
              <p:spPr>
                <a:xfrm>
                  <a:off x="15550" y="8051"/>
                  <a:ext cx="1880" cy="76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Pheonix</a:t>
                  </a:r>
                  <a:endParaRPr lang="en-US" altLang="zh-CN" sz="1600">
                    <a:solidFill>
                      <a:schemeClr val="tx1"/>
                    </a:solidFill>
                  </a:endParaRPr>
                </a:p>
              </p:txBody>
            </p:sp>
          </p:grpSp>
        </p:grpSp>
        <p:sp>
          <p:nvSpPr>
            <p:cNvPr id="33" name="矩形 32"/>
            <p:cNvSpPr/>
            <p:nvPr/>
          </p:nvSpPr>
          <p:spPr>
            <a:xfrm>
              <a:off x="13310" y="6369"/>
              <a:ext cx="4322" cy="514"/>
            </a:xfrm>
            <a:prstGeom prst="rect">
              <a:avLst/>
            </a:prstGeom>
            <a:gradFill>
              <a:gsLst>
                <a:gs pos="54000">
                  <a:srgbClr val="007BD3"/>
                </a:gs>
                <a:gs pos="6000">
                  <a:schemeClr val="accent5">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600">
                  <a:solidFill>
                    <a:schemeClr val="bg1"/>
                  </a:solidFill>
                </a:rPr>
                <a:t>大数据服务器集群</a:t>
              </a:r>
              <a:endParaRPr lang="zh-CN" sz="1600">
                <a:solidFill>
                  <a:schemeClr val="bg1"/>
                </a:solidFill>
              </a:endParaRPr>
            </a:p>
          </p:txBody>
        </p:sp>
      </p:grpSp>
      <p:grpSp>
        <p:nvGrpSpPr>
          <p:cNvPr id="36" name="组合 35"/>
          <p:cNvGrpSpPr/>
          <p:nvPr/>
        </p:nvGrpSpPr>
        <p:grpSpPr>
          <a:xfrm>
            <a:off x="8601710" y="4410075"/>
            <a:ext cx="2388870" cy="1098550"/>
            <a:chOff x="13279" y="3392"/>
            <a:chExt cx="4120" cy="2019"/>
          </a:xfrm>
        </p:grpSpPr>
        <p:sp>
          <p:nvSpPr>
            <p:cNvPr id="31" name="矩形 30"/>
            <p:cNvSpPr/>
            <p:nvPr/>
          </p:nvSpPr>
          <p:spPr>
            <a:xfrm>
              <a:off x="13279" y="3906"/>
              <a:ext cx="4120" cy="9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endParaRPr lang="en-US" altLang="zh-CN" sz="1600">
                <a:solidFill>
                  <a:schemeClr val="tx1"/>
                </a:solidFill>
              </a:endParaRPr>
            </a:p>
          </p:txBody>
        </p:sp>
        <p:sp>
          <p:nvSpPr>
            <p:cNvPr id="19" name="矩形 18"/>
            <p:cNvSpPr/>
            <p:nvPr/>
          </p:nvSpPr>
          <p:spPr>
            <a:xfrm>
              <a:off x="13438" y="4121"/>
              <a:ext cx="1850" cy="6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MySQL</a:t>
              </a:r>
              <a:endParaRPr lang="en-US" altLang="zh-CN" sz="1600">
                <a:solidFill>
                  <a:schemeClr val="tx1"/>
                </a:solidFill>
              </a:endParaRPr>
            </a:p>
          </p:txBody>
        </p:sp>
        <p:sp>
          <p:nvSpPr>
            <p:cNvPr id="21" name="矩形 20"/>
            <p:cNvSpPr/>
            <p:nvPr/>
          </p:nvSpPr>
          <p:spPr>
            <a:xfrm>
              <a:off x="15437" y="4121"/>
              <a:ext cx="1850" cy="6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Redis</a:t>
              </a:r>
              <a:endParaRPr lang="en-US" altLang="zh-CN" sz="1600">
                <a:solidFill>
                  <a:schemeClr val="tx1"/>
                </a:solidFill>
              </a:endParaRPr>
            </a:p>
          </p:txBody>
        </p:sp>
        <p:sp>
          <p:nvSpPr>
            <p:cNvPr id="30" name="矩形 29"/>
            <p:cNvSpPr/>
            <p:nvPr/>
          </p:nvSpPr>
          <p:spPr>
            <a:xfrm>
              <a:off x="13279" y="4897"/>
              <a:ext cx="4120" cy="5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1</a:t>
              </a:r>
              <a:r>
                <a:rPr lang="zh-CN" altLang="en-US" sz="1600">
                  <a:solidFill>
                    <a:schemeClr val="tx1"/>
                  </a:solidFill>
                </a:rPr>
                <a:t>台物理主机</a:t>
              </a:r>
              <a:r>
                <a:rPr lang="en-US" altLang="zh-CN" sz="1600">
                  <a:solidFill>
                    <a:schemeClr val="tx1"/>
                  </a:solidFill>
                </a:rPr>
                <a:t>B</a:t>
              </a:r>
              <a:endParaRPr lang="en-US" altLang="zh-CN" sz="1600">
                <a:solidFill>
                  <a:schemeClr val="tx1"/>
                </a:solidFill>
              </a:endParaRPr>
            </a:p>
          </p:txBody>
        </p:sp>
        <p:sp>
          <p:nvSpPr>
            <p:cNvPr id="35" name="矩形 34"/>
            <p:cNvSpPr/>
            <p:nvPr/>
          </p:nvSpPr>
          <p:spPr>
            <a:xfrm>
              <a:off x="13279" y="3392"/>
              <a:ext cx="4119" cy="514"/>
            </a:xfrm>
            <a:prstGeom prst="rect">
              <a:avLst/>
            </a:prstGeom>
            <a:gradFill>
              <a:gsLst>
                <a:gs pos="54000">
                  <a:srgbClr val="007BD3"/>
                </a:gs>
                <a:gs pos="6000">
                  <a:schemeClr val="accent5">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600">
                  <a:solidFill>
                    <a:schemeClr val="bg1"/>
                  </a:solidFill>
                </a:rPr>
                <a:t>查询数据服务器</a:t>
              </a:r>
              <a:endParaRPr lang="zh-CN" sz="1600">
                <a:solidFill>
                  <a:schemeClr val="bg1"/>
                </a:solidFill>
              </a:endParaRPr>
            </a:p>
          </p:txBody>
        </p:sp>
      </p:grpSp>
      <p:grpSp>
        <p:nvGrpSpPr>
          <p:cNvPr id="37" name="组合 36"/>
          <p:cNvGrpSpPr/>
          <p:nvPr/>
        </p:nvGrpSpPr>
        <p:grpSpPr>
          <a:xfrm>
            <a:off x="5171440" y="2651125"/>
            <a:ext cx="2388870" cy="1098550"/>
            <a:chOff x="13279" y="3392"/>
            <a:chExt cx="4120" cy="2019"/>
          </a:xfrm>
        </p:grpSpPr>
        <p:sp>
          <p:nvSpPr>
            <p:cNvPr id="38" name="矩形 37"/>
            <p:cNvSpPr/>
            <p:nvPr/>
          </p:nvSpPr>
          <p:spPr>
            <a:xfrm>
              <a:off x="13279" y="3906"/>
              <a:ext cx="4120" cy="9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endParaRPr lang="en-US" altLang="zh-CN" sz="1600">
                <a:solidFill>
                  <a:schemeClr val="tx1"/>
                </a:solidFill>
              </a:endParaRPr>
            </a:p>
          </p:txBody>
        </p:sp>
        <p:sp>
          <p:nvSpPr>
            <p:cNvPr id="39" name="矩形 38"/>
            <p:cNvSpPr/>
            <p:nvPr/>
          </p:nvSpPr>
          <p:spPr>
            <a:xfrm>
              <a:off x="13438" y="4121"/>
              <a:ext cx="1850" cy="6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AirFlow</a:t>
              </a:r>
              <a:endParaRPr lang="en-US" altLang="zh-CN" sz="1600">
                <a:solidFill>
                  <a:schemeClr val="tx1"/>
                </a:solidFill>
              </a:endParaRPr>
            </a:p>
          </p:txBody>
        </p:sp>
        <p:sp>
          <p:nvSpPr>
            <p:cNvPr id="40" name="矩形 39"/>
            <p:cNvSpPr/>
            <p:nvPr/>
          </p:nvSpPr>
          <p:spPr>
            <a:xfrm>
              <a:off x="15437" y="4121"/>
              <a:ext cx="1850" cy="6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Django</a:t>
              </a:r>
              <a:endParaRPr lang="en-US" altLang="zh-CN" sz="1600">
                <a:solidFill>
                  <a:schemeClr val="tx1"/>
                </a:solidFill>
              </a:endParaRPr>
            </a:p>
          </p:txBody>
        </p:sp>
        <p:sp>
          <p:nvSpPr>
            <p:cNvPr id="41" name="矩形 40"/>
            <p:cNvSpPr/>
            <p:nvPr/>
          </p:nvSpPr>
          <p:spPr>
            <a:xfrm>
              <a:off x="13279" y="4897"/>
              <a:ext cx="4120" cy="5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1</a:t>
              </a:r>
              <a:r>
                <a:rPr lang="zh-CN" altLang="en-US" sz="1600">
                  <a:solidFill>
                    <a:schemeClr val="tx1"/>
                  </a:solidFill>
                </a:rPr>
                <a:t>台物理主机</a:t>
              </a:r>
              <a:r>
                <a:rPr lang="en-US" altLang="zh-CN" sz="1600">
                  <a:solidFill>
                    <a:schemeClr val="tx1"/>
                  </a:solidFill>
                </a:rPr>
                <a:t>D</a:t>
              </a:r>
              <a:endParaRPr lang="en-US" altLang="zh-CN" sz="1600">
                <a:solidFill>
                  <a:schemeClr val="tx1"/>
                </a:solidFill>
              </a:endParaRPr>
            </a:p>
          </p:txBody>
        </p:sp>
        <p:sp>
          <p:nvSpPr>
            <p:cNvPr id="42" name="矩形 41"/>
            <p:cNvSpPr/>
            <p:nvPr/>
          </p:nvSpPr>
          <p:spPr>
            <a:xfrm>
              <a:off x="13279" y="3392"/>
              <a:ext cx="4120" cy="514"/>
            </a:xfrm>
            <a:prstGeom prst="rect">
              <a:avLst/>
            </a:prstGeom>
            <a:gradFill>
              <a:gsLst>
                <a:gs pos="54000">
                  <a:srgbClr val="007BD3"/>
                </a:gs>
                <a:gs pos="6000">
                  <a:schemeClr val="accent5">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600">
                  <a:solidFill>
                    <a:schemeClr val="bg1"/>
                  </a:solidFill>
                </a:rPr>
                <a:t>接口服务器</a:t>
              </a:r>
              <a:endParaRPr lang="zh-CN" sz="1600">
                <a:solidFill>
                  <a:schemeClr val="bg1"/>
                </a:solidFill>
              </a:endParaRPr>
            </a:p>
          </p:txBody>
        </p:sp>
      </p:grpSp>
      <p:grpSp>
        <p:nvGrpSpPr>
          <p:cNvPr id="43" name="组合 42"/>
          <p:cNvGrpSpPr/>
          <p:nvPr/>
        </p:nvGrpSpPr>
        <p:grpSpPr>
          <a:xfrm>
            <a:off x="5171440" y="4193540"/>
            <a:ext cx="2388870" cy="1098550"/>
            <a:chOff x="13279" y="3392"/>
            <a:chExt cx="4120" cy="2019"/>
          </a:xfrm>
        </p:grpSpPr>
        <p:sp>
          <p:nvSpPr>
            <p:cNvPr id="44" name="矩形 43"/>
            <p:cNvSpPr/>
            <p:nvPr/>
          </p:nvSpPr>
          <p:spPr>
            <a:xfrm>
              <a:off x="13279" y="3906"/>
              <a:ext cx="4120" cy="9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endParaRPr lang="en-US" altLang="zh-CN" sz="1600">
                <a:solidFill>
                  <a:schemeClr val="tx1"/>
                </a:solidFill>
              </a:endParaRPr>
            </a:p>
          </p:txBody>
        </p:sp>
        <p:sp>
          <p:nvSpPr>
            <p:cNvPr id="45" name="矩形 44"/>
            <p:cNvSpPr/>
            <p:nvPr/>
          </p:nvSpPr>
          <p:spPr>
            <a:xfrm>
              <a:off x="13438" y="4121"/>
              <a:ext cx="1850" cy="6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TigerGraph</a:t>
              </a:r>
              <a:endParaRPr lang="en-US" altLang="zh-CN" sz="1600">
                <a:solidFill>
                  <a:schemeClr val="tx1"/>
                </a:solidFill>
              </a:endParaRPr>
            </a:p>
          </p:txBody>
        </p:sp>
        <p:sp>
          <p:nvSpPr>
            <p:cNvPr id="46" name="矩形 45"/>
            <p:cNvSpPr/>
            <p:nvPr/>
          </p:nvSpPr>
          <p:spPr>
            <a:xfrm>
              <a:off x="15437" y="4121"/>
              <a:ext cx="1850" cy="6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Redis</a:t>
              </a:r>
              <a:endParaRPr lang="en-US" altLang="zh-CN" sz="1600">
                <a:solidFill>
                  <a:schemeClr val="tx1"/>
                </a:solidFill>
              </a:endParaRPr>
            </a:p>
          </p:txBody>
        </p:sp>
        <p:sp>
          <p:nvSpPr>
            <p:cNvPr id="47" name="矩形 46"/>
            <p:cNvSpPr/>
            <p:nvPr/>
          </p:nvSpPr>
          <p:spPr>
            <a:xfrm>
              <a:off x="13279" y="4897"/>
              <a:ext cx="4120" cy="5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1600">
                  <a:solidFill>
                    <a:schemeClr val="tx1"/>
                  </a:solidFill>
                </a:rPr>
                <a:t>1</a:t>
              </a:r>
              <a:r>
                <a:rPr lang="zh-CN" altLang="en-US" sz="1600">
                  <a:solidFill>
                    <a:schemeClr val="tx1"/>
                  </a:solidFill>
                </a:rPr>
                <a:t>台物理主机</a:t>
              </a:r>
              <a:r>
                <a:rPr lang="en-US" altLang="zh-CN" sz="1600">
                  <a:solidFill>
                    <a:schemeClr val="tx1"/>
                  </a:solidFill>
                </a:rPr>
                <a:t>B</a:t>
              </a:r>
              <a:endParaRPr lang="en-US" altLang="zh-CN" sz="1600">
                <a:solidFill>
                  <a:schemeClr val="tx1"/>
                </a:solidFill>
              </a:endParaRPr>
            </a:p>
          </p:txBody>
        </p:sp>
        <p:sp>
          <p:nvSpPr>
            <p:cNvPr id="48" name="矩形 47"/>
            <p:cNvSpPr/>
            <p:nvPr/>
          </p:nvSpPr>
          <p:spPr>
            <a:xfrm>
              <a:off x="13279" y="3392"/>
              <a:ext cx="4119" cy="514"/>
            </a:xfrm>
            <a:prstGeom prst="rect">
              <a:avLst/>
            </a:prstGeom>
            <a:gradFill>
              <a:gsLst>
                <a:gs pos="54000">
                  <a:srgbClr val="007BD3"/>
                </a:gs>
                <a:gs pos="6000">
                  <a:schemeClr val="accent5">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600">
                  <a:solidFill>
                    <a:schemeClr val="bg1"/>
                  </a:solidFill>
                </a:rPr>
                <a:t>知识图谱服务器</a:t>
              </a:r>
              <a:endParaRPr lang="zh-CN" sz="1600">
                <a:solidFill>
                  <a:schemeClr val="bg1"/>
                </a:solidFill>
              </a:endParaRPr>
            </a:p>
          </p:txBody>
        </p:sp>
      </p:gr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660758" cy="58477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01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1605280" cy="521970"/>
          </a:xfrm>
          <a:prstGeom prst="rect">
            <a:avLst/>
          </a:prstGeom>
          <a:noFill/>
        </p:spPr>
        <p:txBody>
          <a:bodyPr wrap="none" rtlCol="0">
            <a:spAutoFit/>
          </a:bodyPr>
          <a:lstStyle/>
          <a:p>
            <a:r>
              <a:rPr lang="zh-CN" sz="2800" dirty="0">
                <a:latin typeface="微软雅黑" panose="020B0503020204020204" pitchFamily="34" charset="-122"/>
                <a:ea typeface="微软雅黑" panose="020B0503020204020204" pitchFamily="34" charset="-122"/>
              </a:rPr>
              <a:t>应用场景</a:t>
            </a:r>
            <a:endParaRPr lang="zh-CN" sz="28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880745" y="1707515"/>
            <a:ext cx="10455910" cy="4382135"/>
          </a:xfrm>
          <a:prstGeom prst="rect">
            <a:avLst/>
          </a:prstGeom>
          <a:noFill/>
        </p:spPr>
        <p:txBody>
          <a:bodyPr wrap="square" rtlCol="0" anchor="t">
            <a:noAutofit/>
          </a:bodyPr>
          <a:p>
            <a:pPr marL="285750" indent="-285750" algn="l">
              <a:buFont typeface="Arial" panose="020B0604020202020204" pitchFamily="34" charset="0"/>
              <a:buChar char="•"/>
            </a:pPr>
            <a:r>
              <a:rPr lang="zh-CN">
                <a:sym typeface="+mn-ea"/>
              </a:rPr>
              <a:t>使用</a:t>
            </a:r>
            <a:r>
              <a:rPr lang="en-US" altLang="zh-CN">
                <a:sym typeface="+mn-ea"/>
              </a:rPr>
              <a:t>VPN</a:t>
            </a:r>
            <a:r>
              <a:rPr lang="zh-CN" altLang="en-US">
                <a:sym typeface="+mn-ea"/>
              </a:rPr>
              <a:t>构建统一网络环境</a:t>
            </a:r>
            <a:endParaRPr lang="zh-CN" altLang="en-US">
              <a:sym typeface="+mn-ea"/>
            </a:endParaRPr>
          </a:p>
          <a:p>
            <a:pPr marL="285750" indent="-285750" algn="l">
              <a:buFont typeface="Arial" panose="020B0604020202020204" pitchFamily="34" charset="0"/>
              <a:buChar char="•"/>
            </a:pPr>
            <a:r>
              <a:rPr lang="en-US">
                <a:sym typeface="+mn-ea"/>
              </a:rPr>
              <a:t>EDR</a:t>
            </a:r>
            <a:r>
              <a:rPr lang="zh-CN" altLang="en-US">
                <a:sym typeface="+mn-ea"/>
              </a:rPr>
              <a:t>和</a:t>
            </a:r>
            <a:r>
              <a:rPr lang="en-US" altLang="zh-CN">
                <a:sym typeface="+mn-ea"/>
              </a:rPr>
              <a:t>XDR</a:t>
            </a:r>
            <a:r>
              <a:rPr lang="zh-CN" altLang="en-US">
                <a:sym typeface="+mn-ea"/>
              </a:rPr>
              <a:t>类的应用</a:t>
            </a:r>
            <a:r>
              <a:rPr lang="en-US" altLang="zh-CN">
                <a:sym typeface="+mn-ea"/>
              </a:rPr>
              <a:t>终端安全从业者不断改进和自动化威胁的狩猎、检测和修复，EDR（Endpoint Detection and Response）和XDR（eXtended Detection and Response）成为焦点。</a:t>
            </a:r>
            <a:br>
              <a:rPr lang="en-US" altLang="zh-CN">
                <a:sym typeface="+mn-ea"/>
              </a:rPr>
            </a:br>
            <a:r>
              <a:rPr lang="en-US" altLang="zh-CN">
                <a:sym typeface="+mn-ea"/>
              </a:rPr>
              <a:t>http://t.10jqka.com.cn/pid_139774072.shtml</a:t>
            </a:r>
            <a:endParaRPr lang="en-US" altLang="zh-CN">
              <a:sym typeface="+mn-ea"/>
            </a:endParaRPr>
          </a:p>
          <a:p>
            <a:pPr marL="285750" indent="-285750" algn="l">
              <a:buFont typeface="Arial" panose="020B0604020202020204" pitchFamily="34" charset="0"/>
              <a:buChar char="•"/>
            </a:pPr>
            <a:r>
              <a:rPr lang="zh-CN" altLang="en-US">
                <a:sym typeface="+mn-ea"/>
              </a:rPr>
              <a:t>爬虫数据回传</a:t>
            </a:r>
            <a:endParaRPr lang="zh-CN" altLang="en-US">
              <a:sym typeface="+mn-ea"/>
            </a:endParaRPr>
          </a:p>
          <a:p>
            <a:pPr marL="285750" indent="-285750" algn="l">
              <a:buFont typeface="Arial" panose="020B0604020202020204" pitchFamily="34" charset="0"/>
              <a:buChar char="•"/>
            </a:pPr>
            <a:r>
              <a:rPr lang="zh-CN" altLang="en-US">
                <a:sym typeface="+mn-ea"/>
              </a:rPr>
              <a:t>流量数据回传分析</a:t>
            </a:r>
            <a:r>
              <a:rPr lang="en-US" altLang="zh-CN">
                <a:sym typeface="+mn-ea"/>
              </a:rPr>
              <a:t>(online/offline)</a:t>
            </a:r>
            <a:endParaRPr lang="en-US" altLang="zh-CN">
              <a:sym typeface="+mn-ea"/>
            </a:endParaRPr>
          </a:p>
          <a:p>
            <a:pPr marL="285750" indent="-285750" algn="l">
              <a:buFont typeface="Arial" panose="020B0604020202020204" pitchFamily="34" charset="0"/>
              <a:buChar char="•"/>
            </a:pPr>
            <a:r>
              <a:rPr lang="zh-CN" altLang="en-US">
                <a:sym typeface="+mn-ea"/>
              </a:rPr>
              <a:t>算法</a:t>
            </a:r>
            <a:r>
              <a:rPr lang="zh-CN" altLang="en-US">
                <a:sym typeface="+mn-ea"/>
              </a:rPr>
              <a:t>脚本</a:t>
            </a:r>
            <a:r>
              <a:rPr lang="zh-CN" altLang="en-US">
                <a:sym typeface="+mn-ea"/>
              </a:rPr>
              <a:t>服务</a:t>
            </a:r>
            <a:r>
              <a:rPr lang="en-US" altLang="zh-CN">
                <a:sym typeface="+mn-ea"/>
              </a:rPr>
              <a:t> → </a:t>
            </a:r>
            <a:r>
              <a:rPr lang="zh-CN" altLang="en-US">
                <a:sym typeface="+mn-ea"/>
              </a:rPr>
              <a:t>在线任务</a:t>
            </a:r>
            <a:endParaRPr lang="zh-CN" altLang="en-US">
              <a:sym typeface="+mn-ea"/>
            </a:endParaRPr>
          </a:p>
          <a:p>
            <a:pPr marL="285750" indent="-285750" algn="l">
              <a:buFont typeface="Arial" panose="020B0604020202020204" pitchFamily="34" charset="0"/>
              <a:buChar char="•"/>
            </a:pPr>
            <a:r>
              <a:rPr lang="en-US" altLang="zh-CN">
                <a:sym typeface="+mn-ea"/>
              </a:rPr>
              <a:t>Jupyter Notebook </a:t>
            </a:r>
            <a:r>
              <a:rPr lang="zh-CN" altLang="en-US">
                <a:sym typeface="+mn-ea"/>
              </a:rPr>
              <a:t>类似工具</a:t>
            </a:r>
            <a:endParaRPr lang="zh-CN" altLang="en-US">
              <a:sym typeface="+mn-ea"/>
            </a:endParaRPr>
          </a:p>
          <a:p>
            <a:pPr marL="285750" indent="-285750" algn="l">
              <a:buFont typeface="Arial" panose="020B0604020202020204" pitchFamily="34" charset="0"/>
              <a:buChar char="•"/>
            </a:pPr>
            <a:r>
              <a:rPr lang="zh-CN" altLang="en-US">
                <a:sym typeface="+mn-ea"/>
              </a:rPr>
              <a:t>情况分析与网络应急服务（情报调查与应用）</a:t>
            </a:r>
            <a:endParaRPr lang="zh-CN" altLang="en-US">
              <a:sym typeface="+mn-ea"/>
            </a:endParaRPr>
          </a:p>
          <a:p>
            <a:pPr marL="285750" indent="-285750" algn="l">
              <a:buFont typeface="Arial" panose="020B0604020202020204" pitchFamily="34" charset="0"/>
              <a:buChar char="•"/>
            </a:pPr>
            <a:r>
              <a:rPr lang="zh-CN" altLang="en-US">
                <a:sym typeface="+mn-ea"/>
              </a:rPr>
              <a:t>供应链、软件基因</a:t>
            </a:r>
            <a:endParaRPr lang="zh-CN" altLang="en-US">
              <a:sym typeface="+mn-ea"/>
            </a:endParaRPr>
          </a:p>
          <a:p>
            <a:pPr marL="285750" indent="-285750" algn="l">
              <a:buFont typeface="Arial" panose="020B0604020202020204" pitchFamily="34" charset="0"/>
              <a:buChar char="•"/>
            </a:pPr>
            <a:r>
              <a:rPr lang="zh-CN" altLang="en-US">
                <a:sym typeface="+mn-ea"/>
              </a:rPr>
              <a:t>搭一套</a:t>
            </a:r>
            <a:r>
              <a:rPr lang="en-US" altLang="zh-CN">
                <a:sym typeface="+mn-ea"/>
              </a:rPr>
              <a:t>ES</a:t>
            </a:r>
            <a:r>
              <a:rPr lang="zh-CN" altLang="en-US">
                <a:sym typeface="+mn-ea"/>
              </a:rPr>
              <a:t>环境，多家业内公司使用</a:t>
            </a:r>
            <a:endParaRPr lang="zh-CN" altLang="en-US">
              <a:sym typeface="+mn-ea"/>
            </a:endParaRPr>
          </a:p>
          <a:p>
            <a:pPr marL="285750" indent="-285750" algn="l">
              <a:buFont typeface="Arial" panose="020B0604020202020204" pitchFamily="34" charset="0"/>
              <a:buChar char="•"/>
            </a:pPr>
            <a:r>
              <a:rPr lang="en-US" altLang="zh-CN">
                <a:sym typeface="+mn-ea"/>
              </a:rPr>
              <a:t>Neo4j</a:t>
            </a:r>
            <a:endParaRPr lang="en-US" altLang="zh-CN">
              <a:sym typeface="+mn-ea"/>
            </a:endParaRPr>
          </a:p>
          <a:p>
            <a:pPr marL="285750" indent="-285750" algn="l">
              <a:buFont typeface="Arial" panose="020B0604020202020204" pitchFamily="34" charset="0"/>
              <a:buChar char="•"/>
            </a:pPr>
            <a:r>
              <a:rPr lang="zh-CN" altLang="en-US">
                <a:sym typeface="+mn-ea"/>
              </a:rPr>
              <a:t>漏洞利用？</a:t>
            </a:r>
            <a:endParaRPr lang="zh-CN" altLang="en-US">
              <a:sym typeface="+mn-ea"/>
            </a:endParaRPr>
          </a:p>
          <a:p>
            <a:pPr marL="285750" indent="-285750" algn="l">
              <a:buFont typeface="Arial" panose="020B0604020202020204" pitchFamily="34" charset="0"/>
              <a:buChar char="•"/>
            </a:pPr>
            <a:endParaRPr lang="zh-CN" altLang="en-US">
              <a:sym typeface="+mn-ea"/>
            </a:endParaRPr>
          </a:p>
          <a:p>
            <a:pPr marL="285750" indent="-285750" algn="l">
              <a:buFont typeface="Arial" panose="020B0604020202020204" pitchFamily="34" charset="0"/>
              <a:buChar char="•"/>
            </a:pPr>
            <a:endParaRPr lang="zh-CN" altLang="en-US">
              <a:sym typeface="+mn-ea"/>
            </a:endParaRPr>
          </a:p>
        </p:txBody>
      </p:sp>
      <p:pic>
        <p:nvPicPr>
          <p:cNvPr id="30" name="图片 29"/>
          <p:cNvPicPr>
            <a:picLocks noChangeAspect="1"/>
          </p:cNvPicPr>
          <p:nvPr/>
        </p:nvPicPr>
        <p:blipFill>
          <a:blip r:embed="rId1"/>
          <a:stretch>
            <a:fillRect/>
          </a:stretch>
        </p:blipFill>
        <p:spPr>
          <a:xfrm>
            <a:off x="5820410" y="4389120"/>
            <a:ext cx="2541905" cy="1882775"/>
          </a:xfrm>
          <a:prstGeom prst="rect">
            <a:avLst/>
          </a:prstGeom>
        </p:spPr>
      </p:pic>
      <p:pic>
        <p:nvPicPr>
          <p:cNvPr id="69" name="图片 68"/>
          <p:cNvPicPr>
            <a:picLocks noChangeAspect="1"/>
          </p:cNvPicPr>
          <p:nvPr/>
        </p:nvPicPr>
        <p:blipFill>
          <a:blip r:embed="rId2"/>
          <a:stretch>
            <a:fillRect/>
          </a:stretch>
        </p:blipFill>
        <p:spPr>
          <a:xfrm>
            <a:off x="9109710" y="3884930"/>
            <a:ext cx="2653030" cy="2014855"/>
          </a:xfrm>
          <a:prstGeom prst="rect">
            <a:avLst/>
          </a:prstGeom>
        </p:spPr>
      </p:pic>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1.1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1902460" cy="52197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Ai.KG </a:t>
            </a:r>
            <a:r>
              <a:rPr lang="zh-CN" sz="2800" dirty="0">
                <a:latin typeface="微软雅黑" panose="020B0503020204020204" pitchFamily="34" charset="-122"/>
                <a:ea typeface="微软雅黑" panose="020B0503020204020204" pitchFamily="34" charset="-122"/>
              </a:rPr>
              <a:t>概述</a:t>
            </a:r>
            <a:endParaRPr lang="zh-CN"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7885" y="1541780"/>
            <a:ext cx="10763885" cy="4523105"/>
          </a:xfrm>
          <a:prstGeom prst="rect">
            <a:avLst/>
          </a:prstGeom>
          <a:noFill/>
        </p:spPr>
        <p:txBody>
          <a:bodyPr wrap="square" rtlCol="0">
            <a:spAutoFit/>
          </a:bodyPr>
          <a:p>
            <a:pPr marL="342900" lvl="0" indent="-342900">
              <a:lnSpc>
                <a:spcPct val="20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Ai.KG全称为漏洞与</a:t>
            </a:r>
            <a:r>
              <a:rPr lang="zh-CN" altLang="en-US" dirty="0">
                <a:latin typeface="微软雅黑" panose="020B0503020204020204" pitchFamily="34" charset="-122"/>
                <a:ea typeface="微软雅黑" panose="020B0503020204020204" pitchFamily="34" charset="-122"/>
                <a:sym typeface="+mn-ea"/>
              </a:rPr>
              <a:t>风险管理数据库，</a:t>
            </a:r>
            <a:r>
              <a:rPr lang="zh-CN" altLang="en-US" dirty="0">
                <a:latin typeface="微软雅黑" panose="020B0503020204020204" pitchFamily="34" charset="-122"/>
                <a:ea typeface="微软雅黑" panose="020B0503020204020204" pitchFamily="34" charset="-122"/>
              </a:rPr>
              <a:t>是一个集</a:t>
            </a:r>
            <a:r>
              <a:rPr lang="zh-CN" altLang="en-US" b="1" dirty="0">
                <a:latin typeface="微软雅黑" panose="020B0503020204020204" pitchFamily="34" charset="-122"/>
                <a:ea typeface="微软雅黑" panose="020B0503020204020204" pitchFamily="34" charset="-122"/>
              </a:rPr>
              <a:t>网络资产</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漏洞信息</a:t>
            </a:r>
            <a:r>
              <a:rPr lang="zh-CN" altLang="en-US" dirty="0">
                <a:latin typeface="微软雅黑" panose="020B0503020204020204" pitchFamily="34" charset="-122"/>
                <a:ea typeface="微软雅黑" panose="020B0503020204020204" pitchFamily="34" charset="-122"/>
              </a:rPr>
              <a:t>和</a:t>
            </a:r>
            <a:r>
              <a:rPr lang="zh-CN" altLang="en-US" b="1" dirty="0">
                <a:latin typeface="微软雅黑" panose="020B0503020204020204" pitchFamily="34" charset="-122"/>
                <a:ea typeface="微软雅黑" panose="020B0503020204020204" pitchFamily="34" charset="-122"/>
              </a:rPr>
              <a:t>威胁情报</a:t>
            </a:r>
            <a:r>
              <a:rPr lang="zh-CN" altLang="en-US" dirty="0">
                <a:latin typeface="微软雅黑" panose="020B0503020204020204" pitchFamily="34" charset="-122"/>
                <a:ea typeface="微软雅黑" panose="020B0503020204020204" pitchFamily="34" charset="-122"/>
              </a:rPr>
              <a:t>等数据为核心，通过数据关系图谱化组织的数据存储仓库和</a:t>
            </a:r>
            <a:r>
              <a:rPr lang="zh-CN" altLang="en-US" dirty="0">
                <a:latin typeface="微软雅黑" panose="020B0503020204020204" pitchFamily="34" charset="-122"/>
                <a:ea typeface="微软雅黑" panose="020B0503020204020204" pitchFamily="34" charset="-122"/>
                <a:sym typeface="+mn-ea"/>
              </a:rPr>
              <a:t>网络安全风险管理引擎</a:t>
            </a:r>
            <a:r>
              <a:rPr lang="zh-CN" altLang="en-US" dirty="0">
                <a:latin typeface="微软雅黑" panose="020B0503020204020204" pitchFamily="34" charset="-122"/>
                <a:ea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sym typeface="+mn-ea"/>
            </a:endParaRPr>
          </a:p>
          <a:p>
            <a:pPr marL="342900" lvl="0" indent="-342900">
              <a:lnSpc>
                <a:spcPct val="20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Ai.KG</a:t>
            </a:r>
            <a:r>
              <a:rPr lang="zh-CN" altLang="en-US" dirty="0">
                <a:latin typeface="微软雅黑" panose="020B0503020204020204" pitchFamily="34" charset="-122"/>
                <a:ea typeface="微软雅黑" panose="020B0503020204020204" pitchFamily="34" charset="-122"/>
              </a:rPr>
              <a:t>通过多源异构的数据采集技术、大数据综合治理技术、自然语言分析处理技术，并结合知识图谱及相关人工智能技术，提供网络安全的数据检索与发现能力，不断地发现恶意活动，跟踪客户网络环境中的每个威胁行为</a:t>
            </a:r>
            <a:r>
              <a:rPr lang="zh-CN" altLang="en-US" dirty="0">
                <a:latin typeface="微软雅黑" panose="020B0503020204020204" pitchFamily="34" charset="-122"/>
                <a:ea typeface="微软雅黑" panose="020B0503020204020204" pitchFamily="34" charset="-122"/>
                <a:sym typeface="+mn-ea"/>
              </a:rPr>
              <a:t>，并且能够通过构建以知识图谱为核心引擎，为</a:t>
            </a:r>
            <a:r>
              <a:rPr lang="zh-CN" altLang="en-US" b="1" dirty="0">
                <a:latin typeface="微软雅黑" panose="020B0503020204020204" pitchFamily="34" charset="-122"/>
                <a:ea typeface="微软雅黑" panose="020B0503020204020204" pitchFamily="34" charset="-122"/>
                <a:sym typeface="+mn-ea"/>
              </a:rPr>
              <a:t>全公司各产品线进行赋能</a:t>
            </a:r>
            <a:r>
              <a:rPr lang="zh-CN" altLang="en-US" b="1"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marL="342900" lvl="0" indent="-342900">
              <a:lnSpc>
                <a:spcPct val="20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结合全球部署的节点数据采集能力，第三方威胁情报来丰富数据，帮助客户发现安全威胁，实现威胁管理智能化，并随着客户覆盖面的日趋广泛，数据的不断丰富，可以为安全能力平台提供更具深度和广度的数据发现、分析利用、综合管理与产品利用能力。</a:t>
            </a:r>
            <a:endParaRPr lang="zh-CN" altLang="en-US" dirty="0">
              <a:latin typeface="微软雅黑" panose="020B0503020204020204" pitchFamily="34" charset="-122"/>
              <a:ea typeface="微软雅黑" panose="020B0503020204020204" pitchFamily="34" charset="-122"/>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noAutofit/>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660758" cy="58477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01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309880" cy="521970"/>
          </a:xfrm>
          <a:prstGeom prst="rect">
            <a:avLst/>
          </a:prstGeom>
          <a:noFill/>
        </p:spPr>
        <p:txBody>
          <a:bodyPr wrap="none" rtlCol="0">
            <a:spAutoFit/>
          </a:bodyPr>
          <a:lstStyle/>
          <a:p>
            <a:endParaRPr lang="zh-CN" sz="28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912495" y="1613535"/>
            <a:ext cx="4526280" cy="368300"/>
          </a:xfrm>
          <a:prstGeom prst="rect">
            <a:avLst/>
          </a:prstGeom>
          <a:noFill/>
        </p:spPr>
        <p:txBody>
          <a:bodyPr wrap="none" rtlCol="0" anchor="t">
            <a:spAutoFit/>
          </a:bodyPr>
          <a:p>
            <a:pPr indent="0">
              <a:buNone/>
            </a:pPr>
            <a:r>
              <a:rPr lang="zh-CN" altLang="en-US" dirty="0">
                <a:latin typeface="微软雅黑" panose="020B0503020204020204" pitchFamily="34" charset="-122"/>
                <a:ea typeface="微软雅黑" panose="020B0503020204020204" pitchFamily="34" charset="-122"/>
                <a:sym typeface="+mn-ea"/>
              </a:rPr>
              <a:t>全局的处理能力需要所有环节都不能是瓶颈</a:t>
            </a:r>
            <a:endParaRPr lang="zh-CN" altLang="en-US"/>
          </a:p>
        </p:txBody>
      </p:sp>
      <p:graphicFrame>
        <p:nvGraphicFramePr>
          <p:cNvPr id="6" name="表格 5"/>
          <p:cNvGraphicFramePr/>
          <p:nvPr>
            <p:custDataLst>
              <p:tags r:id="rId1"/>
            </p:custDataLst>
          </p:nvPr>
        </p:nvGraphicFramePr>
        <p:xfrm>
          <a:off x="912495" y="2226310"/>
          <a:ext cx="10593070" cy="2614295"/>
        </p:xfrm>
        <a:graphic>
          <a:graphicData uri="http://schemas.openxmlformats.org/drawingml/2006/table">
            <a:tbl>
              <a:tblPr firstRow="1" bandRow="1">
                <a:tableStyleId>{5C22544A-7EE6-4342-B048-85BDC9FD1C3A}</a:tableStyleId>
              </a:tblPr>
              <a:tblGrid>
                <a:gridCol w="979170"/>
                <a:gridCol w="1108710"/>
                <a:gridCol w="2127250"/>
                <a:gridCol w="6377940"/>
              </a:tblGrid>
              <a:tr h="419735">
                <a:tc>
                  <a:txBody>
                    <a:bodyPr/>
                    <a:p>
                      <a:pPr algn="ctr">
                        <a:buNone/>
                      </a:pPr>
                      <a:r>
                        <a:rPr lang="zh-CN" altLang="en-US"/>
                        <a:t>序号</a:t>
                      </a:r>
                      <a:endParaRPr lang="zh-CN" altLang="en-US"/>
                    </a:p>
                  </a:txBody>
                  <a:tcPr anchor="ctr" anchorCtr="0"/>
                </a:tc>
                <a:tc>
                  <a:txBody>
                    <a:bodyPr/>
                    <a:p>
                      <a:pPr algn="ctr">
                        <a:buNone/>
                      </a:pPr>
                      <a:r>
                        <a:rPr lang="zh-CN" altLang="en-US"/>
                        <a:t>部件</a:t>
                      </a:r>
                      <a:endParaRPr lang="zh-CN" altLang="en-US"/>
                    </a:p>
                  </a:txBody>
                  <a:tcPr anchor="ctr" anchorCtr="0"/>
                </a:tc>
                <a:tc>
                  <a:txBody>
                    <a:bodyPr/>
                    <a:p>
                      <a:pPr algn="ctr">
                        <a:buNone/>
                      </a:pPr>
                      <a:r>
                        <a:rPr lang="zh-CN" altLang="en-US"/>
                        <a:t>推荐配置</a:t>
                      </a:r>
                      <a:endParaRPr lang="zh-CN" altLang="en-US"/>
                    </a:p>
                  </a:txBody>
                  <a:tcPr anchor="ctr" anchorCtr="0"/>
                </a:tc>
                <a:tc>
                  <a:txBody>
                    <a:bodyPr/>
                    <a:p>
                      <a:pPr>
                        <a:buNone/>
                      </a:pPr>
                      <a:r>
                        <a:rPr lang="zh-CN" altLang="en-US"/>
                        <a:t>说明</a:t>
                      </a:r>
                      <a:endParaRPr lang="zh-CN" altLang="en-US"/>
                    </a:p>
                  </a:txBody>
                  <a:tcPr anchor="ctr" anchorCtr="0"/>
                </a:tc>
              </a:tr>
              <a:tr h="419735">
                <a:tc>
                  <a:txBody>
                    <a:bodyPr/>
                    <a:p>
                      <a:pPr algn="ctr">
                        <a:buNone/>
                      </a:pPr>
                      <a:r>
                        <a:rPr lang="en-US" altLang="zh-CN"/>
                        <a:t>1</a:t>
                      </a:r>
                      <a:endParaRPr lang="en-US" altLang="zh-CN"/>
                    </a:p>
                  </a:txBody>
                  <a:tcPr anchor="ctr" anchorCtr="0"/>
                </a:tc>
                <a:tc>
                  <a:txBody>
                    <a:bodyPr/>
                    <a:p>
                      <a:pPr algn="ctr">
                        <a:buNone/>
                      </a:pPr>
                      <a:r>
                        <a:rPr lang="en-US" altLang="zh-CN"/>
                        <a:t>CPU</a:t>
                      </a:r>
                      <a:endParaRPr lang="en-US" altLang="zh-CN"/>
                    </a:p>
                  </a:txBody>
                  <a:tcPr anchor="ctr" anchorCtr="0"/>
                </a:tc>
                <a:tc>
                  <a:txBody>
                    <a:bodyPr/>
                    <a:p>
                      <a:pPr algn="ctr">
                        <a:buNone/>
                      </a:pPr>
                      <a:r>
                        <a:rPr lang="en-US" altLang="zh-CN"/>
                        <a:t>10-20 </a:t>
                      </a:r>
                      <a:r>
                        <a:rPr lang="zh-CN" altLang="en-US"/>
                        <a:t>核</a:t>
                      </a:r>
                      <a:endParaRPr lang="zh-CN" altLang="en-US"/>
                    </a:p>
                  </a:txBody>
                  <a:tcPr anchor="ctr" anchorCtr="0"/>
                </a:tc>
                <a:tc>
                  <a:txBody>
                    <a:bodyPr/>
                    <a:p>
                      <a:pPr>
                        <a:buNone/>
                      </a:pPr>
                      <a:r>
                        <a:rPr lang="zh-CN" altLang="en-US"/>
                        <a:t>当前计算能力不是瓶颈</a:t>
                      </a:r>
                      <a:endParaRPr lang="zh-CN" altLang="en-US"/>
                    </a:p>
                  </a:txBody>
                  <a:tcPr anchor="ctr" anchorCtr="0"/>
                </a:tc>
              </a:tr>
              <a:tr h="419735">
                <a:tc>
                  <a:txBody>
                    <a:bodyPr/>
                    <a:p>
                      <a:pPr algn="ctr">
                        <a:buNone/>
                      </a:pPr>
                      <a:r>
                        <a:rPr lang="en-US" altLang="zh-CN"/>
                        <a:t>2</a:t>
                      </a:r>
                      <a:endParaRPr lang="en-US" altLang="zh-CN"/>
                    </a:p>
                  </a:txBody>
                  <a:tcPr anchor="ctr" anchorCtr="0"/>
                </a:tc>
                <a:tc>
                  <a:txBody>
                    <a:bodyPr/>
                    <a:p>
                      <a:pPr algn="ctr">
                        <a:buNone/>
                      </a:pPr>
                      <a:r>
                        <a:rPr lang="zh-CN" altLang="en-US"/>
                        <a:t>内存</a:t>
                      </a:r>
                      <a:endParaRPr lang="zh-CN" altLang="en-US"/>
                    </a:p>
                  </a:txBody>
                  <a:tcPr anchor="ctr" anchorCtr="0"/>
                </a:tc>
                <a:tc>
                  <a:txBody>
                    <a:bodyPr/>
                    <a:p>
                      <a:pPr algn="ctr">
                        <a:buNone/>
                      </a:pPr>
                      <a:r>
                        <a:rPr lang="en-US" altLang="zh-CN"/>
                        <a:t>64G </a:t>
                      </a:r>
                      <a:r>
                        <a:rPr lang="zh-CN" altLang="en-US"/>
                        <a:t>以上</a:t>
                      </a:r>
                      <a:endParaRPr lang="zh-CN" altLang="en-US"/>
                    </a:p>
                  </a:txBody>
                  <a:tcPr anchor="ctr" anchorCtr="0"/>
                </a:tc>
                <a:tc>
                  <a:txBody>
                    <a:bodyPr/>
                    <a:p>
                      <a:pPr>
                        <a:buNone/>
                      </a:pPr>
                      <a:r>
                        <a:rPr lang="zh-CN" altLang="en-US"/>
                        <a:t>大内存能够减少数据</a:t>
                      </a:r>
                      <a:r>
                        <a:rPr lang="en-US" altLang="zh-CN"/>
                        <a:t>IO</a:t>
                      </a:r>
                      <a:r>
                        <a:rPr lang="zh-CN" altLang="en-US"/>
                        <a:t>交换，提高数据处理速度。</a:t>
                      </a:r>
                      <a:endParaRPr lang="zh-CN" altLang="en-US"/>
                    </a:p>
                  </a:txBody>
                  <a:tcPr anchor="ctr" anchorCtr="0"/>
                </a:tc>
              </a:tr>
              <a:tr h="677545">
                <a:tc>
                  <a:txBody>
                    <a:bodyPr/>
                    <a:p>
                      <a:pPr algn="ctr">
                        <a:buNone/>
                      </a:pPr>
                      <a:r>
                        <a:rPr lang="en-US" altLang="zh-CN"/>
                        <a:t>3</a:t>
                      </a:r>
                      <a:endParaRPr lang="en-US" altLang="zh-CN"/>
                    </a:p>
                  </a:txBody>
                  <a:tcPr anchor="ctr" anchorCtr="0"/>
                </a:tc>
                <a:tc>
                  <a:txBody>
                    <a:bodyPr/>
                    <a:p>
                      <a:pPr algn="ctr">
                        <a:buNone/>
                      </a:pPr>
                      <a:r>
                        <a:rPr lang="zh-CN" altLang="en-US" b="1"/>
                        <a:t>磁盘</a:t>
                      </a:r>
                      <a:endParaRPr lang="zh-CN" altLang="en-US" b="1"/>
                    </a:p>
                  </a:txBody>
                  <a:tcPr anchor="ctr" anchorCtr="0"/>
                </a:tc>
                <a:tc>
                  <a:txBody>
                    <a:bodyPr/>
                    <a:p>
                      <a:pPr algn="ctr">
                        <a:buNone/>
                      </a:pPr>
                      <a:r>
                        <a:rPr lang="zh-CN" altLang="en-US"/>
                        <a:t>数据分析：</a:t>
                      </a:r>
                      <a:r>
                        <a:rPr lang="en-US" altLang="zh-CN"/>
                        <a:t>SSD</a:t>
                      </a:r>
                      <a:endParaRPr lang="en-US" altLang="zh-CN"/>
                    </a:p>
                    <a:p>
                      <a:pPr algn="ctr">
                        <a:buNone/>
                      </a:pPr>
                      <a:r>
                        <a:rPr lang="zh-CN" altLang="en-US"/>
                        <a:t>数据存储：</a:t>
                      </a:r>
                      <a:r>
                        <a:rPr lang="en-US" altLang="zh-CN"/>
                        <a:t>HHD</a:t>
                      </a:r>
                      <a:endParaRPr lang="en-US" altLang="zh-CN"/>
                    </a:p>
                  </a:txBody>
                  <a:tcPr anchor="ctr" anchorCtr="0"/>
                </a:tc>
                <a:tc>
                  <a:txBody>
                    <a:bodyPr/>
                    <a:p>
                      <a:pPr>
                        <a:buNone/>
                      </a:pPr>
                      <a:r>
                        <a:rPr lang="zh-CN" altLang="en-US"/>
                        <a:t>对于存储在</a:t>
                      </a:r>
                      <a:r>
                        <a:rPr lang="en-US" altLang="zh-CN"/>
                        <a:t>HBase</a:t>
                      </a:r>
                      <a:r>
                        <a:rPr lang="zh-CN" altLang="en-US"/>
                        <a:t>上的数据使用</a:t>
                      </a:r>
                      <a:r>
                        <a:rPr lang="en-US" altLang="zh-CN"/>
                        <a:t>HHD</a:t>
                      </a:r>
                      <a:r>
                        <a:rPr lang="zh-CN" altLang="en-US"/>
                        <a:t>存储，可以达到单节点</a:t>
                      </a:r>
                      <a:r>
                        <a:rPr lang="en-US" altLang="zh-CN"/>
                        <a:t>200M/s</a:t>
                      </a:r>
                      <a:r>
                        <a:rPr lang="zh-CN" altLang="en-US"/>
                        <a:t>的速度，而基于</a:t>
                      </a:r>
                      <a:r>
                        <a:rPr lang="en-US" altLang="zh-CN"/>
                        <a:t>SSD</a:t>
                      </a:r>
                      <a:r>
                        <a:rPr lang="zh-CN" altLang="en-US"/>
                        <a:t>可以达到单节点</a:t>
                      </a:r>
                      <a:r>
                        <a:rPr lang="en-US" altLang="zh-CN"/>
                        <a:t>500MB</a:t>
                      </a:r>
                      <a:r>
                        <a:rPr lang="zh-CN" altLang="en-US"/>
                        <a:t>的速度。</a:t>
                      </a:r>
                      <a:r>
                        <a:rPr lang="en-US" altLang="zh-CN"/>
                        <a:t> </a:t>
                      </a:r>
                      <a:endParaRPr lang="zh-CN" altLang="en-US"/>
                    </a:p>
                  </a:txBody>
                  <a:tcPr anchor="ctr" anchorCtr="0"/>
                </a:tc>
              </a:tr>
              <a:tr h="677545">
                <a:tc>
                  <a:txBody>
                    <a:bodyPr/>
                    <a:p>
                      <a:pPr algn="ctr">
                        <a:buNone/>
                      </a:pPr>
                      <a:r>
                        <a:rPr lang="en-US" altLang="zh-CN"/>
                        <a:t>4</a:t>
                      </a:r>
                      <a:endParaRPr lang="en-US" altLang="zh-CN"/>
                    </a:p>
                  </a:txBody>
                  <a:tcPr anchor="ctr" anchorCtr="0"/>
                </a:tc>
                <a:tc>
                  <a:txBody>
                    <a:bodyPr/>
                    <a:p>
                      <a:pPr algn="ctr">
                        <a:buNone/>
                      </a:pPr>
                      <a:r>
                        <a:rPr lang="zh-CN" altLang="en-US"/>
                        <a:t>网络</a:t>
                      </a:r>
                      <a:endParaRPr lang="zh-CN" altLang="en-US"/>
                    </a:p>
                  </a:txBody>
                  <a:tcPr anchor="ctr" anchorCtr="0"/>
                </a:tc>
                <a:tc>
                  <a:txBody>
                    <a:bodyPr/>
                    <a:p>
                      <a:pPr algn="ctr">
                        <a:buNone/>
                      </a:pPr>
                      <a:r>
                        <a:rPr lang="zh-CN" altLang="en-US"/>
                        <a:t>单点和交换机均使用万兆网络设备</a:t>
                      </a:r>
                      <a:endParaRPr lang="zh-CN" altLang="en-US"/>
                    </a:p>
                  </a:txBody>
                  <a:tcPr anchor="ctr" anchorCtr="0"/>
                </a:tc>
                <a:tc>
                  <a:txBody>
                    <a:bodyPr/>
                    <a:p>
                      <a:pPr>
                        <a:buNone/>
                      </a:pPr>
                      <a:r>
                        <a:rPr lang="zh-CN" altLang="en-US"/>
                        <a:t>交换机：单节点</a:t>
                      </a:r>
                      <a:r>
                        <a:rPr lang="zh-CN" altLang="en-US" sz="1800">
                          <a:sym typeface="+mn-ea"/>
                        </a:rPr>
                        <a:t>峰值</a:t>
                      </a:r>
                      <a:r>
                        <a:rPr lang="zh-CN" altLang="en-US"/>
                        <a:t>可以达到</a:t>
                      </a:r>
                      <a:r>
                        <a:rPr lang="en-US" altLang="zh-CN"/>
                        <a:t>1G/s </a:t>
                      </a:r>
                      <a:r>
                        <a:rPr lang="zh-CN" altLang="en-US"/>
                        <a:t>的速度</a:t>
                      </a:r>
                      <a:endParaRPr lang="zh-CN" altLang="en-US"/>
                    </a:p>
                  </a:txBody>
                  <a:tcPr anchor="ctr" anchorCtr="0"/>
                </a:tc>
              </a:tr>
            </a:tbl>
          </a:graphicData>
        </a:graphic>
      </p:graphicFrame>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80795" y="4547235"/>
            <a:ext cx="4093210" cy="13481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p>
            <a:pPr algn="ctr"/>
            <a:r>
              <a:rPr lang="zh-CN" altLang="en-US"/>
              <a:t>主机</a:t>
            </a:r>
            <a:r>
              <a:rPr lang="en-US" altLang="zh-CN"/>
              <a:t>2</a:t>
            </a:r>
            <a:endParaRPr lang="en-US" altLang="zh-CN"/>
          </a:p>
        </p:txBody>
      </p:sp>
      <p:sp>
        <p:nvSpPr>
          <p:cNvPr id="4" name="矩形 3"/>
          <p:cNvSpPr/>
          <p:nvPr/>
        </p:nvSpPr>
        <p:spPr>
          <a:xfrm>
            <a:off x="1280795" y="1994535"/>
            <a:ext cx="4229100" cy="1922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p>
            <a:pPr algn="ctr"/>
            <a:r>
              <a:rPr lang="en-US" altLang="zh-CN"/>
              <a:t>CDH</a:t>
            </a:r>
            <a:endParaRPr lang="en-US" altLang="zh-CN"/>
          </a:p>
        </p:txBody>
      </p:sp>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660758" cy="58477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01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4769254" cy="523220"/>
          </a:xfrm>
          <a:prstGeom prst="rect">
            <a:avLst/>
          </a:prstGeom>
          <a:noFill/>
        </p:spPr>
        <p:txBody>
          <a:bodyPr wrap="none" rtlCol="0">
            <a:spAutoFit/>
          </a:bodyPr>
          <a:lstStyle/>
          <a:p>
            <a:r>
              <a:rPr lang="en-US" altLang="zh-CN" sz="2800" dirty="0">
                <a:latin typeface="微软雅黑" panose="020B0503020204020204" pitchFamily="34" charset="-122"/>
                <a:ea typeface="微软雅黑" panose="020B0503020204020204" pitchFamily="34" charset="-122"/>
              </a:rPr>
              <a:t>2021</a:t>
            </a:r>
            <a:r>
              <a:rPr lang="zh-CN" altLang="en-US" sz="2800" dirty="0">
                <a:latin typeface="微软雅黑" panose="020B0503020204020204" pitchFamily="34" charset="-122"/>
                <a:ea typeface="微软雅黑" panose="020B0503020204020204" pitchFamily="34" charset="-122"/>
              </a:rPr>
              <a:t>年度个人</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部门业绩展示</a:t>
            </a:r>
            <a:endParaRPr lang="zh-CN" altLang="en-US" sz="2800" dirty="0">
              <a:latin typeface="微软雅黑" panose="020B0503020204020204" pitchFamily="34" charset="-122"/>
              <a:ea typeface="微软雅黑" panose="020B0503020204020204" pitchFamily="34" charset="-122"/>
            </a:endParaRPr>
          </a:p>
        </p:txBody>
      </p:sp>
      <p:sp>
        <p:nvSpPr>
          <p:cNvPr id="2" name="矩形 1"/>
          <p:cNvSpPr/>
          <p:nvPr/>
        </p:nvSpPr>
        <p:spPr>
          <a:xfrm>
            <a:off x="1438910" y="2352675"/>
            <a:ext cx="1816735" cy="650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HBase</a:t>
            </a:r>
            <a:endParaRPr lang="en-US" altLang="zh-CN"/>
          </a:p>
        </p:txBody>
      </p:sp>
      <p:sp>
        <p:nvSpPr>
          <p:cNvPr id="3" name="矩形 2"/>
          <p:cNvSpPr/>
          <p:nvPr/>
        </p:nvSpPr>
        <p:spPr>
          <a:xfrm>
            <a:off x="3369945" y="5040630"/>
            <a:ext cx="1743075" cy="650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MySQL</a:t>
            </a:r>
            <a:endParaRPr lang="en-US" altLang="zh-CN"/>
          </a:p>
        </p:txBody>
      </p:sp>
      <p:sp>
        <p:nvSpPr>
          <p:cNvPr id="5" name="矩形 4"/>
          <p:cNvSpPr/>
          <p:nvPr/>
        </p:nvSpPr>
        <p:spPr>
          <a:xfrm>
            <a:off x="1438910" y="3123565"/>
            <a:ext cx="3935730" cy="650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HDFS</a:t>
            </a:r>
            <a:endParaRPr lang="en-US" altLang="zh-CN"/>
          </a:p>
        </p:txBody>
      </p:sp>
      <p:sp>
        <p:nvSpPr>
          <p:cNvPr id="6" name="矩形 5"/>
          <p:cNvSpPr/>
          <p:nvPr/>
        </p:nvSpPr>
        <p:spPr>
          <a:xfrm>
            <a:off x="3497580" y="2352675"/>
            <a:ext cx="1877060" cy="650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HIVE</a:t>
            </a:r>
            <a:endParaRPr lang="en-US" altLang="zh-CN"/>
          </a:p>
        </p:txBody>
      </p:sp>
      <p:sp>
        <p:nvSpPr>
          <p:cNvPr id="8" name="矩形 7"/>
          <p:cNvSpPr/>
          <p:nvPr/>
        </p:nvSpPr>
        <p:spPr>
          <a:xfrm>
            <a:off x="1438910" y="5040630"/>
            <a:ext cx="1743075" cy="650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Redis</a:t>
            </a:r>
            <a:endParaRPr lang="en-US" altLang="zh-CN"/>
          </a:p>
        </p:txBody>
      </p:sp>
      <p:sp>
        <p:nvSpPr>
          <p:cNvPr id="10" name="矩形 9"/>
          <p:cNvSpPr/>
          <p:nvPr/>
        </p:nvSpPr>
        <p:spPr>
          <a:xfrm>
            <a:off x="6704965" y="3025140"/>
            <a:ext cx="3476625" cy="2870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b" anchorCtr="0"/>
          <a:p>
            <a:pPr algn="ctr"/>
            <a:r>
              <a:rPr lang="zh-CN" altLang="en-US"/>
              <a:t>主机</a:t>
            </a:r>
            <a:r>
              <a:rPr lang="en-US" altLang="zh-CN"/>
              <a:t>1</a:t>
            </a:r>
            <a:endParaRPr lang="en-US" altLang="zh-CN"/>
          </a:p>
        </p:txBody>
      </p:sp>
      <p:sp>
        <p:nvSpPr>
          <p:cNvPr id="11" name="矩形 10"/>
          <p:cNvSpPr/>
          <p:nvPr/>
        </p:nvSpPr>
        <p:spPr>
          <a:xfrm>
            <a:off x="6908800" y="3451225"/>
            <a:ext cx="3117850" cy="185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en-US" altLang="zh-CN"/>
              <a:t>AirFlow</a:t>
            </a:r>
            <a:endParaRPr lang="en-US" altLang="zh-CN"/>
          </a:p>
        </p:txBody>
      </p:sp>
      <p:sp>
        <p:nvSpPr>
          <p:cNvPr id="14" name="矩形 13"/>
          <p:cNvSpPr/>
          <p:nvPr/>
        </p:nvSpPr>
        <p:spPr>
          <a:xfrm>
            <a:off x="7063740" y="3886835"/>
            <a:ext cx="2762250" cy="323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统计定时任务</a:t>
            </a:r>
            <a:r>
              <a:rPr lang="en-US" altLang="zh-CN"/>
              <a:t>1</a:t>
            </a:r>
            <a:endParaRPr lang="en-US" altLang="zh-CN"/>
          </a:p>
        </p:txBody>
      </p:sp>
      <p:cxnSp>
        <p:nvCxnSpPr>
          <p:cNvPr id="15" name="肘形连接符 14"/>
          <p:cNvCxnSpPr>
            <a:stCxn id="11" idx="0"/>
            <a:endCxn id="4" idx="3"/>
          </p:cNvCxnSpPr>
          <p:nvPr/>
        </p:nvCxnSpPr>
        <p:spPr>
          <a:xfrm rot="16200000" flipV="1">
            <a:off x="6741160" y="1724660"/>
            <a:ext cx="495300" cy="2957830"/>
          </a:xfrm>
          <a:prstGeom prst="bentConnector2">
            <a:avLst/>
          </a:prstGeom>
          <a:ln>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14" idx="1"/>
            <a:endCxn id="3" idx="0"/>
          </p:cNvCxnSpPr>
          <p:nvPr/>
        </p:nvCxnSpPr>
        <p:spPr>
          <a:xfrm rot="10800000" flipV="1">
            <a:off x="4241800" y="4048760"/>
            <a:ext cx="2821940" cy="99187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14" idx="1"/>
            <a:endCxn id="8" idx="0"/>
          </p:cNvCxnSpPr>
          <p:nvPr/>
        </p:nvCxnSpPr>
        <p:spPr>
          <a:xfrm rot="10800000" flipV="1">
            <a:off x="2310765" y="4048760"/>
            <a:ext cx="4752975" cy="99187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660758" cy="58477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01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2316480" cy="521970"/>
          </a:xfrm>
          <a:prstGeom prst="rect">
            <a:avLst/>
          </a:prstGeom>
          <a:noFill/>
        </p:spPr>
        <p:txBody>
          <a:bodyPr wrap="none" rtlCol="0">
            <a:spAutoFit/>
          </a:bodyPr>
          <a:lstStyle/>
          <a:p>
            <a:r>
              <a:rPr lang="zh-CN" sz="2800" dirty="0">
                <a:latin typeface="微软雅黑" panose="020B0503020204020204" pitchFamily="34" charset="-122"/>
                <a:ea typeface="微软雅黑" panose="020B0503020204020204" pitchFamily="34" charset="-122"/>
              </a:rPr>
              <a:t>数据处理模块</a:t>
            </a:r>
            <a:endParaRPr lang="zh-CN"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7885" y="1541780"/>
            <a:ext cx="10763885" cy="1198880"/>
          </a:xfrm>
          <a:prstGeom prst="rect">
            <a:avLst/>
          </a:prstGeom>
          <a:noFill/>
        </p:spPr>
        <p:txBody>
          <a:bodyPr wrap="square" rtlCol="0">
            <a:spAutoFit/>
          </a:bodyPr>
          <a:p>
            <a:pPr marL="457200" indent="-457200">
              <a:buAutoNum type="arabicPeriod"/>
            </a:pPr>
            <a:r>
              <a:rPr lang="zh-CN" altLang="en-US" sz="2400" dirty="0">
                <a:latin typeface="微软雅黑" panose="020B0503020204020204" pitchFamily="34" charset="-122"/>
                <a:ea typeface="微软雅黑" panose="020B0503020204020204" pitchFamily="34" charset="-122"/>
              </a:rPr>
              <a:t>数据先存储在临时硬件中</a:t>
            </a:r>
            <a:endParaRPr lang="zh-CN" altLang="en-US" sz="2400" dirty="0">
              <a:latin typeface="微软雅黑" panose="020B0503020204020204" pitchFamily="34" charset="-122"/>
              <a:ea typeface="微软雅黑" panose="020B0503020204020204" pitchFamily="34" charset="-122"/>
            </a:endParaRPr>
          </a:p>
          <a:p>
            <a:pPr marL="457200" indent="-457200">
              <a:buAutoNum type="arabicPeriod"/>
            </a:pPr>
            <a:r>
              <a:rPr lang="zh-CN" altLang="en-US" sz="2400" dirty="0">
                <a:latin typeface="微软雅黑" panose="020B0503020204020204" pitchFamily="34" charset="-122"/>
                <a:ea typeface="微软雅黑" panose="020B0503020204020204" pitchFamily="34" charset="-122"/>
              </a:rPr>
              <a:t>将数据导入至相应的数据库中</a:t>
            </a:r>
            <a:endParaRPr lang="zh-CN" altLang="en-US" sz="2400" dirty="0">
              <a:latin typeface="微软雅黑" panose="020B0503020204020204" pitchFamily="34" charset="-122"/>
              <a:ea typeface="微软雅黑" panose="020B0503020204020204" pitchFamily="34" charset="-122"/>
            </a:endParaRPr>
          </a:p>
          <a:p>
            <a:pPr marL="457200" indent="-457200">
              <a:buAutoNum type="arabicPeriod"/>
            </a:pPr>
            <a:r>
              <a:rPr lang="zh-CN" altLang="en-US" sz="2400" dirty="0">
                <a:latin typeface="微软雅黑" panose="020B0503020204020204" pitchFamily="34" charset="-122"/>
                <a:ea typeface="微软雅黑" panose="020B0503020204020204" pitchFamily="34" charset="-122"/>
              </a:rPr>
              <a:t>数据归档案</a:t>
            </a:r>
            <a:endParaRPr lang="zh-CN" altLang="en-US" sz="24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7607935" y="4378960"/>
            <a:ext cx="3439160" cy="1735455"/>
          </a:xfrm>
          <a:prstGeom prst="rect">
            <a:avLst/>
          </a:prstGeom>
        </p:spPr>
      </p:pic>
      <p:sp>
        <p:nvSpPr>
          <p:cNvPr id="3" name="文本框 2"/>
          <p:cNvSpPr txBox="1"/>
          <p:nvPr/>
        </p:nvSpPr>
        <p:spPr>
          <a:xfrm>
            <a:off x="1008380" y="6417945"/>
            <a:ext cx="10333355" cy="306705"/>
          </a:xfrm>
          <a:prstGeom prst="rect">
            <a:avLst/>
          </a:prstGeom>
          <a:noFill/>
        </p:spPr>
        <p:txBody>
          <a:bodyPr wrap="none" rtlCol="0" anchor="t">
            <a:spAutoFit/>
          </a:bodyPr>
          <a:p>
            <a:pPr indent="0">
              <a:buNone/>
            </a:pPr>
            <a:r>
              <a:rPr lang="zh-CN" altLang="en-US" sz="1400" dirty="0">
                <a:latin typeface="微软雅黑" panose="020B0503020204020204" pitchFamily="34" charset="-122"/>
                <a:ea typeface="微软雅黑" panose="020B0503020204020204" pitchFamily="34" charset="-122"/>
                <a:sym typeface="+mn-ea"/>
              </a:rPr>
              <a:t>https://item.taobao.com/item.htm?spm=a230r.1.14.28.262d67c9iUUdn3&amp;id=581694095128&amp;ns=1&amp;abbucket=1#detail</a:t>
            </a:r>
            <a:endParaRPr lang="zh-CN" altLang="en-US" sz="1400" dirty="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645160" y="3928110"/>
            <a:ext cx="5118735" cy="1198880"/>
          </a:xfrm>
          <a:prstGeom prst="rect">
            <a:avLst/>
          </a:prstGeom>
          <a:noFill/>
        </p:spPr>
        <p:txBody>
          <a:bodyPr wrap="square" rtlCol="0" anchor="t">
            <a:spAutoFit/>
          </a:bodyPr>
          <a:p>
            <a:pPr indent="0">
              <a:buNone/>
            </a:pPr>
            <a:r>
              <a:rPr lang="en-US" altLang="zh-CN" dirty="0">
                <a:latin typeface="微软雅黑" panose="020B0503020204020204" pitchFamily="34" charset="-122"/>
                <a:ea typeface="微软雅黑" panose="020B0503020204020204" pitchFamily="34" charset="-122"/>
                <a:sym typeface="+mn-ea"/>
              </a:rPr>
              <a:t>CPU</a:t>
            </a:r>
            <a:r>
              <a:rPr lang="zh-CN" altLang="en-US" dirty="0">
                <a:latin typeface="微软雅黑" panose="020B0503020204020204" pitchFamily="34" charset="-122"/>
                <a:ea typeface="微软雅黑" panose="020B0503020204020204" pitchFamily="34" charset="-122"/>
                <a:sym typeface="+mn-ea"/>
              </a:rPr>
              <a:t>：足够用</a:t>
            </a:r>
            <a:endParaRPr lang="zh-CN" altLang="en-US" dirty="0">
              <a:latin typeface="微软雅黑" panose="020B0503020204020204" pitchFamily="34" charset="-122"/>
              <a:ea typeface="微软雅黑" panose="020B0503020204020204" pitchFamily="34" charset="-122"/>
              <a:sym typeface="+mn-ea"/>
            </a:endParaRPr>
          </a:p>
          <a:p>
            <a:pPr indent="0">
              <a:buNone/>
            </a:pPr>
            <a:r>
              <a:rPr lang="zh-CN" altLang="en-US" dirty="0">
                <a:latin typeface="微软雅黑" panose="020B0503020204020204" pitchFamily="34" charset="-122"/>
                <a:ea typeface="微软雅黑" panose="020B0503020204020204" pitchFamily="34" charset="-122"/>
                <a:sym typeface="+mn-ea"/>
              </a:rPr>
              <a:t>内存：越大越好推荐</a:t>
            </a:r>
            <a:r>
              <a:rPr lang="en-US" altLang="zh-CN" dirty="0">
                <a:latin typeface="微软雅黑" panose="020B0503020204020204" pitchFamily="34" charset="-122"/>
                <a:ea typeface="微软雅黑" panose="020B0503020204020204" pitchFamily="34" charset="-122"/>
                <a:sym typeface="+mn-ea"/>
              </a:rPr>
              <a:t>64GB</a:t>
            </a:r>
            <a:endParaRPr lang="zh-CN" altLang="en-US" dirty="0">
              <a:latin typeface="微软雅黑" panose="020B0503020204020204" pitchFamily="34" charset="-122"/>
              <a:ea typeface="微软雅黑" panose="020B0503020204020204" pitchFamily="34" charset="-122"/>
              <a:sym typeface="+mn-ea"/>
            </a:endParaRPr>
          </a:p>
          <a:p>
            <a:pPr indent="0">
              <a:buNone/>
            </a:pPr>
            <a:r>
              <a:rPr lang="zh-CN" altLang="en-US" dirty="0">
                <a:latin typeface="微软雅黑" panose="020B0503020204020204" pitchFamily="34" charset="-122"/>
                <a:ea typeface="微软雅黑" panose="020B0503020204020204" pitchFamily="34" charset="-122"/>
                <a:sym typeface="+mn-ea"/>
              </a:rPr>
              <a:t>硬盘：机械盘上限</a:t>
            </a:r>
            <a:r>
              <a:rPr lang="en-US" altLang="zh-CN" dirty="0">
                <a:latin typeface="微软雅黑" panose="020B0503020204020204" pitchFamily="34" charset="-122"/>
                <a:ea typeface="微软雅黑" panose="020B0503020204020204" pitchFamily="34" charset="-122"/>
                <a:sym typeface="+mn-ea"/>
              </a:rPr>
              <a:t>200MB/s</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SSD 500MB/s</a:t>
            </a:r>
            <a:endParaRPr lang="en-US" altLang="zh-CN" dirty="0">
              <a:latin typeface="微软雅黑" panose="020B0503020204020204" pitchFamily="34" charset="-122"/>
              <a:ea typeface="微软雅黑" panose="020B0503020204020204" pitchFamily="34" charset="-122"/>
              <a:sym typeface="+mn-ea"/>
            </a:endParaRPr>
          </a:p>
          <a:p>
            <a:pPr indent="0">
              <a:buNone/>
            </a:pPr>
            <a:r>
              <a:rPr lang="zh-CN" altLang="en-US" dirty="0">
                <a:latin typeface="微软雅黑" panose="020B0503020204020204" pitchFamily="34" charset="-122"/>
                <a:ea typeface="微软雅黑" panose="020B0503020204020204" pitchFamily="34" charset="-122"/>
                <a:sym typeface="+mn-ea"/>
              </a:rPr>
              <a:t>带宽：千兆交换机</a:t>
            </a:r>
            <a:endParaRPr lang="zh-CN" altLang="en-US"/>
          </a:p>
        </p:txBody>
      </p:sp>
      <p:sp>
        <p:nvSpPr>
          <p:cNvPr id="5" name="文本框 4"/>
          <p:cNvSpPr txBox="1"/>
          <p:nvPr/>
        </p:nvSpPr>
        <p:spPr>
          <a:xfrm>
            <a:off x="744220" y="3150235"/>
            <a:ext cx="4526280" cy="368300"/>
          </a:xfrm>
          <a:prstGeom prst="rect">
            <a:avLst/>
          </a:prstGeom>
          <a:noFill/>
        </p:spPr>
        <p:txBody>
          <a:bodyPr wrap="none" rtlCol="0" anchor="t">
            <a:spAutoFit/>
          </a:bodyPr>
          <a:p>
            <a:pPr indent="0">
              <a:buNone/>
            </a:pPr>
            <a:r>
              <a:rPr lang="zh-CN" altLang="en-US" dirty="0">
                <a:latin typeface="微软雅黑" panose="020B0503020204020204" pitchFamily="34" charset="-122"/>
                <a:ea typeface="微软雅黑" panose="020B0503020204020204" pitchFamily="34" charset="-122"/>
                <a:sym typeface="+mn-ea"/>
              </a:rPr>
              <a:t>全局的处理能力需要所有环节都不能是瓶颈</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32150" y="365125"/>
            <a:ext cx="8121650" cy="1325880"/>
          </a:xfrm>
        </p:spPr>
        <p:txBody>
          <a:bodyPr/>
          <a:p>
            <a:r>
              <a:rPr lang="zh-CN" altLang="en-US"/>
              <a:t>数据处理逻辑</a:t>
            </a:r>
            <a:endParaRPr lang="zh-CN" altLang="en-US"/>
          </a:p>
        </p:txBody>
      </p:sp>
      <p:sp>
        <p:nvSpPr>
          <p:cNvPr id="4" name="文本框 3"/>
          <p:cNvSpPr txBox="1"/>
          <p:nvPr/>
        </p:nvSpPr>
        <p:spPr>
          <a:xfrm>
            <a:off x="290195" y="6367780"/>
            <a:ext cx="11063605" cy="275590"/>
          </a:xfrm>
          <a:prstGeom prst="rect">
            <a:avLst/>
          </a:prstGeom>
          <a:noFill/>
        </p:spPr>
        <p:txBody>
          <a:bodyPr wrap="square" rtlCol="0" anchor="t">
            <a:spAutoFit/>
          </a:bodyPr>
          <a:p>
            <a:r>
              <a:rPr lang="zh-CN" altLang="en-US" sz="1200"/>
              <a:t>https://item.taobao.com/item.htm?spm=a230r.1.14.8.aa5c1626rn5vLO&amp;id=635762905960&amp;ns=1&amp;abbucket=1#detail</a:t>
            </a:r>
            <a:endParaRPr lang="zh-CN" altLang="en-US" sz="1200"/>
          </a:p>
        </p:txBody>
      </p:sp>
      <p:pic>
        <p:nvPicPr>
          <p:cNvPr id="5" name="图片 4"/>
          <p:cNvPicPr>
            <a:picLocks noChangeAspect="1"/>
          </p:cNvPicPr>
          <p:nvPr/>
        </p:nvPicPr>
        <p:blipFill>
          <a:blip r:embed="rId1"/>
          <a:stretch>
            <a:fillRect/>
          </a:stretch>
        </p:blipFill>
        <p:spPr>
          <a:xfrm>
            <a:off x="5658485" y="4638040"/>
            <a:ext cx="5695315" cy="1180465"/>
          </a:xfrm>
          <a:prstGeom prst="rect">
            <a:avLst/>
          </a:prstGeom>
        </p:spPr>
      </p:pic>
      <p:pic>
        <p:nvPicPr>
          <p:cNvPr id="6" name="图片 5"/>
          <p:cNvPicPr>
            <a:picLocks noChangeAspect="1"/>
          </p:cNvPicPr>
          <p:nvPr/>
        </p:nvPicPr>
        <p:blipFill>
          <a:blip r:embed="rId2"/>
          <a:stretch>
            <a:fillRect/>
          </a:stretch>
        </p:blipFill>
        <p:spPr>
          <a:xfrm>
            <a:off x="438785" y="4541520"/>
            <a:ext cx="4992370" cy="1182370"/>
          </a:xfrm>
          <a:prstGeom prst="rect">
            <a:avLst/>
          </a:prstGeom>
        </p:spPr>
      </p:pic>
      <p:pic>
        <p:nvPicPr>
          <p:cNvPr id="7" name="图片 6"/>
          <p:cNvPicPr>
            <a:picLocks noChangeAspect="1"/>
          </p:cNvPicPr>
          <p:nvPr/>
        </p:nvPicPr>
        <p:blipFill>
          <a:blip r:embed="rId3"/>
          <a:stretch>
            <a:fillRect/>
          </a:stretch>
        </p:blipFill>
        <p:spPr>
          <a:xfrm>
            <a:off x="438785" y="1628140"/>
            <a:ext cx="6012180" cy="26085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660758" cy="58477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01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1249680" cy="521970"/>
          </a:xfrm>
          <a:prstGeom prst="rect">
            <a:avLst/>
          </a:prstGeom>
          <a:noFill/>
        </p:spPr>
        <p:txBody>
          <a:bodyPr wrap="none" rtlCol="0">
            <a:spAutoFit/>
          </a:bodyPr>
          <a:lstStyle/>
          <a:p>
            <a:r>
              <a:rPr lang="zh-CN" sz="2800" dirty="0">
                <a:latin typeface="微软雅黑" panose="020B0503020204020204" pitchFamily="34" charset="-122"/>
                <a:ea typeface="微软雅黑" panose="020B0503020204020204" pitchFamily="34" charset="-122"/>
              </a:rPr>
              <a:t>数据量</a:t>
            </a:r>
            <a:endParaRPr lang="zh-CN"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7885" y="1541780"/>
            <a:ext cx="10763885" cy="4707890"/>
          </a:xfrm>
          <a:prstGeom prst="rect">
            <a:avLst/>
          </a:prstGeom>
          <a:noFill/>
        </p:spPr>
        <p:txBody>
          <a:bodyPr wrap="square" rtlCol="0">
            <a:spAutoFit/>
          </a:bodyPr>
          <a:p>
            <a:pPr marL="457200" indent="-457200">
              <a:buAutoNum type="arabicPeriod"/>
            </a:pPr>
            <a:r>
              <a:rPr lang="en-US" altLang="zh-CN" sz="1000" dirty="0">
                <a:latin typeface="微软雅黑" panose="020B0503020204020204" pitchFamily="34" charset="-122"/>
                <a:ea typeface="微软雅黑" panose="020B0503020204020204" pitchFamily="34" charset="-122"/>
              </a:rPr>
              <a:t>表名	数据量</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CITY	2,310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COUNTRY	231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DOMAIN	298,765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EMAIL	295,068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FILE	1,759,934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IP	2,968,233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POC	1,039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PORT	15,663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THREAT_INTELLIGENCE	43,789,681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URL	1,745,873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VUL_INTELLIGENCE	11,272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VUL	13,339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DomainHasThreatIntelligence	2,956,968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EmailHasThreatIntelligence	704,323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FileHasThreatIntelligence	2,593,462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IPHasCity	2,914,750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IPHasCountry	2,902,208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IPHasDomain	7,156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IPHasEmail	13,325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IPHasPort	110,329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IPHasThreatIntelligence	31,993,424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PocHasPort	926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PocHasVulIntelligence	125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URLHasDomain	10,573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URLHasThreatIntelligence	5,541,359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URLHasVulIntelligence	11,868 </a:t>
            </a:r>
            <a:endParaRPr lang="en-US" altLang="zh-CN" sz="1000" dirty="0">
              <a:latin typeface="微软雅黑" panose="020B0503020204020204" pitchFamily="34" charset="-122"/>
              <a:ea typeface="微软雅黑" panose="020B0503020204020204" pitchFamily="34" charset="-122"/>
            </a:endParaRPr>
          </a:p>
          <a:p>
            <a:pPr marL="457200" indent="-457200">
              <a:buAutoNum type="arabicPeriod"/>
            </a:pPr>
            <a:r>
              <a:rPr lang="en-US" altLang="zh-CN" sz="1000" dirty="0">
                <a:latin typeface="微软雅黑" panose="020B0503020204020204" pitchFamily="34" charset="-122"/>
                <a:ea typeface="微软雅黑" panose="020B0503020204020204" pitchFamily="34" charset="-122"/>
              </a:rPr>
              <a:t>VulHasVulIntelligence	13,881 </a:t>
            </a:r>
            <a:endParaRPr lang="en-US" altLang="zh-CN" sz="1000" dirty="0">
              <a:latin typeface="微软雅黑" panose="020B0503020204020204" pitchFamily="34" charset="-122"/>
              <a:ea typeface="微软雅黑" panose="020B0503020204020204" pitchFamily="34" charset="-122"/>
            </a:endParaRPr>
          </a:p>
          <a:p>
            <a:endParaRPr lang="zh-CN" altLang="en-US" sz="1000" dirty="0">
              <a:latin typeface="微软雅黑" panose="020B0503020204020204" pitchFamily="34" charset="-122"/>
              <a:ea typeface="微软雅黑" panose="020B0503020204020204" pitchFamily="34" charset="-122"/>
            </a:endParaRPr>
          </a:p>
          <a:p>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660758" cy="58477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01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1605280" cy="521970"/>
          </a:xfrm>
          <a:prstGeom prst="rect">
            <a:avLst/>
          </a:prstGeom>
          <a:noFill/>
        </p:spPr>
        <p:txBody>
          <a:bodyPr wrap="none" rtlCol="0">
            <a:spAutoFit/>
          </a:bodyPr>
          <a:lstStyle/>
          <a:p>
            <a:r>
              <a:rPr lang="zh-CN" sz="2800" dirty="0">
                <a:latin typeface="微软雅黑" panose="020B0503020204020204" pitchFamily="34" charset="-122"/>
                <a:ea typeface="微软雅黑" panose="020B0503020204020204" pitchFamily="34" charset="-122"/>
              </a:rPr>
              <a:t>应用场景</a:t>
            </a:r>
            <a:endParaRPr lang="zh-CN" sz="28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035685" y="1736090"/>
            <a:ext cx="10437495" cy="3392170"/>
          </a:xfrm>
          <a:prstGeom prst="rect">
            <a:avLst/>
          </a:prstGeom>
          <a:noFill/>
        </p:spPr>
        <p:txBody>
          <a:bodyPr wrap="square" rtlCol="0" anchor="t">
            <a:noAutofit/>
          </a:bodyPr>
          <a:p>
            <a:pPr marL="285750" indent="-285750">
              <a:buFont typeface="Arial" panose="020B0604020202020204" pitchFamily="34" charset="0"/>
              <a:buChar char="•"/>
            </a:pPr>
            <a:r>
              <a:rPr lang="en-US" altLang="zh-CN"/>
              <a:t>EXP</a:t>
            </a:r>
            <a:r>
              <a:rPr lang="zh-CN" altLang="en-US"/>
              <a:t>版本选择</a:t>
            </a:r>
            <a:endParaRPr lang="zh-CN" altLang="en-US"/>
          </a:p>
        </p:txBody>
      </p:sp>
      <p:pic>
        <p:nvPicPr>
          <p:cNvPr id="3" name="图片 2"/>
          <p:cNvPicPr>
            <a:picLocks noChangeAspect="1"/>
          </p:cNvPicPr>
          <p:nvPr/>
        </p:nvPicPr>
        <p:blipFill>
          <a:blip r:embed="rId1"/>
          <a:stretch>
            <a:fillRect/>
          </a:stretch>
        </p:blipFill>
        <p:spPr>
          <a:xfrm>
            <a:off x="1450975" y="2029460"/>
            <a:ext cx="8953500" cy="42195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39" name="矩形 38"/>
          <p:cNvSpPr/>
          <p:nvPr/>
        </p:nvSpPr>
        <p:spPr>
          <a:xfrm>
            <a:off x="6609080" y="616585"/>
            <a:ext cx="3750310" cy="2809875"/>
          </a:xfrm>
          <a:prstGeom prst="rect">
            <a:avLst/>
          </a:prstGeom>
          <a:solidFill>
            <a:schemeClr val="accent5">
              <a:lumMod val="5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阿里云</a:t>
            </a:r>
            <a:r>
              <a:rPr lang="zh-CN" sz="1200" b="1">
                <a:latin typeface="微软雅黑" panose="020B0503020204020204" pitchFamily="34" charset="-122"/>
                <a:ea typeface="微软雅黑" panose="020B0503020204020204" pitchFamily="34" charset="-122"/>
                <a:cs typeface="微软雅黑" panose="020B0503020204020204" pitchFamily="34" charset="-122"/>
              </a:rPr>
              <a:t>数据接口服务器</a:t>
            </a:r>
            <a:endParaRPr lang="en-US" alt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sz="1000" b="1"/>
              <a:t>通过</a:t>
            </a:r>
            <a:r>
              <a:rPr lang="en-US" altLang="zh-CN" sz="1000" b="1"/>
              <a:t>WebAPI</a:t>
            </a:r>
            <a:r>
              <a:rPr lang="zh-CN" sz="1000" b="1"/>
              <a:t>提供数据存储、处理、查询和接收爬虫数据等功能。</a:t>
            </a:r>
            <a:endParaRPr lang="zh-CN" sz="1000" b="1"/>
          </a:p>
          <a:p>
            <a:pPr algn="ctr"/>
            <a:endParaRPr lang="zh-CN" sz="1000"/>
          </a:p>
        </p:txBody>
      </p:sp>
      <p:sp>
        <p:nvSpPr>
          <p:cNvPr id="29" name="圆柱形 28"/>
          <p:cNvSpPr/>
          <p:nvPr/>
        </p:nvSpPr>
        <p:spPr>
          <a:xfrm>
            <a:off x="8773160" y="2910205"/>
            <a:ext cx="1400175" cy="386715"/>
          </a:xfrm>
          <a:prstGeom prst="can">
            <a:avLst>
              <a:gd name="adj" fmla="val 35960"/>
            </a:avLst>
          </a:prstGeom>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46990" tIns="46990" rIns="46990" bIns="46990" rtlCol="0" anchor="ctr"/>
          <a:p>
            <a:pPr algn="ctr"/>
            <a:r>
              <a:rPr lang="en-US" altLang="zh-CN" sz="1000">
                <a:solidFill>
                  <a:schemeClr val="accent6">
                    <a:lumMod val="20000"/>
                    <a:lumOff val="80000"/>
                  </a:schemeClr>
                </a:solidFill>
                <a:sym typeface="+mn-ea"/>
              </a:rPr>
              <a:t>MySQL: </a:t>
            </a:r>
            <a:r>
              <a:rPr lang="zh-CN" altLang="en-US" sz="1000">
                <a:solidFill>
                  <a:schemeClr val="accent6">
                    <a:lumMod val="20000"/>
                    <a:lumOff val="80000"/>
                  </a:schemeClr>
                </a:solidFill>
                <a:sym typeface="+mn-ea"/>
              </a:rPr>
              <a:t>基础数据</a:t>
            </a:r>
            <a:endParaRPr lang="zh-CN" altLang="en-US" sz="1000">
              <a:solidFill>
                <a:schemeClr val="accent6">
                  <a:lumMod val="20000"/>
                  <a:lumOff val="80000"/>
                </a:schemeClr>
              </a:solidFill>
              <a:sym typeface="+mn-ea"/>
            </a:endParaRPr>
          </a:p>
        </p:txBody>
      </p:sp>
      <p:sp>
        <p:nvSpPr>
          <p:cNvPr id="35" name="圆柱形 34"/>
          <p:cNvSpPr/>
          <p:nvPr/>
        </p:nvSpPr>
        <p:spPr>
          <a:xfrm>
            <a:off x="8773160" y="2611120"/>
            <a:ext cx="1400175" cy="386715"/>
          </a:xfrm>
          <a:prstGeom prst="can">
            <a:avLst>
              <a:gd name="adj" fmla="val 34811"/>
            </a:avLst>
          </a:prstGeom>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46990" tIns="46990" rIns="46990" bIns="46990" rtlCol="0" anchor="ctr"/>
          <a:p>
            <a:pPr algn="ctr"/>
            <a:r>
              <a:rPr lang="en-US" altLang="zh-CN" sz="1000">
                <a:solidFill>
                  <a:schemeClr val="accent6">
                    <a:lumMod val="20000"/>
                    <a:lumOff val="80000"/>
                  </a:schemeClr>
                </a:solidFill>
              </a:rPr>
              <a:t>Redis: </a:t>
            </a:r>
            <a:r>
              <a:rPr lang="zh-CN" altLang="en-US" sz="1000">
                <a:solidFill>
                  <a:schemeClr val="accent6">
                    <a:lumMod val="20000"/>
                    <a:lumOff val="80000"/>
                  </a:schemeClr>
                </a:solidFill>
              </a:rPr>
              <a:t>实时数据</a:t>
            </a:r>
            <a:endParaRPr lang="zh-CN" altLang="en-US" sz="1000">
              <a:solidFill>
                <a:schemeClr val="accent6">
                  <a:lumMod val="20000"/>
                  <a:lumOff val="80000"/>
                </a:schemeClr>
              </a:solidFill>
            </a:endParaRPr>
          </a:p>
        </p:txBody>
      </p:sp>
      <p:sp>
        <p:nvSpPr>
          <p:cNvPr id="36" name="圆柱形 35"/>
          <p:cNvSpPr/>
          <p:nvPr/>
        </p:nvSpPr>
        <p:spPr>
          <a:xfrm>
            <a:off x="8773160" y="2306320"/>
            <a:ext cx="1400175" cy="386715"/>
          </a:xfrm>
          <a:prstGeom prst="can">
            <a:avLst>
              <a:gd name="adj" fmla="val 37274"/>
            </a:avLst>
          </a:prstGeom>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46990" tIns="46990" rIns="46990" bIns="46990" rtlCol="0" anchor="ctr"/>
          <a:p>
            <a:pPr algn="ctr"/>
            <a:r>
              <a:rPr lang="zh-CN" altLang="en-US" sz="1000">
                <a:solidFill>
                  <a:schemeClr val="accent6">
                    <a:lumMod val="20000"/>
                    <a:lumOff val="80000"/>
                  </a:schemeClr>
                </a:solidFill>
              </a:rPr>
              <a:t>图数据库</a:t>
            </a:r>
            <a:r>
              <a:rPr lang="en-US" altLang="zh-CN" sz="1000">
                <a:solidFill>
                  <a:schemeClr val="accent6">
                    <a:lumMod val="20000"/>
                    <a:lumOff val="80000"/>
                  </a:schemeClr>
                </a:solidFill>
              </a:rPr>
              <a:t>: </a:t>
            </a:r>
            <a:r>
              <a:rPr lang="zh-CN" altLang="en-US" sz="1000">
                <a:solidFill>
                  <a:schemeClr val="accent6">
                    <a:lumMod val="20000"/>
                    <a:lumOff val="80000"/>
                  </a:schemeClr>
                </a:solidFill>
              </a:rPr>
              <a:t>关系数据</a:t>
            </a:r>
            <a:endParaRPr lang="zh-CN" altLang="en-US" sz="1000">
              <a:solidFill>
                <a:schemeClr val="accent6">
                  <a:lumMod val="20000"/>
                  <a:lumOff val="80000"/>
                </a:schemeClr>
              </a:solidFill>
            </a:endParaRPr>
          </a:p>
        </p:txBody>
      </p:sp>
      <p:sp>
        <p:nvSpPr>
          <p:cNvPr id="46" name="矩形 45"/>
          <p:cNvSpPr/>
          <p:nvPr/>
        </p:nvSpPr>
        <p:spPr>
          <a:xfrm>
            <a:off x="6848475" y="1086485"/>
            <a:ext cx="1383030" cy="2169160"/>
          </a:xfrm>
          <a:prstGeom prst="rect">
            <a:avLst/>
          </a:prstGeom>
          <a:solidFill>
            <a:schemeClr val="accent5">
              <a:lumMod val="75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en-US" altLang="zh-CN" sz="1000" b="1"/>
              <a:t>AirFlow</a:t>
            </a:r>
            <a:endParaRPr lang="en-US" altLang="zh-CN" sz="1000" b="1"/>
          </a:p>
          <a:p>
            <a:pPr algn="ctr"/>
            <a:r>
              <a:rPr lang="zh-CN" sz="1000">
                <a:sym typeface="+mn-ea"/>
              </a:rPr>
              <a:t>基于</a:t>
            </a:r>
            <a:r>
              <a:rPr lang="en-US" altLang="zh-CN" sz="1000">
                <a:sym typeface="+mn-ea"/>
              </a:rPr>
              <a:t>Python</a:t>
            </a:r>
            <a:r>
              <a:rPr lang="zh-CN" altLang="en-US" sz="1000">
                <a:sym typeface="+mn-ea"/>
              </a:rPr>
              <a:t>脚本的</a:t>
            </a:r>
            <a:endParaRPr lang="zh-CN" altLang="en-US" sz="1000">
              <a:sym typeface="+mn-ea"/>
            </a:endParaRPr>
          </a:p>
          <a:p>
            <a:pPr algn="ctr"/>
            <a:r>
              <a:rPr lang="zh-CN" altLang="en-US" sz="1000">
                <a:sym typeface="+mn-ea"/>
              </a:rPr>
              <a:t>可配置</a:t>
            </a:r>
            <a:r>
              <a:rPr lang="zh-CN" sz="1000"/>
              <a:t>定时任务</a:t>
            </a:r>
            <a:endParaRPr lang="zh-CN" sz="1000"/>
          </a:p>
          <a:p>
            <a:pPr algn="ctr"/>
            <a:endParaRPr lang="zh-CN" altLang="en-US" sz="1000"/>
          </a:p>
        </p:txBody>
      </p:sp>
      <p:sp>
        <p:nvSpPr>
          <p:cNvPr id="24" name="矩形 23"/>
          <p:cNvSpPr/>
          <p:nvPr/>
        </p:nvSpPr>
        <p:spPr>
          <a:xfrm>
            <a:off x="9041765" y="1888490"/>
            <a:ext cx="1004570" cy="285750"/>
          </a:xfrm>
          <a:prstGeom prst="rect">
            <a:avLst/>
          </a:prstGeom>
          <a:solidFill>
            <a:schemeClr val="accent4">
              <a:lumMod val="40000"/>
              <a:lumOff val="6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altLang="zh-CN" sz="900">
                <a:solidFill>
                  <a:schemeClr val="tx1"/>
                </a:solidFill>
              </a:rPr>
              <a:t>Django </a:t>
            </a:r>
            <a:endParaRPr lang="en-US" altLang="zh-CN" sz="900">
              <a:solidFill>
                <a:schemeClr val="tx1"/>
              </a:solidFill>
            </a:endParaRPr>
          </a:p>
          <a:p>
            <a:pPr algn="ctr"/>
            <a:r>
              <a:rPr lang="zh-CN" altLang="en-US" sz="900">
                <a:solidFill>
                  <a:schemeClr val="tx1"/>
                </a:solidFill>
              </a:rPr>
              <a:t>数据接口</a:t>
            </a:r>
            <a:endParaRPr lang="zh-CN" altLang="en-US" sz="900">
              <a:solidFill>
                <a:schemeClr val="tx1"/>
              </a:solidFill>
            </a:endParaRPr>
          </a:p>
        </p:txBody>
      </p:sp>
      <p:sp>
        <p:nvSpPr>
          <p:cNvPr id="28" name="矩形 27"/>
          <p:cNvSpPr/>
          <p:nvPr/>
        </p:nvSpPr>
        <p:spPr>
          <a:xfrm>
            <a:off x="9041765" y="1396365"/>
            <a:ext cx="1004570" cy="288925"/>
          </a:xfrm>
          <a:prstGeom prst="rect">
            <a:avLst/>
          </a:prstGeom>
          <a:solidFill>
            <a:schemeClr val="accent4">
              <a:lumMod val="20000"/>
              <a:lumOff val="8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sz="900">
                <a:solidFill>
                  <a:schemeClr val="tx1"/>
                </a:solidFill>
              </a:rPr>
              <a:t>FastAPI </a:t>
            </a:r>
            <a:endParaRPr lang="en-US" sz="900">
              <a:solidFill>
                <a:schemeClr val="tx1"/>
              </a:solidFill>
            </a:endParaRPr>
          </a:p>
          <a:p>
            <a:pPr algn="ctr"/>
            <a:r>
              <a:rPr lang="zh-CN" altLang="en-US" sz="900">
                <a:solidFill>
                  <a:schemeClr val="tx1"/>
                </a:solidFill>
              </a:rPr>
              <a:t>接口功能查看</a:t>
            </a:r>
            <a:endParaRPr lang="zh-CN" altLang="en-US" sz="900">
              <a:solidFill>
                <a:schemeClr val="tx1"/>
              </a:solidFill>
            </a:endParaRPr>
          </a:p>
        </p:txBody>
      </p:sp>
      <p:cxnSp>
        <p:nvCxnSpPr>
          <p:cNvPr id="38" name="直接箭头连接符 37"/>
          <p:cNvCxnSpPr/>
          <p:nvPr/>
        </p:nvCxnSpPr>
        <p:spPr>
          <a:xfrm flipH="1">
            <a:off x="8258175" y="3082290"/>
            <a:ext cx="455930" cy="5080"/>
          </a:xfrm>
          <a:prstGeom prst="straightConnector1">
            <a:avLst/>
          </a:prstGeom>
          <a:ln>
            <a:solidFill>
              <a:schemeClr val="bg1">
                <a:lumMod val="75000"/>
              </a:schemeClr>
            </a:solidFill>
            <a:headEnd type="triangle" w="sm" len="lg"/>
            <a:tailEnd type="triangle" w="sm"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2" name="直接箭头连接符 51"/>
          <p:cNvCxnSpPr/>
          <p:nvPr/>
        </p:nvCxnSpPr>
        <p:spPr>
          <a:xfrm flipH="1">
            <a:off x="8260715" y="2780030"/>
            <a:ext cx="455930" cy="5080"/>
          </a:xfrm>
          <a:prstGeom prst="straightConnector1">
            <a:avLst/>
          </a:prstGeom>
          <a:ln>
            <a:solidFill>
              <a:schemeClr val="bg1">
                <a:lumMod val="75000"/>
              </a:schemeClr>
            </a:solidFill>
            <a:headEnd type="triangle" w="sm" len="lg"/>
            <a:tailEnd type="triangle" w="sm"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3" name="直接箭头连接符 52"/>
          <p:cNvCxnSpPr/>
          <p:nvPr/>
        </p:nvCxnSpPr>
        <p:spPr>
          <a:xfrm flipH="1">
            <a:off x="8260715" y="2487930"/>
            <a:ext cx="455930" cy="5080"/>
          </a:xfrm>
          <a:prstGeom prst="straightConnector1">
            <a:avLst/>
          </a:prstGeom>
          <a:ln>
            <a:solidFill>
              <a:schemeClr val="bg1">
                <a:lumMod val="75000"/>
              </a:schemeClr>
            </a:solidFill>
            <a:headEnd type="triangle" w="sm" len="lg"/>
            <a:tailEnd type="triangle" w="sm"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3" name="直接箭头连接符 32"/>
          <p:cNvCxnSpPr/>
          <p:nvPr/>
        </p:nvCxnSpPr>
        <p:spPr>
          <a:xfrm flipH="1">
            <a:off x="8279765" y="2007870"/>
            <a:ext cx="440690" cy="6350"/>
          </a:xfrm>
          <a:prstGeom prst="straightConnector1">
            <a:avLst/>
          </a:prstGeom>
          <a:ln>
            <a:solidFill>
              <a:schemeClr val="bg1">
                <a:lumMod val="75000"/>
              </a:schemeClr>
            </a:solidFill>
            <a:headEnd type="triangle" w="sm" len="lg"/>
            <a:tailEnd type="triangle" w="sm" len="lg"/>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3" name="文本框 42"/>
          <p:cNvSpPr txBox="1"/>
          <p:nvPr/>
        </p:nvSpPr>
        <p:spPr>
          <a:xfrm>
            <a:off x="10360025" y="1275080"/>
            <a:ext cx="1198880" cy="245110"/>
          </a:xfrm>
          <a:prstGeom prst="rect">
            <a:avLst/>
          </a:prstGeom>
          <a:noFill/>
          <a:effectLst>
            <a:outerShdw blurRad="50800" dist="38100" dir="2700000" algn="tl" rotWithShape="0">
              <a:prstClr val="black">
                <a:alpha val="40000"/>
              </a:prstClr>
            </a:outerShdw>
          </a:effectLst>
        </p:spPr>
        <p:txBody>
          <a:bodyPr wrap="none" rtlCol="0" anchor="t">
            <a:spAutoFit/>
          </a:bodyPr>
          <a:p>
            <a:r>
              <a:rPr lang="zh-CN" altLang="en-US" sz="1000" b="1">
                <a:sym typeface="+mn-ea"/>
              </a:rPr>
              <a:t>接口查询验证页面</a:t>
            </a:r>
            <a:endParaRPr lang="zh-CN" altLang="en-US" sz="1000" b="1">
              <a:sym typeface="+mn-ea"/>
            </a:endParaRPr>
          </a:p>
        </p:txBody>
      </p:sp>
      <p:sp>
        <p:nvSpPr>
          <p:cNvPr id="44" name="文本框 43"/>
          <p:cNvSpPr txBox="1"/>
          <p:nvPr/>
        </p:nvSpPr>
        <p:spPr>
          <a:xfrm>
            <a:off x="10360025" y="1685290"/>
            <a:ext cx="1579880" cy="245110"/>
          </a:xfrm>
          <a:prstGeom prst="rect">
            <a:avLst/>
          </a:prstGeom>
          <a:noFill/>
          <a:effectLst>
            <a:outerShdw blurRad="50800" dist="38100" dir="2700000" algn="tl" rotWithShape="0">
              <a:prstClr val="black">
                <a:alpha val="40000"/>
              </a:prstClr>
            </a:outerShdw>
          </a:effectLst>
        </p:spPr>
        <p:txBody>
          <a:bodyPr wrap="none" rtlCol="0" anchor="t">
            <a:spAutoFit/>
          </a:bodyPr>
          <a:p>
            <a:r>
              <a:rPr lang="zh-CN" altLang="en-US" sz="1000" b="1">
                <a:sym typeface="+mn-ea"/>
              </a:rPr>
              <a:t>核心数据访问与写入接口</a:t>
            </a:r>
            <a:endParaRPr lang="zh-CN" altLang="en-US" sz="1000" b="1">
              <a:sym typeface="+mn-ea"/>
            </a:endParaRPr>
          </a:p>
        </p:txBody>
      </p:sp>
      <p:sp>
        <p:nvSpPr>
          <p:cNvPr id="54" name="上下箭头 53"/>
          <p:cNvSpPr/>
          <p:nvPr/>
        </p:nvSpPr>
        <p:spPr>
          <a:xfrm>
            <a:off x="9312275" y="3384550"/>
            <a:ext cx="303530" cy="822325"/>
          </a:xfrm>
          <a:prstGeom prst="upDownArrow">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上下箭头 56"/>
          <p:cNvSpPr/>
          <p:nvPr/>
        </p:nvSpPr>
        <p:spPr>
          <a:xfrm>
            <a:off x="9365615" y="1694180"/>
            <a:ext cx="165100" cy="177800"/>
          </a:xfrm>
          <a:prstGeom prst="upDownArrow">
            <a:avLst>
              <a:gd name="adj1" fmla="val 32307"/>
              <a:gd name="adj2" fmla="val 34230"/>
            </a:avLst>
          </a:prstGeom>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上下箭头 57"/>
          <p:cNvSpPr/>
          <p:nvPr/>
        </p:nvSpPr>
        <p:spPr>
          <a:xfrm>
            <a:off x="9365615" y="2202180"/>
            <a:ext cx="165100" cy="187960"/>
          </a:xfrm>
          <a:prstGeom prst="upDownArrow">
            <a:avLst>
              <a:gd name="adj1" fmla="val 32307"/>
              <a:gd name="adj2" fmla="val 34230"/>
            </a:avLst>
          </a:prstGeom>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矩形 90"/>
          <p:cNvSpPr/>
          <p:nvPr/>
        </p:nvSpPr>
        <p:spPr>
          <a:xfrm>
            <a:off x="6883400" y="1600200"/>
            <a:ext cx="1313180" cy="1567180"/>
          </a:xfrm>
          <a:prstGeom prst="rect">
            <a:avLst/>
          </a:prstGeom>
          <a:solidFill>
            <a:schemeClr val="accent6"/>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b" anchorCtr="0"/>
          <a:p>
            <a:pPr algn="ctr"/>
            <a:r>
              <a:rPr lang="zh-CN" sz="1000">
                <a:solidFill>
                  <a:schemeClr val="tx1"/>
                </a:solidFill>
              </a:rPr>
              <a:t>系统定时任务模块</a:t>
            </a:r>
            <a:endParaRPr lang="zh-CN" sz="1000">
              <a:solidFill>
                <a:schemeClr val="tx1"/>
              </a:solidFill>
            </a:endParaRPr>
          </a:p>
        </p:txBody>
      </p:sp>
      <p:sp>
        <p:nvSpPr>
          <p:cNvPr id="90" name="矩形 89"/>
          <p:cNvSpPr/>
          <p:nvPr/>
        </p:nvSpPr>
        <p:spPr>
          <a:xfrm>
            <a:off x="8742045" y="1087120"/>
            <a:ext cx="1304290" cy="196850"/>
          </a:xfrm>
          <a:prstGeom prst="rect">
            <a:avLst/>
          </a:prstGeom>
          <a:solidFill>
            <a:schemeClr val="accent4">
              <a:lumMod val="20000"/>
              <a:lumOff val="8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en-US" sz="1000">
                <a:solidFill>
                  <a:schemeClr val="tx1"/>
                </a:solidFill>
              </a:rPr>
              <a:t>Tomcat </a:t>
            </a:r>
            <a:r>
              <a:rPr lang="en-US" altLang="zh-CN" sz="1000">
                <a:solidFill>
                  <a:schemeClr val="tx1"/>
                </a:solidFill>
              </a:rPr>
              <a:t>HTTP</a:t>
            </a:r>
            <a:r>
              <a:rPr lang="zh-CN" altLang="en-US" sz="1000">
                <a:solidFill>
                  <a:schemeClr val="tx1"/>
                </a:solidFill>
              </a:rPr>
              <a:t>服务</a:t>
            </a:r>
            <a:endParaRPr lang="zh-CN" altLang="en-US" sz="1000">
              <a:solidFill>
                <a:schemeClr val="tx1"/>
              </a:solidFill>
            </a:endParaRPr>
          </a:p>
        </p:txBody>
      </p:sp>
      <p:sp>
        <p:nvSpPr>
          <p:cNvPr id="47" name="矩形 46"/>
          <p:cNvSpPr/>
          <p:nvPr/>
        </p:nvSpPr>
        <p:spPr>
          <a:xfrm>
            <a:off x="6911340" y="1969770"/>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可用验证</a:t>
            </a:r>
            <a:endParaRPr lang="zh-CN" sz="1000"/>
          </a:p>
        </p:txBody>
      </p:sp>
      <p:sp>
        <p:nvSpPr>
          <p:cNvPr id="48" name="矩形 47"/>
          <p:cNvSpPr/>
          <p:nvPr/>
        </p:nvSpPr>
        <p:spPr>
          <a:xfrm>
            <a:off x="6911340" y="2618740"/>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打包下载</a:t>
            </a:r>
            <a:endParaRPr lang="zh-CN" sz="1000"/>
          </a:p>
        </p:txBody>
      </p:sp>
      <p:sp>
        <p:nvSpPr>
          <p:cNvPr id="49" name="矩形 48"/>
          <p:cNvSpPr/>
          <p:nvPr/>
        </p:nvSpPr>
        <p:spPr>
          <a:xfrm>
            <a:off x="7563485" y="197040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数理统计</a:t>
            </a:r>
            <a:endParaRPr lang="zh-CN" sz="1000"/>
          </a:p>
        </p:txBody>
      </p:sp>
      <p:sp>
        <p:nvSpPr>
          <p:cNvPr id="50" name="矩形 49"/>
          <p:cNvSpPr/>
          <p:nvPr/>
        </p:nvSpPr>
        <p:spPr>
          <a:xfrm>
            <a:off x="6911340" y="229425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数据同步</a:t>
            </a:r>
            <a:endParaRPr lang="zh-CN" sz="1000"/>
          </a:p>
        </p:txBody>
      </p:sp>
      <p:sp>
        <p:nvSpPr>
          <p:cNvPr id="22" name="矩形 21"/>
          <p:cNvSpPr/>
          <p:nvPr/>
        </p:nvSpPr>
        <p:spPr>
          <a:xfrm>
            <a:off x="6911340" y="164528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数据入库</a:t>
            </a:r>
            <a:endParaRPr lang="zh-CN" sz="1000"/>
          </a:p>
        </p:txBody>
      </p:sp>
      <p:sp>
        <p:nvSpPr>
          <p:cNvPr id="23" name="矩形 22"/>
          <p:cNvSpPr/>
          <p:nvPr/>
        </p:nvSpPr>
        <p:spPr>
          <a:xfrm>
            <a:off x="7563485" y="229552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数据存储</a:t>
            </a:r>
            <a:endParaRPr lang="zh-CN" sz="1000"/>
          </a:p>
        </p:txBody>
      </p:sp>
      <p:sp>
        <p:nvSpPr>
          <p:cNvPr id="31" name="矩形 30"/>
          <p:cNvSpPr/>
          <p:nvPr/>
        </p:nvSpPr>
        <p:spPr>
          <a:xfrm>
            <a:off x="7563485" y="164528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altLang="en-US" sz="1000"/>
              <a:t>综合管理</a:t>
            </a:r>
            <a:endParaRPr lang="zh-CN" altLang="en-US" sz="1000"/>
          </a:p>
        </p:txBody>
      </p:sp>
      <p:sp>
        <p:nvSpPr>
          <p:cNvPr id="32" name="矩形 31"/>
          <p:cNvSpPr/>
          <p:nvPr/>
        </p:nvSpPr>
        <p:spPr>
          <a:xfrm>
            <a:off x="7563485" y="2620645"/>
            <a:ext cx="605155" cy="243205"/>
          </a:xfrm>
          <a:prstGeom prst="rect">
            <a:avLst/>
          </a:prstGeom>
          <a:solidFill>
            <a:schemeClr val="accent2">
              <a:lumMod val="60000"/>
              <a:lumOff val="40000"/>
            </a:schemeClr>
          </a:solidFill>
          <a:ln w="63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sz="1000"/>
              <a:t>更多操作</a:t>
            </a:r>
            <a:endParaRPr lang="zh-CN" sz="1000"/>
          </a:p>
        </p:txBody>
      </p:sp>
      <p:sp>
        <p:nvSpPr>
          <p:cNvPr id="93" name="任意多边形 92"/>
          <p:cNvSpPr/>
          <p:nvPr/>
        </p:nvSpPr>
        <p:spPr>
          <a:xfrm>
            <a:off x="8242300" y="1300480"/>
            <a:ext cx="741680" cy="1050925"/>
          </a:xfrm>
          <a:custGeom>
            <a:avLst/>
            <a:gdLst>
              <a:gd name="adj1" fmla="val 50000"/>
              <a:gd name="adj2" fmla="val 50000"/>
              <a:gd name="maxAdj2" fmla="*/ 100000 w ss"/>
              <a:gd name="a1" fmla="pin 0 adj1 100000"/>
              <a:gd name="a2" fmla="pin 0 adj2 maxAdj2"/>
              <a:gd name="dx2" fmla="*/ ss a2 100000"/>
              <a:gd name="x2" fmla="+- l dx2 0"/>
              <a:gd name="dy1" fmla="*/ h a1 200000"/>
              <a:gd name="y1" fmla="+- vc 0 dy1"/>
              <a:gd name="y2" fmla="+- vc dy1 0"/>
              <a:gd name="dx1" fmla="*/ y1 dx2 hd2"/>
              <a:gd name="x1" fmla="+- x2 0 dx1"/>
            </a:gdLst>
            <a:ahLst/>
            <a:cxnLst>
              <a:cxn ang="3">
                <a:pos x="x2" y="t"/>
              </a:cxn>
              <a:cxn ang="cd2">
                <a:pos x="l" y="vc"/>
              </a:cxn>
              <a:cxn ang="cd4">
                <a:pos x="x2" y="b"/>
              </a:cxn>
              <a:cxn ang="0">
                <a:pos x="r" y="vc"/>
              </a:cxn>
            </a:cxnLst>
            <a:rect l="l" t="t" r="r" b="b"/>
            <a:pathLst>
              <a:path w="1168" h="1655">
                <a:moveTo>
                  <a:pt x="1038" y="0"/>
                </a:moveTo>
                <a:lnTo>
                  <a:pt x="1168" y="89"/>
                </a:lnTo>
                <a:lnTo>
                  <a:pt x="1080" y="89"/>
                </a:lnTo>
                <a:lnTo>
                  <a:pt x="1080" y="1566"/>
                </a:lnTo>
                <a:lnTo>
                  <a:pt x="1168" y="1566"/>
                </a:lnTo>
                <a:lnTo>
                  <a:pt x="1038" y="1655"/>
                </a:lnTo>
                <a:lnTo>
                  <a:pt x="908" y="1566"/>
                </a:lnTo>
                <a:lnTo>
                  <a:pt x="996" y="1566"/>
                </a:lnTo>
                <a:lnTo>
                  <a:pt x="996" y="810"/>
                </a:lnTo>
                <a:lnTo>
                  <a:pt x="83" y="810"/>
                </a:lnTo>
                <a:lnTo>
                  <a:pt x="83" y="851"/>
                </a:lnTo>
                <a:lnTo>
                  <a:pt x="0" y="769"/>
                </a:lnTo>
                <a:lnTo>
                  <a:pt x="83" y="686"/>
                </a:lnTo>
                <a:lnTo>
                  <a:pt x="83" y="727"/>
                </a:lnTo>
                <a:lnTo>
                  <a:pt x="996" y="727"/>
                </a:lnTo>
                <a:lnTo>
                  <a:pt x="996" y="89"/>
                </a:lnTo>
                <a:lnTo>
                  <a:pt x="908" y="89"/>
                </a:lnTo>
                <a:lnTo>
                  <a:pt x="1038" y="0"/>
                </a:lnTo>
                <a:close/>
              </a:path>
            </a:pathLst>
          </a:cu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4" name="上下箭头 93"/>
          <p:cNvSpPr/>
          <p:nvPr/>
        </p:nvSpPr>
        <p:spPr>
          <a:xfrm rot="5400000">
            <a:off x="10359390" y="824865"/>
            <a:ext cx="165100" cy="749935"/>
          </a:xfrm>
          <a:prstGeom prst="upDownArrow">
            <a:avLst/>
          </a:prstGeom>
          <a:solidFill>
            <a:schemeClr val="accent6">
              <a:lumMod val="60000"/>
              <a:lumOff val="4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文本框 94"/>
          <p:cNvSpPr txBox="1"/>
          <p:nvPr/>
        </p:nvSpPr>
        <p:spPr>
          <a:xfrm>
            <a:off x="10407650" y="903605"/>
            <a:ext cx="944880" cy="245110"/>
          </a:xfrm>
          <a:prstGeom prst="rect">
            <a:avLst/>
          </a:prstGeom>
          <a:noFill/>
          <a:effectLst>
            <a:outerShdw blurRad="50800" dist="38100" dir="2700000" algn="tl" rotWithShape="0">
              <a:prstClr val="black">
                <a:alpha val="40000"/>
              </a:prstClr>
            </a:outerShdw>
          </a:effectLst>
        </p:spPr>
        <p:txBody>
          <a:bodyPr wrap="none" rtlCol="0" anchor="t">
            <a:spAutoFit/>
          </a:bodyPr>
          <a:p>
            <a:r>
              <a:rPr lang="zh-CN" altLang="en-US" sz="1000" b="1">
                <a:sym typeface="+mn-ea"/>
              </a:rPr>
              <a:t>常规信息查看</a:t>
            </a:r>
            <a:endParaRPr lang="zh-CN" altLang="en-US" sz="1000" b="1">
              <a:sym typeface="+mn-ea"/>
            </a:endParaRPr>
          </a:p>
        </p:txBody>
      </p:sp>
      <p:sp>
        <p:nvSpPr>
          <p:cNvPr id="96" name="上下箭头 95"/>
          <p:cNvSpPr/>
          <p:nvPr/>
        </p:nvSpPr>
        <p:spPr>
          <a:xfrm rot="5400000">
            <a:off x="10359390" y="1187450"/>
            <a:ext cx="165100" cy="749935"/>
          </a:xfrm>
          <a:prstGeom prst="upDownArrow">
            <a:avLst/>
          </a:prstGeom>
          <a:solidFill>
            <a:schemeClr val="accent6">
              <a:lumMod val="60000"/>
              <a:lumOff val="4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3" name="组合 132"/>
          <p:cNvGrpSpPr/>
          <p:nvPr/>
        </p:nvGrpSpPr>
        <p:grpSpPr>
          <a:xfrm>
            <a:off x="738505" y="1148715"/>
            <a:ext cx="3935730" cy="2169795"/>
            <a:chOff x="1163" y="1032"/>
            <a:chExt cx="6198" cy="4194"/>
          </a:xfrm>
        </p:grpSpPr>
        <p:sp>
          <p:nvSpPr>
            <p:cNvPr id="108" name="矩形 107"/>
            <p:cNvSpPr/>
            <p:nvPr/>
          </p:nvSpPr>
          <p:spPr>
            <a:xfrm>
              <a:off x="1163" y="1032"/>
              <a:ext cx="6198" cy="41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电源敏感数据存储模块</a:t>
              </a:r>
              <a:endParaRPr lang="zh-CN" sz="1600"/>
            </a:p>
            <a:p>
              <a:pPr algn="ctr"/>
              <a:r>
                <a:rPr lang="zh-CN" sz="1200"/>
                <a:t>（</a:t>
              </a:r>
              <a:r>
                <a:rPr lang="en-US" altLang="zh-CN" sz="1200"/>
                <a:t>2</a:t>
              </a:r>
              <a:r>
                <a:rPr lang="zh-CN" altLang="en-US" sz="1200"/>
                <a:t>台高性能主机）</a:t>
              </a:r>
              <a:endParaRPr lang="zh-CN" altLang="en-US" sz="1200"/>
            </a:p>
          </p:txBody>
        </p:sp>
        <p:sp>
          <p:nvSpPr>
            <p:cNvPr id="109" name="矩形 108"/>
            <p:cNvSpPr/>
            <p:nvPr/>
          </p:nvSpPr>
          <p:spPr>
            <a:xfrm>
              <a:off x="1455" y="1812"/>
              <a:ext cx="2572" cy="701"/>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p>
              <a:pPr algn="ctr"/>
              <a:r>
                <a:rPr lang="en-US" sz="1600">
                  <a:solidFill>
                    <a:schemeClr val="bg1"/>
                  </a:solidFill>
                </a:rPr>
                <a:t>SG</a:t>
              </a:r>
              <a:r>
                <a:rPr lang="zh-CN" altLang="en-US" sz="1600">
                  <a:solidFill>
                    <a:schemeClr val="bg1"/>
                  </a:solidFill>
                </a:rPr>
                <a:t>数据</a:t>
              </a:r>
              <a:endParaRPr lang="zh-CN" altLang="en-US" sz="1600">
                <a:solidFill>
                  <a:schemeClr val="bg1"/>
                </a:solidFill>
              </a:endParaRPr>
            </a:p>
          </p:txBody>
        </p:sp>
        <p:sp>
          <p:nvSpPr>
            <p:cNvPr id="110" name="矩形 109"/>
            <p:cNvSpPr/>
            <p:nvPr/>
          </p:nvSpPr>
          <p:spPr>
            <a:xfrm>
              <a:off x="1476" y="4450"/>
              <a:ext cx="5572" cy="538"/>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p>
              <a:pPr algn="ctr"/>
              <a:r>
                <a:rPr lang="zh-CN" altLang="en-US" sz="1600">
                  <a:solidFill>
                    <a:schemeClr val="bg1"/>
                  </a:solidFill>
                </a:rPr>
                <a:t>物理集群（</a:t>
              </a:r>
              <a:r>
                <a:rPr lang="en-US" altLang="zh-CN" sz="1600">
                  <a:solidFill>
                    <a:schemeClr val="bg1"/>
                  </a:solidFill>
                </a:rPr>
                <a:t>2</a:t>
              </a:r>
              <a:r>
                <a:rPr lang="zh-CN" altLang="en-US" sz="1600">
                  <a:solidFill>
                    <a:schemeClr val="bg1"/>
                  </a:solidFill>
                </a:rPr>
                <a:t>台）</a:t>
              </a:r>
              <a:endParaRPr lang="zh-CN" altLang="en-US" sz="1600">
                <a:solidFill>
                  <a:schemeClr val="bg1"/>
                </a:solidFill>
              </a:endParaRPr>
            </a:p>
          </p:txBody>
        </p:sp>
        <p:sp>
          <p:nvSpPr>
            <p:cNvPr id="111" name="矩形 110"/>
            <p:cNvSpPr/>
            <p:nvPr/>
          </p:nvSpPr>
          <p:spPr>
            <a:xfrm>
              <a:off x="1476" y="3615"/>
              <a:ext cx="5572" cy="624"/>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p>
              <a:pPr algn="ctr"/>
              <a:r>
                <a:rPr lang="zh-CN" altLang="en-US" sz="1600">
                  <a:solidFill>
                    <a:schemeClr val="bg1"/>
                  </a:solidFill>
                </a:rPr>
                <a:t>基于</a:t>
              </a:r>
              <a:r>
                <a:rPr lang="en-US" altLang="zh-CN" sz="1600">
                  <a:solidFill>
                    <a:schemeClr val="bg1"/>
                  </a:solidFill>
                </a:rPr>
                <a:t>Exsi</a:t>
              </a:r>
              <a:r>
                <a:rPr lang="zh-CN" altLang="en-US" sz="1600">
                  <a:solidFill>
                    <a:schemeClr val="bg1"/>
                  </a:solidFill>
                </a:rPr>
                <a:t>的虚拟主机</a:t>
              </a:r>
              <a:endParaRPr lang="zh-CN" altLang="en-US" sz="1600">
                <a:solidFill>
                  <a:schemeClr val="bg1"/>
                </a:solidFill>
              </a:endParaRPr>
            </a:p>
          </p:txBody>
        </p:sp>
        <p:sp>
          <p:nvSpPr>
            <p:cNvPr id="112" name="矩形 111"/>
            <p:cNvSpPr/>
            <p:nvPr/>
          </p:nvSpPr>
          <p:spPr>
            <a:xfrm>
              <a:off x="4283" y="1822"/>
              <a:ext cx="2744" cy="692"/>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p>
              <a:pPr algn="ctr"/>
              <a:r>
                <a:rPr lang="zh-CN" altLang="en-US" sz="1600">
                  <a:solidFill>
                    <a:schemeClr val="bg1"/>
                  </a:solidFill>
                </a:rPr>
                <a:t>其他数据</a:t>
              </a:r>
              <a:endParaRPr lang="en-US" altLang="zh-CN" sz="1600">
                <a:solidFill>
                  <a:schemeClr val="bg1"/>
                </a:solidFill>
              </a:endParaRPr>
            </a:p>
          </p:txBody>
        </p:sp>
        <p:sp>
          <p:nvSpPr>
            <p:cNvPr id="113" name="矩形 112"/>
            <p:cNvSpPr/>
            <p:nvPr/>
          </p:nvSpPr>
          <p:spPr>
            <a:xfrm>
              <a:off x="1455" y="2710"/>
              <a:ext cx="5572" cy="605"/>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p>
              <a:pPr algn="ctr"/>
              <a:r>
                <a:rPr lang="zh-CN" sz="1600">
                  <a:solidFill>
                    <a:schemeClr val="bg1"/>
                  </a:solidFill>
                </a:rPr>
                <a:t>基于</a:t>
              </a:r>
              <a:r>
                <a:rPr lang="en-US" altLang="zh-CN" sz="1600">
                  <a:solidFill>
                    <a:schemeClr val="bg1"/>
                  </a:solidFill>
                </a:rPr>
                <a:t>CDH</a:t>
              </a:r>
              <a:r>
                <a:rPr lang="zh-CN" altLang="en-US" sz="1600">
                  <a:solidFill>
                    <a:schemeClr val="bg1"/>
                  </a:solidFill>
                </a:rPr>
                <a:t>的集群</a:t>
              </a:r>
              <a:endParaRPr lang="zh-CN" altLang="en-US" sz="1600">
                <a:solidFill>
                  <a:schemeClr val="bg1"/>
                </a:solidFill>
              </a:endParaRPr>
            </a:p>
          </p:txBody>
        </p:sp>
      </p:grpSp>
      <p:sp>
        <p:nvSpPr>
          <p:cNvPr id="116" name="上下箭头 115"/>
          <p:cNvSpPr/>
          <p:nvPr/>
        </p:nvSpPr>
        <p:spPr>
          <a:xfrm rot="10800000">
            <a:off x="2352675" y="3319145"/>
            <a:ext cx="307340" cy="814070"/>
          </a:xfrm>
          <a:prstGeom prst="upDownArrow">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 name="文本框 116"/>
          <p:cNvSpPr txBox="1"/>
          <p:nvPr/>
        </p:nvSpPr>
        <p:spPr>
          <a:xfrm>
            <a:off x="2615565" y="3603625"/>
            <a:ext cx="1451610" cy="245110"/>
          </a:xfrm>
          <a:prstGeom prst="rect">
            <a:avLst/>
          </a:prstGeom>
          <a:noFill/>
          <a:effectLst>
            <a:outerShdw blurRad="50800" dist="38100" dir="2700000" algn="tl" rotWithShape="0">
              <a:prstClr val="black">
                <a:alpha val="40000"/>
              </a:prstClr>
            </a:outerShdw>
          </a:effectLst>
        </p:spPr>
        <p:txBody>
          <a:bodyPr wrap="none" rtlCol="0" anchor="t">
            <a:spAutoFit/>
          </a:bodyPr>
          <a:p>
            <a:r>
              <a:rPr lang="zh-CN" altLang="en-US" sz="1000" b="1">
                <a:sym typeface="+mn-ea"/>
              </a:rPr>
              <a:t>通过</a:t>
            </a:r>
            <a:r>
              <a:rPr lang="en-US" altLang="zh-CN" sz="1000" b="1">
                <a:sym typeface="+mn-ea"/>
              </a:rPr>
              <a:t>VPN</a:t>
            </a:r>
            <a:r>
              <a:rPr lang="zh-CN" altLang="en-US" sz="1000" b="1">
                <a:sym typeface="+mn-ea"/>
              </a:rPr>
              <a:t>实现数据访问</a:t>
            </a:r>
            <a:endParaRPr lang="zh-CN" altLang="en-US" sz="1000" b="1">
              <a:sym typeface="+mn-ea"/>
            </a:endParaRPr>
          </a:p>
        </p:txBody>
      </p:sp>
      <p:sp>
        <p:nvSpPr>
          <p:cNvPr id="118" name="上下箭头 117"/>
          <p:cNvSpPr/>
          <p:nvPr/>
        </p:nvSpPr>
        <p:spPr>
          <a:xfrm rot="5400000">
            <a:off x="5476240" y="884555"/>
            <a:ext cx="323215" cy="1941830"/>
          </a:xfrm>
          <a:prstGeom prst="upDownArrow">
            <a:avLst/>
          </a:prstGeom>
          <a:solidFill>
            <a:schemeClr val="accent6">
              <a:lumMod val="60000"/>
              <a:lumOff val="4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9" name="文本框 118"/>
          <p:cNvSpPr txBox="1"/>
          <p:nvPr/>
        </p:nvSpPr>
        <p:spPr>
          <a:xfrm>
            <a:off x="4832350" y="1370965"/>
            <a:ext cx="1579880" cy="398780"/>
          </a:xfrm>
          <a:prstGeom prst="rect">
            <a:avLst/>
          </a:prstGeom>
          <a:noFill/>
          <a:effectLst>
            <a:outerShdw blurRad="50800" dist="38100" dir="2700000" algn="tl" rotWithShape="0">
              <a:prstClr val="black">
                <a:alpha val="40000"/>
              </a:prstClr>
            </a:outerShdw>
          </a:effectLst>
        </p:spPr>
        <p:txBody>
          <a:bodyPr wrap="none" rtlCol="0" anchor="t">
            <a:spAutoFit/>
          </a:bodyPr>
          <a:p>
            <a:pPr algn="ctr"/>
            <a:r>
              <a:rPr lang="zh-CN" altLang="en-US" sz="1000" b="1">
                <a:sym typeface="+mn-ea"/>
              </a:rPr>
              <a:t>通过公网</a:t>
            </a:r>
            <a:r>
              <a:rPr lang="en-US" altLang="zh-CN" sz="1000" b="1">
                <a:sym typeface="+mn-ea"/>
              </a:rPr>
              <a:t>IP</a:t>
            </a:r>
            <a:r>
              <a:rPr lang="zh-CN" altLang="en-US" sz="1000" b="1">
                <a:sym typeface="+mn-ea"/>
              </a:rPr>
              <a:t>的端口映射</a:t>
            </a:r>
            <a:endParaRPr lang="zh-CN" altLang="en-US" sz="1000" b="1">
              <a:sym typeface="+mn-ea"/>
            </a:endParaRPr>
          </a:p>
          <a:p>
            <a:pPr algn="ctr"/>
            <a:r>
              <a:rPr lang="zh-CN" altLang="en-US" sz="1000" b="1">
                <a:sym typeface="+mn-ea"/>
              </a:rPr>
              <a:t>实现数据访问和写回功能</a:t>
            </a:r>
            <a:endParaRPr lang="zh-CN" altLang="en-US" sz="1000" b="1">
              <a:sym typeface="+mn-ea"/>
            </a:endParaRPr>
          </a:p>
        </p:txBody>
      </p:sp>
      <p:sp>
        <p:nvSpPr>
          <p:cNvPr id="121" name="上下箭头 120"/>
          <p:cNvSpPr/>
          <p:nvPr/>
        </p:nvSpPr>
        <p:spPr>
          <a:xfrm rot="10800000">
            <a:off x="7366000" y="3426460"/>
            <a:ext cx="279400" cy="707390"/>
          </a:xfrm>
          <a:prstGeom prst="upDownArrow">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2" name="文本框 121"/>
          <p:cNvSpPr txBox="1"/>
          <p:nvPr/>
        </p:nvSpPr>
        <p:spPr>
          <a:xfrm>
            <a:off x="6327140" y="3575050"/>
            <a:ext cx="1176655" cy="398780"/>
          </a:xfrm>
          <a:prstGeom prst="rect">
            <a:avLst/>
          </a:prstGeom>
          <a:noFill/>
          <a:effectLst>
            <a:outerShdw blurRad="50800" dist="38100" dir="2700000" algn="tl" rotWithShape="0">
              <a:prstClr val="black">
                <a:alpha val="40000"/>
              </a:prstClr>
            </a:outerShdw>
          </a:effectLst>
        </p:spPr>
        <p:txBody>
          <a:bodyPr wrap="none" rtlCol="0" anchor="t">
            <a:spAutoFit/>
          </a:bodyPr>
          <a:p>
            <a:pPr algn="ctr"/>
            <a:r>
              <a:rPr lang="zh-CN" sz="1000" b="1">
                <a:sym typeface="+mn-ea"/>
              </a:rPr>
              <a:t>通过</a:t>
            </a:r>
            <a:r>
              <a:rPr lang="en-US" altLang="zh-CN" sz="1000" b="1">
                <a:sym typeface="+mn-ea"/>
              </a:rPr>
              <a:t>SSH</a:t>
            </a:r>
            <a:r>
              <a:rPr lang="zh-CN" altLang="en-US" sz="1000" b="1">
                <a:sym typeface="+mn-ea"/>
              </a:rPr>
              <a:t>登陆进行</a:t>
            </a:r>
            <a:endParaRPr lang="zh-CN" altLang="en-US" sz="1000" b="1">
              <a:sym typeface="+mn-ea"/>
            </a:endParaRPr>
          </a:p>
          <a:p>
            <a:pPr algn="ctr"/>
            <a:r>
              <a:rPr lang="zh-CN" sz="1000" b="1">
                <a:sym typeface="+mn-ea"/>
              </a:rPr>
              <a:t>定时任务管理</a:t>
            </a:r>
            <a:endParaRPr lang="zh-CN" altLang="en-US" sz="1000" b="1">
              <a:sym typeface="+mn-ea"/>
            </a:endParaRPr>
          </a:p>
        </p:txBody>
      </p:sp>
      <p:sp>
        <p:nvSpPr>
          <p:cNvPr id="123" name="文本框 122"/>
          <p:cNvSpPr txBox="1"/>
          <p:nvPr/>
        </p:nvSpPr>
        <p:spPr>
          <a:xfrm>
            <a:off x="9550400" y="3519170"/>
            <a:ext cx="1217930" cy="553085"/>
          </a:xfrm>
          <a:prstGeom prst="rect">
            <a:avLst/>
          </a:prstGeom>
          <a:noFill/>
          <a:effectLst>
            <a:outerShdw blurRad="50800" dist="38100" dir="2700000" algn="tl" rotWithShape="0">
              <a:prstClr val="black">
                <a:alpha val="40000"/>
              </a:prstClr>
            </a:outerShdw>
          </a:effectLst>
        </p:spPr>
        <p:txBody>
          <a:bodyPr wrap="square" rtlCol="0" anchor="t">
            <a:spAutoFit/>
          </a:bodyPr>
          <a:p>
            <a:pPr algn="ctr"/>
            <a:r>
              <a:rPr lang="zh-CN" altLang="en-US" sz="1000" b="1">
                <a:sym typeface="+mn-ea"/>
              </a:rPr>
              <a:t>通过公网</a:t>
            </a:r>
            <a:r>
              <a:rPr lang="en-US" altLang="zh-CN" sz="1000" b="1">
                <a:sym typeface="+mn-ea"/>
              </a:rPr>
              <a:t>IP</a:t>
            </a:r>
            <a:r>
              <a:rPr lang="zh-CN" altLang="en-US" sz="1000" b="1">
                <a:sym typeface="+mn-ea"/>
              </a:rPr>
              <a:t>的端口映射实现</a:t>
            </a:r>
            <a:r>
              <a:rPr lang="zh-CN" altLang="en-US" sz="1000" b="1">
                <a:sym typeface="+mn-ea"/>
              </a:rPr>
              <a:t>后台的数据访问和修改</a:t>
            </a:r>
            <a:endParaRPr lang="zh-CN" altLang="en-US" sz="1000" b="1">
              <a:sym typeface="+mn-ea"/>
            </a:endParaRPr>
          </a:p>
        </p:txBody>
      </p:sp>
      <p:grpSp>
        <p:nvGrpSpPr>
          <p:cNvPr id="106" name="组合 105"/>
          <p:cNvGrpSpPr/>
          <p:nvPr/>
        </p:nvGrpSpPr>
        <p:grpSpPr>
          <a:xfrm rot="0">
            <a:off x="2051050" y="4208145"/>
            <a:ext cx="8792210" cy="2336800"/>
            <a:chOff x="4173" y="6773"/>
            <a:chExt cx="13846" cy="3680"/>
          </a:xfrm>
        </p:grpSpPr>
        <p:sp>
          <p:nvSpPr>
            <p:cNvPr id="63" name="矩形 62"/>
            <p:cNvSpPr/>
            <p:nvPr/>
          </p:nvSpPr>
          <p:spPr>
            <a:xfrm>
              <a:off x="4173" y="6773"/>
              <a:ext cx="13846" cy="3680"/>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合肥本地处理模块（</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台</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物理服务器）</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3" name="矩形 72"/>
            <p:cNvSpPr/>
            <p:nvPr/>
          </p:nvSpPr>
          <p:spPr>
            <a:xfrm>
              <a:off x="4379" y="7189"/>
              <a:ext cx="10006" cy="2966"/>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CDH</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软件架构集群</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 name="矩形 73"/>
            <p:cNvSpPr/>
            <p:nvPr/>
          </p:nvSpPr>
          <p:spPr>
            <a:xfrm>
              <a:off x="4648" y="7568"/>
              <a:ext cx="6244" cy="2301"/>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en-US" sz="1000" b="1">
                  <a:solidFill>
                    <a:schemeClr val="tx1"/>
                  </a:solidFill>
                </a:rPr>
                <a:t>HDFS </a:t>
              </a:r>
              <a:r>
                <a:rPr lang="zh-CN" altLang="en-US" sz="1000" b="1">
                  <a:solidFill>
                    <a:schemeClr val="tx1"/>
                  </a:solidFill>
                </a:rPr>
                <a:t>分布式文件存储系统</a:t>
              </a:r>
              <a:endParaRPr lang="zh-CN" altLang="en-US" sz="1000" b="1">
                <a:solidFill>
                  <a:schemeClr val="tx1"/>
                </a:solidFill>
              </a:endParaRPr>
            </a:p>
          </p:txBody>
        </p:sp>
        <p:sp>
          <p:nvSpPr>
            <p:cNvPr id="76" name="矩形 75"/>
            <p:cNvSpPr/>
            <p:nvPr/>
          </p:nvSpPr>
          <p:spPr>
            <a:xfrm>
              <a:off x="4827" y="8670"/>
              <a:ext cx="1919" cy="991"/>
            </a:xfrm>
            <a:prstGeom prst="rect">
              <a:avLst/>
            </a:prstGeom>
            <a:gradFill>
              <a:gsLst>
                <a:gs pos="19000">
                  <a:srgbClr val="007BD3"/>
                </a:gs>
                <a:gs pos="100000">
                  <a:srgbClr val="034373"/>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en-US" sz="1000" b="1"/>
                <a:t>HBase</a:t>
              </a:r>
              <a:endParaRPr lang="en-US" sz="1000"/>
            </a:p>
            <a:p>
              <a:pPr algn="ctr"/>
              <a:r>
                <a:rPr lang="zh-CN" altLang="en-US" sz="1000"/>
                <a:t>海量列数据</a:t>
              </a:r>
              <a:endParaRPr lang="zh-CN" altLang="en-US" sz="1000"/>
            </a:p>
            <a:p>
              <a:pPr algn="ctr"/>
              <a:r>
                <a:rPr lang="zh-CN" altLang="en-US" sz="1000"/>
                <a:t>（离线数据）</a:t>
              </a:r>
              <a:endParaRPr lang="zh-CN" altLang="en-US" sz="1000"/>
            </a:p>
          </p:txBody>
        </p:sp>
        <p:sp>
          <p:nvSpPr>
            <p:cNvPr id="77" name="矩形 76"/>
            <p:cNvSpPr/>
            <p:nvPr/>
          </p:nvSpPr>
          <p:spPr>
            <a:xfrm>
              <a:off x="6863" y="8670"/>
              <a:ext cx="1814" cy="991"/>
            </a:xfrm>
            <a:prstGeom prst="rect">
              <a:avLst/>
            </a:prstGeom>
            <a:gradFill>
              <a:gsLst>
                <a:gs pos="19000">
                  <a:srgbClr val="007BD3"/>
                </a:gs>
                <a:gs pos="100000">
                  <a:srgbClr val="034373"/>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en-US" sz="1000" b="1"/>
                <a:t>ES</a:t>
              </a:r>
              <a:endParaRPr lang="en-US" sz="1000"/>
            </a:p>
            <a:p>
              <a:pPr algn="ctr"/>
              <a:r>
                <a:rPr lang="zh-CN" altLang="en-US" sz="1000"/>
                <a:t>海量列数据</a:t>
              </a:r>
              <a:endParaRPr lang="zh-CN" altLang="en-US" sz="1000"/>
            </a:p>
            <a:p>
              <a:pPr algn="ctr"/>
              <a:r>
                <a:rPr lang="zh-CN" altLang="en-US" sz="1000"/>
                <a:t>（在线数据）</a:t>
              </a:r>
              <a:endParaRPr lang="zh-CN" altLang="en-US" sz="1000"/>
            </a:p>
          </p:txBody>
        </p:sp>
        <p:sp>
          <p:nvSpPr>
            <p:cNvPr id="78" name="矩形 77"/>
            <p:cNvSpPr/>
            <p:nvPr/>
          </p:nvSpPr>
          <p:spPr>
            <a:xfrm>
              <a:off x="8825" y="8670"/>
              <a:ext cx="1844" cy="991"/>
            </a:xfrm>
            <a:prstGeom prst="rect">
              <a:avLst/>
            </a:prstGeom>
            <a:gradFill>
              <a:gsLst>
                <a:gs pos="19000">
                  <a:srgbClr val="007BD3"/>
                </a:gs>
                <a:gs pos="100000">
                  <a:srgbClr val="034373"/>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zh-CN" altLang="en-US" sz="1000" b="1"/>
                <a:t>图数据库</a:t>
              </a:r>
              <a:endParaRPr lang="zh-CN" altLang="en-US" sz="1000"/>
            </a:p>
            <a:p>
              <a:pPr algn="ctr"/>
              <a:r>
                <a:rPr lang="zh-CN" altLang="en-US" sz="1000"/>
                <a:t>知识图谱</a:t>
              </a:r>
              <a:endParaRPr lang="zh-CN" altLang="en-US" sz="1000"/>
            </a:p>
            <a:p>
              <a:pPr algn="ctr"/>
              <a:r>
                <a:rPr lang="zh-CN" altLang="en-US" sz="1000"/>
                <a:t>（关系数据）</a:t>
              </a:r>
              <a:endParaRPr lang="zh-CN" altLang="en-US" sz="1000"/>
            </a:p>
          </p:txBody>
        </p:sp>
        <p:sp>
          <p:nvSpPr>
            <p:cNvPr id="75" name="矩形 74"/>
            <p:cNvSpPr/>
            <p:nvPr/>
          </p:nvSpPr>
          <p:spPr>
            <a:xfrm>
              <a:off x="4827" y="7943"/>
              <a:ext cx="5842" cy="612"/>
            </a:xfrm>
            <a:prstGeom prst="rect">
              <a:avLst/>
            </a:prstGeom>
            <a:gradFill>
              <a:gsLst>
                <a:gs pos="19000">
                  <a:srgbClr val="007BD3"/>
                </a:gs>
                <a:gs pos="100000">
                  <a:srgbClr val="034373"/>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nchorCtr="0"/>
            <a:p>
              <a:pPr algn="ctr"/>
              <a:r>
                <a:rPr lang="en-US" sz="1000" b="1"/>
                <a:t>HIVE, Pheonix, Impala </a:t>
              </a:r>
              <a:r>
                <a:rPr lang="zh-CN" altLang="en-US" sz="1000" b="1"/>
                <a:t>等</a:t>
              </a:r>
              <a:r>
                <a:rPr lang="en-US" altLang="zh-CN" sz="1000" b="1"/>
                <a:t>OLAP</a:t>
              </a:r>
              <a:r>
                <a:rPr lang="zh-CN" altLang="en-US" sz="1000" b="1"/>
                <a:t>工具</a:t>
              </a:r>
              <a:r>
                <a:rPr lang="en-US" sz="1000" b="1"/>
                <a:t> </a:t>
              </a:r>
              <a:endParaRPr lang="en-US" altLang="en-US" sz="1000" b="1"/>
            </a:p>
          </p:txBody>
        </p:sp>
        <p:sp>
          <p:nvSpPr>
            <p:cNvPr id="80" name="矩形 79"/>
            <p:cNvSpPr/>
            <p:nvPr/>
          </p:nvSpPr>
          <p:spPr>
            <a:xfrm>
              <a:off x="11088" y="7568"/>
              <a:ext cx="1489" cy="726"/>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t" anchorCtr="0"/>
            <a:p>
              <a:pPr algn="ctr"/>
              <a:r>
                <a:rPr lang="en-US" sz="1000"/>
                <a:t>Spark</a:t>
              </a:r>
              <a:endParaRPr lang="en-US" sz="1000"/>
            </a:p>
            <a:p>
              <a:pPr algn="ctr"/>
              <a:r>
                <a:rPr lang="zh-CN" altLang="en-US" sz="1000"/>
                <a:t>计算模块</a:t>
              </a:r>
              <a:endParaRPr lang="zh-CN" altLang="en-US" sz="1000"/>
            </a:p>
          </p:txBody>
        </p:sp>
        <p:sp>
          <p:nvSpPr>
            <p:cNvPr id="81" name="矩形 80"/>
            <p:cNvSpPr/>
            <p:nvPr/>
          </p:nvSpPr>
          <p:spPr>
            <a:xfrm>
              <a:off x="11086" y="8396"/>
              <a:ext cx="1493" cy="672"/>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t" anchorCtr="0"/>
            <a:p>
              <a:pPr algn="ctr"/>
              <a:r>
                <a:rPr lang="en-US" sz="1000"/>
                <a:t>HUE</a:t>
              </a:r>
              <a:endParaRPr lang="en-US" sz="1000"/>
            </a:p>
            <a:p>
              <a:pPr algn="ctr"/>
              <a:r>
                <a:rPr lang="zh-CN" altLang="en-US" sz="1000"/>
                <a:t>查询界面</a:t>
              </a:r>
              <a:r>
                <a:rPr lang="en-US" sz="1000"/>
                <a:t> </a:t>
              </a:r>
              <a:endParaRPr lang="en-US" altLang="en-US" sz="1000"/>
            </a:p>
          </p:txBody>
        </p:sp>
        <p:sp>
          <p:nvSpPr>
            <p:cNvPr id="83" name="矩形 82"/>
            <p:cNvSpPr/>
            <p:nvPr/>
          </p:nvSpPr>
          <p:spPr>
            <a:xfrm>
              <a:off x="12723" y="8383"/>
              <a:ext cx="1493" cy="699"/>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t" anchorCtr="0"/>
            <a:p>
              <a:pPr algn="ctr"/>
              <a:r>
                <a:rPr lang="en-US" sz="1000"/>
                <a:t>Flume</a:t>
              </a:r>
              <a:endParaRPr lang="en-US" sz="1000"/>
            </a:p>
            <a:p>
              <a:pPr algn="ctr"/>
              <a:r>
                <a:rPr lang="zh-CN" altLang="en-US" sz="1000"/>
                <a:t>日志统计</a:t>
              </a:r>
              <a:r>
                <a:rPr lang="en-US" sz="1000"/>
                <a:t> </a:t>
              </a:r>
              <a:endParaRPr lang="en-US" altLang="en-US" sz="1000"/>
            </a:p>
          </p:txBody>
        </p:sp>
        <p:sp>
          <p:nvSpPr>
            <p:cNvPr id="98" name="矩形 97"/>
            <p:cNvSpPr/>
            <p:nvPr/>
          </p:nvSpPr>
          <p:spPr>
            <a:xfrm>
              <a:off x="12725" y="7568"/>
              <a:ext cx="1489" cy="726"/>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t" anchorCtr="0"/>
            <a:p>
              <a:pPr algn="ctr"/>
              <a:r>
                <a:rPr lang="zh-CN" altLang="en-US" sz="1000">
                  <a:sym typeface="+mn-ea"/>
                </a:rPr>
                <a:t>Sqoop</a:t>
              </a:r>
              <a:endParaRPr lang="en-US" sz="1000"/>
            </a:p>
            <a:p>
              <a:pPr algn="ctr"/>
              <a:r>
                <a:rPr lang="zh-CN" altLang="en-US" sz="1000"/>
                <a:t>数据迁移</a:t>
              </a:r>
              <a:endParaRPr lang="zh-CN" altLang="en-US" sz="1000"/>
            </a:p>
          </p:txBody>
        </p:sp>
        <p:sp>
          <p:nvSpPr>
            <p:cNvPr id="100" name="矩形 99"/>
            <p:cNvSpPr/>
            <p:nvPr/>
          </p:nvSpPr>
          <p:spPr>
            <a:xfrm>
              <a:off x="11086" y="9170"/>
              <a:ext cx="1493" cy="699"/>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ctr" anchorCtr="0"/>
            <a:p>
              <a:pPr algn="ctr"/>
              <a:r>
                <a:rPr lang="en-US" altLang="zh-CN" sz="1000"/>
                <a:t>TigerGraph</a:t>
              </a:r>
              <a:endParaRPr lang="en-US" altLang="zh-CN" sz="1000"/>
            </a:p>
            <a:p>
              <a:pPr algn="ctr"/>
              <a:r>
                <a:rPr lang="zh-CN" altLang="en-US" sz="1000"/>
                <a:t>图数据展示</a:t>
              </a:r>
              <a:endParaRPr lang="zh-CN" altLang="en-US" sz="1000"/>
            </a:p>
          </p:txBody>
        </p:sp>
        <p:sp>
          <p:nvSpPr>
            <p:cNvPr id="104" name="矩形 103"/>
            <p:cNvSpPr/>
            <p:nvPr/>
          </p:nvSpPr>
          <p:spPr>
            <a:xfrm>
              <a:off x="14544" y="7184"/>
              <a:ext cx="3265" cy="297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t" anchorCtr="0"/>
            <a:p>
              <a:pPr algn="ctr"/>
              <a:r>
                <a:rPr lang="zh-CN" altLang="en-US" sz="1200" b="1">
                  <a:latin typeface="微软雅黑" panose="020B0503020204020204" pitchFamily="34" charset="-122"/>
                  <a:ea typeface="微软雅黑" panose="020B0503020204020204" pitchFamily="34" charset="-122"/>
                </a:rPr>
                <a:t>单机业务模块</a:t>
              </a:r>
              <a:endParaRPr lang="zh-CN" altLang="en-US" sz="1200" b="1">
                <a:latin typeface="微软雅黑" panose="020B0503020204020204" pitchFamily="34" charset="-122"/>
                <a:ea typeface="微软雅黑" panose="020B0503020204020204" pitchFamily="34" charset="-122"/>
              </a:endParaRPr>
            </a:p>
          </p:txBody>
        </p:sp>
        <p:sp>
          <p:nvSpPr>
            <p:cNvPr id="85" name="矩形 84"/>
            <p:cNvSpPr/>
            <p:nvPr/>
          </p:nvSpPr>
          <p:spPr>
            <a:xfrm>
              <a:off x="14687" y="8476"/>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en-US" altLang="zh-CN" sz="1000" b="1">
                  <a:solidFill>
                    <a:schemeClr val="bg1"/>
                  </a:solidFill>
                </a:rPr>
                <a:t>Tomcat</a:t>
              </a:r>
              <a:endParaRPr lang="en-US" altLang="zh-CN" sz="1000" b="1">
                <a:solidFill>
                  <a:schemeClr val="bg1"/>
                </a:solidFill>
              </a:endParaRPr>
            </a:p>
            <a:p>
              <a:pPr algn="ctr"/>
              <a:r>
                <a:rPr lang="en-US" altLang="zh-CN" sz="1000" b="1">
                  <a:solidFill>
                    <a:schemeClr val="bg1"/>
                  </a:solidFill>
                </a:rPr>
                <a:t>HTTP</a:t>
              </a:r>
              <a:r>
                <a:rPr lang="zh-CN" altLang="en-US" sz="1000" b="1">
                  <a:solidFill>
                    <a:schemeClr val="bg1"/>
                  </a:solidFill>
                </a:rPr>
                <a:t>服务</a:t>
              </a:r>
              <a:endParaRPr lang="zh-CN" altLang="en-US" sz="1000" b="1">
                <a:solidFill>
                  <a:schemeClr val="bg1"/>
                </a:solidFill>
              </a:endParaRPr>
            </a:p>
          </p:txBody>
        </p:sp>
        <p:sp>
          <p:nvSpPr>
            <p:cNvPr id="88" name="矩形 87"/>
            <p:cNvSpPr/>
            <p:nvPr/>
          </p:nvSpPr>
          <p:spPr>
            <a:xfrm>
              <a:off x="14687" y="9303"/>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en-US" altLang="zh-CN" sz="1000" b="1">
                  <a:solidFill>
                    <a:schemeClr val="bg1"/>
                  </a:solidFill>
                </a:rPr>
                <a:t>Converter</a:t>
              </a:r>
              <a:endParaRPr lang="en-US" altLang="zh-CN" sz="1000" b="1">
                <a:solidFill>
                  <a:schemeClr val="bg1"/>
                </a:solidFill>
              </a:endParaRPr>
            </a:p>
            <a:p>
              <a:pPr algn="ctr"/>
              <a:r>
                <a:rPr lang="zh-CN" altLang="en-US" sz="1000" b="1">
                  <a:solidFill>
                    <a:schemeClr val="bg1"/>
                  </a:solidFill>
                </a:rPr>
                <a:t>数据转换</a:t>
              </a:r>
              <a:endParaRPr lang="zh-CN" altLang="en-US" sz="1000" b="1">
                <a:solidFill>
                  <a:schemeClr val="bg1"/>
                </a:solidFill>
              </a:endParaRPr>
            </a:p>
          </p:txBody>
        </p:sp>
        <p:sp>
          <p:nvSpPr>
            <p:cNvPr id="68" name="矩形 67"/>
            <p:cNvSpPr/>
            <p:nvPr/>
          </p:nvSpPr>
          <p:spPr>
            <a:xfrm>
              <a:off x="14687" y="7629"/>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en-US" altLang="zh-CN" sz="1000" b="1">
                  <a:solidFill>
                    <a:schemeClr val="bg1"/>
                  </a:solidFill>
                </a:rPr>
                <a:t>MySQL</a:t>
              </a:r>
              <a:br>
                <a:rPr lang="en-US" altLang="zh-CN" sz="1000" b="1">
                  <a:solidFill>
                    <a:schemeClr val="bg1"/>
                  </a:solidFill>
                </a:rPr>
              </a:br>
              <a:r>
                <a:rPr lang="zh-CN" altLang="en-US" sz="1000" b="1">
                  <a:solidFill>
                    <a:schemeClr val="bg1"/>
                  </a:solidFill>
                </a:rPr>
                <a:t>基础数据</a:t>
              </a:r>
              <a:endParaRPr lang="zh-CN" altLang="en-US" sz="1000" b="1">
                <a:solidFill>
                  <a:schemeClr val="bg1"/>
                </a:solidFill>
              </a:endParaRPr>
            </a:p>
          </p:txBody>
        </p:sp>
        <p:sp>
          <p:nvSpPr>
            <p:cNvPr id="101" name="矩形 100"/>
            <p:cNvSpPr/>
            <p:nvPr/>
          </p:nvSpPr>
          <p:spPr>
            <a:xfrm>
              <a:off x="16263" y="8476"/>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en-US" altLang="zh-CN" sz="1000" b="1">
                  <a:solidFill>
                    <a:schemeClr val="bg1"/>
                  </a:solidFill>
                </a:rPr>
                <a:t>Seleum</a:t>
              </a:r>
              <a:endParaRPr lang="en-US" altLang="zh-CN" sz="1000" b="1">
                <a:solidFill>
                  <a:schemeClr val="bg1"/>
                </a:solidFill>
              </a:endParaRPr>
            </a:p>
            <a:p>
              <a:pPr algn="ctr"/>
              <a:r>
                <a:rPr lang="zh-CN" altLang="en-US" sz="1000" b="1">
                  <a:solidFill>
                    <a:schemeClr val="bg1"/>
                  </a:solidFill>
                </a:rPr>
                <a:t>自动化测试</a:t>
              </a:r>
              <a:endParaRPr lang="zh-CN" altLang="en-US" sz="1000" b="1">
                <a:solidFill>
                  <a:schemeClr val="bg1"/>
                </a:solidFill>
              </a:endParaRPr>
            </a:p>
          </p:txBody>
        </p:sp>
        <p:sp>
          <p:nvSpPr>
            <p:cNvPr id="102" name="矩形 101"/>
            <p:cNvSpPr/>
            <p:nvPr/>
          </p:nvSpPr>
          <p:spPr>
            <a:xfrm>
              <a:off x="16263" y="9303"/>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zh-CN" sz="1000" b="1">
                  <a:solidFill>
                    <a:schemeClr val="bg1"/>
                  </a:solidFill>
                </a:rPr>
                <a:t>更多功能</a:t>
              </a:r>
              <a:endParaRPr lang="zh-CN" sz="1000" b="1">
                <a:solidFill>
                  <a:schemeClr val="bg1"/>
                </a:solidFill>
              </a:endParaRPr>
            </a:p>
          </p:txBody>
        </p:sp>
        <p:sp>
          <p:nvSpPr>
            <p:cNvPr id="103" name="矩形 102"/>
            <p:cNvSpPr/>
            <p:nvPr/>
          </p:nvSpPr>
          <p:spPr>
            <a:xfrm>
              <a:off x="16263" y="7629"/>
              <a:ext cx="1399" cy="712"/>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46990" tIns="46990" rIns="46990" bIns="46990" rtlCol="0" anchor="ctr"/>
            <a:p>
              <a:pPr algn="ctr"/>
              <a:r>
                <a:rPr lang="en-US" altLang="zh-CN" sz="1000" b="1">
                  <a:solidFill>
                    <a:schemeClr val="bg1"/>
                  </a:solidFill>
                  <a:sym typeface="+mn-ea"/>
                </a:rPr>
                <a:t>Redis</a:t>
              </a:r>
              <a:endParaRPr lang="en-US" altLang="zh-CN" sz="1000" b="1">
                <a:solidFill>
                  <a:schemeClr val="bg1"/>
                </a:solidFill>
              </a:endParaRPr>
            </a:p>
            <a:p>
              <a:pPr algn="ctr"/>
              <a:r>
                <a:rPr lang="zh-CN" altLang="en-US" sz="1000" b="1">
                  <a:solidFill>
                    <a:schemeClr val="bg1"/>
                  </a:solidFill>
                  <a:sym typeface="+mn-ea"/>
                </a:rPr>
                <a:t>实时数据</a:t>
              </a:r>
              <a:endParaRPr lang="zh-CN" altLang="en-US" sz="1000" b="1">
                <a:solidFill>
                  <a:schemeClr val="bg1"/>
                </a:solidFill>
                <a:sym typeface="+mn-ea"/>
              </a:endParaRPr>
            </a:p>
          </p:txBody>
        </p:sp>
        <p:sp>
          <p:nvSpPr>
            <p:cNvPr id="105" name="矩形 104"/>
            <p:cNvSpPr/>
            <p:nvPr/>
          </p:nvSpPr>
          <p:spPr>
            <a:xfrm>
              <a:off x="12723" y="9170"/>
              <a:ext cx="1493" cy="699"/>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990" tIns="46990" rIns="46990" bIns="46990" rtlCol="0" anchor="ctr" anchorCtr="0"/>
            <a:p>
              <a:pPr algn="ctr"/>
              <a:r>
                <a:rPr lang="zh-CN" altLang="en-US" sz="1000"/>
                <a:t>更多功能</a:t>
              </a:r>
              <a:endParaRPr lang="zh-CN" altLang="en-US" sz="1000"/>
            </a:p>
          </p:txBody>
        </p:sp>
      </p:grpSp>
      <p:sp>
        <p:nvSpPr>
          <p:cNvPr id="125" name="上下箭头 124"/>
          <p:cNvSpPr/>
          <p:nvPr/>
        </p:nvSpPr>
        <p:spPr>
          <a:xfrm rot="5400000">
            <a:off x="1737360" y="5095875"/>
            <a:ext cx="180340" cy="396240"/>
          </a:xfrm>
          <a:prstGeom prst="upDownArrow">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7" name="上下箭头 126"/>
          <p:cNvSpPr/>
          <p:nvPr/>
        </p:nvSpPr>
        <p:spPr>
          <a:xfrm rot="5400000">
            <a:off x="10359390" y="1677670"/>
            <a:ext cx="165100" cy="749935"/>
          </a:xfrm>
          <a:prstGeom prst="upDownArrow">
            <a:avLst/>
          </a:prstGeom>
          <a:solidFill>
            <a:schemeClr val="accent6">
              <a:lumMod val="60000"/>
              <a:lumOff val="4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9" name="组合 128"/>
          <p:cNvGrpSpPr/>
          <p:nvPr/>
        </p:nvGrpSpPr>
        <p:grpSpPr>
          <a:xfrm>
            <a:off x="738505" y="4208145"/>
            <a:ext cx="859790" cy="2336800"/>
            <a:chOff x="1163" y="6627"/>
            <a:chExt cx="1354" cy="3680"/>
          </a:xfrm>
          <a:effectLst>
            <a:outerShdw blurRad="50800" dist="38100" dir="2700000" algn="tl" rotWithShape="0">
              <a:prstClr val="black">
                <a:alpha val="40000"/>
              </a:prstClr>
            </a:outerShdw>
          </a:effectLst>
        </p:grpSpPr>
        <p:sp>
          <p:nvSpPr>
            <p:cNvPr id="124" name="矩形 123"/>
            <p:cNvSpPr/>
            <p:nvPr/>
          </p:nvSpPr>
          <p:spPr>
            <a:xfrm>
              <a:off x="1163" y="7043"/>
              <a:ext cx="1354" cy="3264"/>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buClrTx/>
                <a:buSzTx/>
                <a:buFontTx/>
              </a:pPr>
              <a:r>
                <a:rPr lang="zh-CN" sz="1000">
                  <a:solidFill>
                    <a:schemeClr val="tx1"/>
                  </a:solidFill>
                </a:rPr>
                <a:t>通过外接硬盘对冷数据备份</a:t>
              </a:r>
              <a:endParaRPr lang="zh-CN" sz="1000">
                <a:solidFill>
                  <a:schemeClr val="tx1"/>
                </a:solidFill>
              </a:endParaRPr>
            </a:p>
            <a:p>
              <a:pPr algn="ctr">
                <a:buClrTx/>
                <a:buSzTx/>
                <a:buFontTx/>
              </a:pPr>
              <a:r>
                <a:rPr lang="zh-CN" sz="1000">
                  <a:solidFill>
                    <a:schemeClr val="tx1"/>
                  </a:solidFill>
                </a:rPr>
                <a:t>所有数</a:t>
              </a:r>
              <a:r>
                <a:rPr lang="zh-CN" altLang="zh-CN" sz="1000">
                  <a:solidFill>
                    <a:schemeClr val="tx1"/>
                  </a:solidFill>
                </a:rPr>
                <a:t>据定期备份，并将备份硬盘妥善保存。</a:t>
              </a:r>
              <a:endParaRPr lang="zh-CN" altLang="zh-CN" sz="1000">
                <a:solidFill>
                  <a:schemeClr val="tx1"/>
                </a:solidFill>
              </a:endParaRPr>
            </a:p>
          </p:txBody>
        </p:sp>
        <p:sp>
          <p:nvSpPr>
            <p:cNvPr id="128" name="矩形 127"/>
            <p:cNvSpPr/>
            <p:nvPr/>
          </p:nvSpPr>
          <p:spPr>
            <a:xfrm>
              <a:off x="1163" y="6627"/>
              <a:ext cx="1354" cy="413"/>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6990" tIns="46990" rIns="46990" bIns="46990" rtlCol="0" anchor="ctr"/>
            <a:p>
              <a:pPr algn="ctr"/>
              <a:r>
                <a:rPr lang="zh-CN" altLang="en-US" sz="1000" b="1">
                  <a:solidFill>
                    <a:schemeClr val="tx1"/>
                  </a:solidFill>
                  <a:latin typeface="微软雅黑" panose="020B0503020204020204" pitchFamily="34" charset="-122"/>
                  <a:ea typeface="微软雅黑" panose="020B0503020204020204" pitchFamily="34" charset="-122"/>
                </a:rPr>
                <a:t>外接存储</a:t>
              </a:r>
              <a:endParaRPr lang="zh-CN" altLang="zh-CN" sz="1000">
                <a:solidFill>
                  <a:schemeClr val="tx1"/>
                </a:solidFill>
              </a:endParaRPr>
            </a:p>
          </p:txBody>
        </p:sp>
      </p:grpSp>
      <p:sp>
        <p:nvSpPr>
          <p:cNvPr id="131" name="文本框 130"/>
          <p:cNvSpPr txBox="1"/>
          <p:nvPr/>
        </p:nvSpPr>
        <p:spPr>
          <a:xfrm>
            <a:off x="39929" y="63547"/>
            <a:ext cx="660758" cy="584775"/>
          </a:xfrm>
          <a:prstGeom prst="rect">
            <a:avLst/>
          </a:prstGeom>
          <a:noFill/>
        </p:spPr>
        <p:txBody>
          <a:bodyPr wrap="none" rtlCol="0">
            <a:spAutoFit/>
          </a:bodyPr>
          <a:p>
            <a:r>
              <a:rPr lang="en-US" altLang="zh-CN" sz="3200" spc="-150" dirty="0">
                <a:latin typeface="微软雅黑" panose="020B0503020204020204" pitchFamily="34" charset="-122"/>
                <a:ea typeface="微软雅黑" panose="020B0503020204020204" pitchFamily="34" charset="-122"/>
              </a:rPr>
              <a:t>01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2" name="文本框 131"/>
          <p:cNvSpPr txBox="1"/>
          <p:nvPr/>
        </p:nvSpPr>
        <p:spPr>
          <a:xfrm>
            <a:off x="669290" y="94615"/>
            <a:ext cx="7211060" cy="521970"/>
          </a:xfrm>
          <a:prstGeom prst="rect">
            <a:avLst/>
          </a:prstGeom>
          <a:noFill/>
        </p:spPr>
        <p:txBody>
          <a:bodyPr wrap="square" rtlCol="0">
            <a:spAutoFit/>
          </a:bodyPr>
          <a:p>
            <a:r>
              <a:rPr lang="zh-CN" sz="2800" dirty="0">
                <a:latin typeface="微软雅黑" panose="020B0503020204020204" pitchFamily="34" charset="-122"/>
                <a:ea typeface="微软雅黑" panose="020B0503020204020204" pitchFamily="34" charset="-122"/>
              </a:rPr>
              <a:t>架构详细设计：软件及通信方式</a:t>
            </a:r>
            <a:endParaRPr lang="zh-CN" sz="2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内容占位符 5"/>
          <p:cNvPicPr>
            <a:picLocks noChangeAspect="1"/>
          </p:cNvPicPr>
          <p:nvPr>
            <p:ph idx="1"/>
          </p:nvPr>
        </p:nvPicPr>
        <p:blipFill>
          <a:blip r:embed="rId1"/>
          <a:stretch>
            <a:fillRect/>
          </a:stretch>
        </p:blipFill>
        <p:spPr>
          <a:xfrm>
            <a:off x="3750945" y="2658110"/>
            <a:ext cx="1069340" cy="138938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660758" cy="58477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01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1249680" cy="521970"/>
          </a:xfrm>
          <a:prstGeom prst="rect">
            <a:avLst/>
          </a:prstGeom>
          <a:noFill/>
        </p:spPr>
        <p:txBody>
          <a:bodyPr wrap="none" rtlCol="0">
            <a:spAutoFit/>
          </a:bodyPr>
          <a:lstStyle/>
          <a:p>
            <a:r>
              <a:rPr lang="zh-CN" sz="2800" dirty="0">
                <a:latin typeface="微软雅黑" panose="020B0503020204020204" pitchFamily="34" charset="-122"/>
                <a:ea typeface="微软雅黑" panose="020B0503020204020204" pitchFamily="34" charset="-122"/>
              </a:rPr>
              <a:t>数据量</a:t>
            </a:r>
            <a:endParaRPr lang="zh-CN"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7885" y="1541780"/>
            <a:ext cx="10763885" cy="245110"/>
          </a:xfrm>
          <a:prstGeom prst="rect">
            <a:avLst/>
          </a:prstGeom>
          <a:noFill/>
        </p:spPr>
        <p:txBody>
          <a:bodyPr wrap="square" rtlCol="0">
            <a:spAutoFit/>
          </a:bodyPr>
          <a:p>
            <a:endParaRPr lang="zh-CN" altLang="en-US" sz="10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832485" y="2519680"/>
            <a:ext cx="10527030" cy="368300"/>
          </a:xfrm>
          <a:prstGeom prst="rect">
            <a:avLst/>
          </a:prstGeom>
          <a:noFill/>
        </p:spPr>
        <p:txBody>
          <a:bodyPr wrap="square" rtlCol="0" anchor="t">
            <a:spAutoFit/>
          </a:bodyPr>
          <a:p>
            <a:r>
              <a:rPr lang="zh-CN" altLang="en-US"/>
              <a:t>https://i8bbmkcybg.feishu.cn/file/boxcnUSPB4U4woEIYOaUHOpYvye?office_edit=1</a:t>
            </a:r>
            <a:endParaRPr lang="zh-CN" altLang="en-US"/>
          </a:p>
        </p:txBody>
      </p:sp>
      <p:sp>
        <p:nvSpPr>
          <p:cNvPr id="3" name="文本框 2"/>
          <p:cNvSpPr txBox="1"/>
          <p:nvPr/>
        </p:nvSpPr>
        <p:spPr>
          <a:xfrm>
            <a:off x="857885" y="2151380"/>
            <a:ext cx="2540000" cy="368300"/>
          </a:xfrm>
          <a:prstGeom prst="rect">
            <a:avLst/>
          </a:prstGeom>
          <a:noFill/>
        </p:spPr>
        <p:txBody>
          <a:bodyPr wrap="square" rtlCol="0" anchor="t">
            <a:spAutoFit/>
          </a:bodyPr>
          <a:p>
            <a:r>
              <a:rPr lang="zh-CN" altLang="en-US"/>
              <a:t>二手机架式服务器</a:t>
            </a:r>
            <a:r>
              <a:rPr lang="en-US" altLang="zh-CN"/>
              <a:t>.xlsx</a:t>
            </a: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1.2</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3383280" cy="521970"/>
          </a:xfrm>
          <a:prstGeom prst="rect">
            <a:avLst/>
          </a:prstGeom>
          <a:noFill/>
        </p:spPr>
        <p:txBody>
          <a:bodyPr wrap="none" rtlCol="0">
            <a:spAutoFit/>
          </a:bodyPr>
          <a:lstStyle/>
          <a:p>
            <a:r>
              <a:rPr lang="zh-CN" sz="2800" dirty="0">
                <a:latin typeface="微软雅黑" panose="020B0503020204020204" pitchFamily="34" charset="-122"/>
                <a:ea typeface="微软雅黑" panose="020B0503020204020204" pitchFamily="34" charset="-122"/>
              </a:rPr>
              <a:t>核心需求：主要特征</a:t>
            </a:r>
            <a:endParaRPr lang="zh-CN" sz="28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880745" y="1707515"/>
            <a:ext cx="10455910" cy="4582795"/>
          </a:xfrm>
          <a:prstGeom prst="rect">
            <a:avLst/>
          </a:prstGeom>
          <a:noFill/>
        </p:spPr>
        <p:txBody>
          <a:bodyPr wrap="square" rtlCol="0" anchor="t">
            <a:noAutofit/>
          </a:bodyPr>
          <a:p>
            <a:pPr marL="285750" indent="-285750" algn="l">
              <a:lnSpc>
                <a:spcPct val="160000"/>
              </a:lnSpc>
              <a:buFont typeface="Arial" panose="020B0604020202020204" pitchFamily="34" charset="0"/>
              <a:buChar char="•"/>
            </a:pPr>
            <a:r>
              <a:rPr lang="zh-CN" altLang="en-US">
                <a:sym typeface="+mn-ea"/>
              </a:rPr>
              <a:t>以</a:t>
            </a:r>
            <a:r>
              <a:rPr lang="zh-CN" altLang="en-US" b="1">
                <a:sym typeface="+mn-ea"/>
              </a:rPr>
              <a:t>网络空间资产</a:t>
            </a:r>
            <a:r>
              <a:rPr lang="zh-CN" altLang="en-US">
                <a:sym typeface="+mn-ea"/>
              </a:rPr>
              <a:t>、</a:t>
            </a:r>
            <a:r>
              <a:rPr lang="zh-CN" altLang="en-US" b="1">
                <a:sym typeface="+mn-ea"/>
              </a:rPr>
              <a:t>漏洞信息</a:t>
            </a:r>
            <a:r>
              <a:rPr lang="zh-CN" altLang="en-US">
                <a:sym typeface="+mn-ea"/>
              </a:rPr>
              <a:t>、</a:t>
            </a:r>
            <a:r>
              <a:rPr lang="zh-CN" altLang="en-US" b="1">
                <a:sym typeface="+mn-ea"/>
              </a:rPr>
              <a:t>威胁情报为核心，</a:t>
            </a:r>
            <a:r>
              <a:rPr lang="zh-CN" altLang="en-US">
                <a:sym typeface="+mn-ea"/>
              </a:rPr>
              <a:t>包括其他相关重要数据，如</a:t>
            </a:r>
            <a:r>
              <a:rPr lang="en-US" altLang="zh-CN">
                <a:sym typeface="+mn-ea"/>
              </a:rPr>
              <a:t>SG</a:t>
            </a:r>
            <a:r>
              <a:rPr lang="zh-CN" altLang="en-US">
                <a:sym typeface="+mn-ea"/>
              </a:rPr>
              <a:t>信息；</a:t>
            </a:r>
            <a:endParaRPr lang="zh-CN" altLang="en-US">
              <a:sym typeface="+mn-ea"/>
            </a:endParaRPr>
          </a:p>
          <a:p>
            <a:pPr marL="285750" indent="-285750" algn="l">
              <a:lnSpc>
                <a:spcPct val="160000"/>
              </a:lnSpc>
              <a:buFont typeface="Arial" panose="020B0604020202020204" pitchFamily="34" charset="0"/>
              <a:buChar char="•"/>
            </a:pPr>
            <a:r>
              <a:rPr lang="zh-CN" altLang="en-US">
                <a:sym typeface="+mn-ea"/>
              </a:rPr>
              <a:t>支持结构化和非结构化的</a:t>
            </a:r>
            <a:r>
              <a:rPr lang="zh-CN" altLang="en-US" b="1">
                <a:sym typeface="+mn-ea"/>
              </a:rPr>
              <a:t>多源异构数据</a:t>
            </a:r>
            <a:r>
              <a:rPr lang="zh-CN" altLang="en-US">
                <a:sym typeface="+mn-ea"/>
              </a:rPr>
              <a:t>的自动化接入；</a:t>
            </a:r>
            <a:endParaRPr lang="zh-CN" altLang="en-US">
              <a:sym typeface="+mn-ea"/>
            </a:endParaRPr>
          </a:p>
          <a:p>
            <a:pPr marL="285750" indent="-285750" algn="l">
              <a:lnSpc>
                <a:spcPct val="160000"/>
              </a:lnSpc>
              <a:buFont typeface="Arial" panose="020B0604020202020204" pitchFamily="34" charset="0"/>
              <a:buChar char="•"/>
            </a:pPr>
            <a:r>
              <a:rPr lang="zh-CN" altLang="en-US">
                <a:sym typeface="+mn-ea"/>
              </a:rPr>
              <a:t>核心数据使用</a:t>
            </a:r>
            <a:r>
              <a:rPr lang="zh-CN" altLang="en-US" b="1">
                <a:sym typeface="+mn-ea"/>
              </a:rPr>
              <a:t>二维关系图和知识图谱相结合</a:t>
            </a:r>
            <a:r>
              <a:rPr lang="zh-CN" altLang="en-US">
                <a:sym typeface="+mn-ea"/>
              </a:rPr>
              <a:t>的方式实现对不同类型的数据组织与利用；</a:t>
            </a:r>
            <a:endParaRPr lang="zh-CN" altLang="en-US">
              <a:sym typeface="+mn-ea"/>
            </a:endParaRPr>
          </a:p>
          <a:p>
            <a:pPr marL="285750" indent="-285750" algn="l">
              <a:lnSpc>
                <a:spcPct val="160000"/>
              </a:lnSpc>
              <a:buFont typeface="Arial" panose="020B0604020202020204" pitchFamily="34" charset="0"/>
              <a:buChar char="•"/>
            </a:pPr>
            <a:r>
              <a:rPr lang="zh-CN" altLang="en-US">
                <a:sym typeface="+mn-ea"/>
              </a:rPr>
              <a:t>具有</a:t>
            </a:r>
            <a:r>
              <a:rPr lang="en-US" altLang="zh-CN" b="1">
                <a:sym typeface="+mn-ea"/>
              </a:rPr>
              <a:t>TB</a:t>
            </a:r>
            <a:r>
              <a:rPr lang="zh-CN" altLang="en-US" b="1">
                <a:sym typeface="+mn-ea"/>
              </a:rPr>
              <a:t>级</a:t>
            </a:r>
            <a:r>
              <a:rPr lang="zh-CN" altLang="en-US">
                <a:sym typeface="+mn-ea"/>
              </a:rPr>
              <a:t>的数据存储与处理能力；</a:t>
            </a:r>
            <a:endParaRPr lang="zh-CN" altLang="en-US">
              <a:sym typeface="+mn-ea"/>
            </a:endParaRPr>
          </a:p>
          <a:p>
            <a:pPr marL="285750" indent="-285750" algn="l">
              <a:lnSpc>
                <a:spcPct val="160000"/>
              </a:lnSpc>
              <a:buFont typeface="Arial" panose="020B0604020202020204" pitchFamily="34" charset="0"/>
              <a:buChar char="•"/>
            </a:pPr>
            <a:r>
              <a:rPr lang="zh-CN" altLang="en-US">
                <a:sym typeface="+mn-ea"/>
              </a:rPr>
              <a:t>具有良好的数据完全性、完整性和可用性；</a:t>
            </a:r>
            <a:endParaRPr lang="zh-CN" altLang="en-US">
              <a:sym typeface="+mn-ea"/>
            </a:endParaRPr>
          </a:p>
          <a:p>
            <a:pPr marL="285750" indent="-285750" algn="l">
              <a:lnSpc>
                <a:spcPct val="160000"/>
              </a:lnSpc>
              <a:buFont typeface="Arial" panose="020B0604020202020204" pitchFamily="34" charset="0"/>
              <a:buChar char="•"/>
            </a:pPr>
            <a:r>
              <a:rPr lang="zh-CN" altLang="en-US">
                <a:sym typeface="+mn-ea"/>
              </a:rPr>
              <a:t>具有良好的可扩展性，能够根据需求变化</a:t>
            </a:r>
            <a:r>
              <a:rPr lang="zh-CN" altLang="en-US" b="1">
                <a:sym typeface="+mn-ea"/>
              </a:rPr>
              <a:t>动态扩展</a:t>
            </a:r>
            <a:r>
              <a:rPr lang="zh-CN" altLang="en-US" b="1">
                <a:sym typeface="+mn-ea"/>
              </a:rPr>
              <a:t>节点和硬件资源</a:t>
            </a:r>
            <a:r>
              <a:rPr lang="zh-CN" altLang="en-US">
                <a:sym typeface="+mn-ea"/>
              </a:rPr>
              <a:t>；</a:t>
            </a:r>
            <a:endParaRPr lang="zh-CN" altLang="en-US">
              <a:sym typeface="+mn-ea"/>
            </a:endParaRPr>
          </a:p>
          <a:p>
            <a:pPr marL="285750" indent="-285750" algn="l">
              <a:lnSpc>
                <a:spcPct val="160000"/>
              </a:lnSpc>
              <a:buFont typeface="Arial" panose="020B0604020202020204" pitchFamily="34" charset="0"/>
              <a:buChar char="•"/>
            </a:pPr>
            <a:r>
              <a:rPr lang="zh-CN" altLang="en-US">
                <a:sym typeface="+mn-ea"/>
              </a:rPr>
              <a:t>能够实现在线对</a:t>
            </a:r>
            <a:r>
              <a:rPr lang="zh-CN" altLang="en-US" b="1">
                <a:sym typeface="+mn-ea"/>
              </a:rPr>
              <a:t>亿级</a:t>
            </a:r>
            <a:r>
              <a:rPr lang="zh-CN" altLang="en-US">
                <a:sym typeface="+mn-ea"/>
              </a:rPr>
              <a:t>核心数据</a:t>
            </a:r>
            <a:r>
              <a:rPr lang="zh-CN" altLang="en-US">
                <a:sym typeface="+mn-ea"/>
              </a:rPr>
              <a:t>的秒查和对</a:t>
            </a:r>
            <a:r>
              <a:rPr lang="zh-CN" altLang="en-US" b="1">
                <a:sym typeface="+mn-ea"/>
              </a:rPr>
              <a:t>百亿级</a:t>
            </a:r>
            <a:r>
              <a:rPr lang="zh-CN" altLang="en-US">
                <a:sym typeface="+mn-ea"/>
              </a:rPr>
              <a:t>离线数据的综合分析；</a:t>
            </a:r>
            <a:endParaRPr lang="zh-CN" altLang="en-US">
              <a:sym typeface="+mn-ea"/>
            </a:endParaRPr>
          </a:p>
          <a:p>
            <a:pPr marL="285750" indent="-285750" algn="l">
              <a:lnSpc>
                <a:spcPct val="160000"/>
              </a:lnSpc>
              <a:buFont typeface="Arial" panose="020B0604020202020204" pitchFamily="34" charset="0"/>
              <a:buChar char="•"/>
            </a:pPr>
            <a:r>
              <a:rPr lang="zh-CN" altLang="en-US">
                <a:sym typeface="+mn-ea"/>
              </a:rPr>
              <a:t>能够根据不同的业务场景需求，实现</a:t>
            </a:r>
            <a:r>
              <a:rPr lang="zh-CN" altLang="en-US" b="1">
                <a:sym typeface="+mn-ea"/>
              </a:rPr>
              <a:t>多种数据</a:t>
            </a:r>
            <a:r>
              <a:rPr lang="en-US" altLang="zh-CN" b="1">
                <a:sym typeface="+mn-ea"/>
              </a:rPr>
              <a:t>ETL</a:t>
            </a:r>
            <a:r>
              <a:rPr lang="zh-CN" altLang="en-US" b="1">
                <a:sym typeface="+mn-ea"/>
              </a:rPr>
              <a:t>能力</a:t>
            </a:r>
            <a:r>
              <a:rPr lang="zh-CN" altLang="en-US">
                <a:sym typeface="+mn-ea"/>
              </a:rPr>
              <a:t>；</a:t>
            </a:r>
            <a:endParaRPr lang="zh-CN" altLang="en-US">
              <a:sym typeface="+mn-ea"/>
            </a:endParaRPr>
          </a:p>
          <a:p>
            <a:pPr marL="285750" indent="-285750" algn="l">
              <a:lnSpc>
                <a:spcPct val="160000"/>
              </a:lnSpc>
              <a:buFont typeface="Arial" panose="020B0604020202020204" pitchFamily="34" charset="0"/>
              <a:buChar char="•"/>
            </a:pPr>
            <a:r>
              <a:rPr lang="zh-CN" altLang="en-US">
                <a:sym typeface="+mn-ea"/>
              </a:rPr>
              <a:t>能够</a:t>
            </a:r>
            <a:r>
              <a:rPr lang="zh-CN" altLang="en-US" b="1">
                <a:sym typeface="+mn-ea"/>
              </a:rPr>
              <a:t>不断更新发现</a:t>
            </a:r>
            <a:r>
              <a:rPr lang="zh-CN" altLang="en-US">
                <a:sym typeface="+mn-ea"/>
              </a:rPr>
              <a:t>与实现更多的</a:t>
            </a:r>
            <a:r>
              <a:rPr lang="zh-CN" altLang="en-US" b="1">
                <a:sym typeface="+mn-ea"/>
              </a:rPr>
              <a:t>典型的网络攻防</a:t>
            </a:r>
            <a:r>
              <a:rPr lang="zh-CN" altLang="en-US">
                <a:sym typeface="+mn-ea"/>
              </a:rPr>
              <a:t>相关的应用场景；</a:t>
            </a:r>
            <a:endParaRPr lang="zh-CN" altLang="en-US">
              <a:sym typeface="+mn-ea"/>
            </a:endParaRPr>
          </a:p>
          <a:p>
            <a:pPr marL="285750" indent="-285750" algn="l">
              <a:lnSpc>
                <a:spcPct val="160000"/>
              </a:lnSpc>
              <a:buFont typeface="Arial" panose="020B0604020202020204" pitchFamily="34" charset="0"/>
              <a:buChar char="•"/>
            </a:pPr>
            <a:r>
              <a:rPr lang="zh-CN" altLang="en-US">
                <a:sym typeface="+mn-ea"/>
              </a:rPr>
              <a:t>能够实现数据</a:t>
            </a:r>
            <a:r>
              <a:rPr lang="zh-CN" altLang="en-US" b="1">
                <a:sym typeface="+mn-ea"/>
              </a:rPr>
              <a:t>安全可控</a:t>
            </a:r>
            <a:r>
              <a:rPr lang="zh-CN" altLang="en-US">
                <a:sym typeface="+mn-ea"/>
              </a:rPr>
              <a:t>的查询、报表展示和原数据下载等输出功能；</a:t>
            </a:r>
            <a:endParaRPr lang="zh-CN" altLang="en-US">
              <a:sym typeface="+mn-ea"/>
            </a:endParaRPr>
          </a:p>
          <a:p>
            <a:pPr marL="285750" indent="-285750" algn="l">
              <a:lnSpc>
                <a:spcPct val="160000"/>
              </a:lnSpc>
              <a:buFont typeface="Arial" panose="020B0604020202020204" pitchFamily="34" charset="0"/>
              <a:buChar char="•"/>
            </a:pPr>
            <a:endParaRPr lang="zh-CN" altLang="en-US">
              <a:sym typeface="+mn-ea"/>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1.2</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3383280" cy="521970"/>
          </a:xfrm>
          <a:prstGeom prst="rect">
            <a:avLst/>
          </a:prstGeom>
          <a:noFill/>
        </p:spPr>
        <p:txBody>
          <a:bodyPr wrap="none" rtlCol="0">
            <a:spAutoFit/>
          </a:bodyPr>
          <a:lstStyle/>
          <a:p>
            <a:r>
              <a:rPr lang="zh-CN" sz="2800" dirty="0">
                <a:latin typeface="微软雅黑" panose="020B0503020204020204" pitchFamily="34" charset="-122"/>
                <a:ea typeface="微软雅黑" panose="020B0503020204020204" pitchFamily="34" charset="-122"/>
              </a:rPr>
              <a:t>核心需求：其他要求</a:t>
            </a:r>
            <a:endParaRPr lang="zh-CN" sz="28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880745" y="1707515"/>
            <a:ext cx="10455910" cy="4529455"/>
          </a:xfrm>
          <a:prstGeom prst="rect">
            <a:avLst/>
          </a:prstGeom>
          <a:noFill/>
        </p:spPr>
        <p:txBody>
          <a:bodyPr wrap="square" rtlCol="0" anchor="t">
            <a:noAutofit/>
          </a:bodyPr>
          <a:p>
            <a:pPr marL="285750" indent="-285750" algn="l">
              <a:lnSpc>
                <a:spcPct val="120000"/>
              </a:lnSpc>
              <a:buFont typeface="Arial" panose="020B0604020202020204" pitchFamily="34" charset="0"/>
              <a:buChar char="•"/>
            </a:pPr>
            <a:r>
              <a:rPr lang="zh-CN" sz="2000">
                <a:sym typeface="+mn-ea"/>
              </a:rPr>
              <a:t>使用</a:t>
            </a:r>
            <a:r>
              <a:rPr lang="en-US" altLang="zh-CN" sz="2000">
                <a:sym typeface="+mn-ea"/>
              </a:rPr>
              <a:t>VPN</a:t>
            </a:r>
            <a:r>
              <a:rPr lang="zh-CN" altLang="en-US" sz="2000">
                <a:sym typeface="+mn-ea"/>
              </a:rPr>
              <a:t>构建统一网络环境</a:t>
            </a:r>
            <a:endParaRPr lang="zh-CN" altLang="en-US" sz="2000">
              <a:sym typeface="+mn-ea"/>
            </a:endParaRPr>
          </a:p>
          <a:p>
            <a:pPr marL="285750" indent="-285750" algn="l">
              <a:lnSpc>
                <a:spcPct val="120000"/>
              </a:lnSpc>
              <a:buFont typeface="Arial" panose="020B0604020202020204" pitchFamily="34" charset="0"/>
              <a:buChar char="•"/>
            </a:pPr>
            <a:r>
              <a:rPr lang="zh-CN" altLang="en-US" sz="2000">
                <a:sym typeface="+mn-ea"/>
              </a:rPr>
              <a:t>考虑</a:t>
            </a:r>
            <a:r>
              <a:rPr lang="en-US" sz="2000">
                <a:sym typeface="+mn-ea"/>
              </a:rPr>
              <a:t>EDR</a:t>
            </a:r>
            <a:r>
              <a:rPr lang="zh-CN" altLang="en-US" sz="2000">
                <a:sym typeface="+mn-ea"/>
              </a:rPr>
              <a:t>和</a:t>
            </a:r>
            <a:r>
              <a:rPr lang="en-US" altLang="zh-CN" sz="2000">
                <a:sym typeface="+mn-ea"/>
              </a:rPr>
              <a:t>XDR</a:t>
            </a:r>
            <a:r>
              <a:rPr lang="zh-CN" altLang="en-US" sz="2000">
                <a:sym typeface="+mn-ea"/>
              </a:rPr>
              <a:t>类的应用</a:t>
            </a:r>
            <a:r>
              <a:rPr lang="en-US" altLang="zh-CN" sz="2000">
                <a:sym typeface="+mn-ea"/>
              </a:rPr>
              <a:t>终端安全从业者不断改进和自动化威胁的狩猎、检测和修复</a:t>
            </a:r>
            <a:r>
              <a:rPr lang="zh-CN" altLang="en-US" sz="2000">
                <a:sym typeface="+mn-ea"/>
              </a:rPr>
              <a:t>：</a:t>
            </a:r>
            <a:endParaRPr lang="zh-CN" altLang="en-US" sz="2000">
              <a:sym typeface="+mn-ea"/>
            </a:endParaRPr>
          </a:p>
          <a:p>
            <a:pPr marL="742950" lvl="1" indent="-285750" algn="l">
              <a:lnSpc>
                <a:spcPct val="120000"/>
              </a:lnSpc>
              <a:buFont typeface="Arial" panose="020B0604020202020204" pitchFamily="34" charset="0"/>
              <a:buChar char="•"/>
            </a:pPr>
            <a:r>
              <a:rPr lang="en-US" altLang="zh-CN" sz="2000">
                <a:sym typeface="+mn-ea"/>
              </a:rPr>
              <a:t>EDR（Endpoint Detection and Response）和</a:t>
            </a:r>
            <a:endParaRPr lang="en-US" altLang="zh-CN" sz="2000">
              <a:sym typeface="+mn-ea"/>
            </a:endParaRPr>
          </a:p>
          <a:p>
            <a:pPr marL="742950" lvl="1" indent="-285750" algn="l">
              <a:lnSpc>
                <a:spcPct val="120000"/>
              </a:lnSpc>
              <a:buFont typeface="Arial" panose="020B0604020202020204" pitchFamily="34" charset="0"/>
              <a:buChar char="•"/>
            </a:pPr>
            <a:r>
              <a:rPr lang="en-US" altLang="zh-CN" sz="2000">
                <a:sym typeface="+mn-ea"/>
              </a:rPr>
              <a:t>XDR（eXtended Detection and Response）成为焦点。</a:t>
            </a:r>
            <a:endParaRPr lang="en-US" altLang="zh-CN" sz="2000">
              <a:sym typeface="+mn-ea"/>
            </a:endParaRPr>
          </a:p>
          <a:p>
            <a:pPr marL="285750" indent="-285750" algn="l">
              <a:lnSpc>
                <a:spcPct val="120000"/>
              </a:lnSpc>
              <a:buFont typeface="Arial" panose="020B0604020202020204" pitchFamily="34" charset="0"/>
              <a:buChar char="•"/>
            </a:pPr>
            <a:r>
              <a:rPr lang="zh-CN" altLang="en-US" sz="2000">
                <a:sym typeface="+mn-ea"/>
              </a:rPr>
              <a:t>能够实现爬虫数据回传</a:t>
            </a:r>
            <a:endParaRPr lang="zh-CN" altLang="en-US" sz="2000">
              <a:sym typeface="+mn-ea"/>
            </a:endParaRPr>
          </a:p>
          <a:p>
            <a:pPr marL="285750" indent="-285750" algn="l">
              <a:lnSpc>
                <a:spcPct val="120000"/>
              </a:lnSpc>
              <a:buFont typeface="Arial" panose="020B0604020202020204" pitchFamily="34" charset="0"/>
              <a:buChar char="•"/>
            </a:pPr>
            <a:r>
              <a:rPr lang="zh-CN" altLang="en-US" sz="2000">
                <a:sym typeface="+mn-ea"/>
              </a:rPr>
              <a:t>流量数据回传分析，包括在线和离线</a:t>
            </a:r>
            <a:endParaRPr lang="en-US" altLang="zh-CN" sz="2000">
              <a:sym typeface="+mn-ea"/>
            </a:endParaRPr>
          </a:p>
          <a:p>
            <a:pPr marL="285750" indent="-285750" algn="l">
              <a:lnSpc>
                <a:spcPct val="120000"/>
              </a:lnSpc>
              <a:buFont typeface="Arial" panose="020B0604020202020204" pitchFamily="34" charset="0"/>
              <a:buChar char="•"/>
            </a:pPr>
            <a:r>
              <a:rPr lang="zh-CN" altLang="en-US" sz="2000">
                <a:sym typeface="+mn-ea"/>
              </a:rPr>
              <a:t>提供算法脚本服务</a:t>
            </a:r>
            <a:r>
              <a:rPr lang="en-US" altLang="zh-CN" sz="2000">
                <a:sym typeface="+mn-ea"/>
              </a:rPr>
              <a:t> → </a:t>
            </a:r>
            <a:r>
              <a:rPr lang="zh-CN" altLang="en-US" sz="2000">
                <a:sym typeface="+mn-ea"/>
              </a:rPr>
              <a:t>在线任务，类似</a:t>
            </a:r>
            <a:r>
              <a:rPr lang="en-US" altLang="zh-CN" sz="2000">
                <a:sym typeface="+mn-ea"/>
              </a:rPr>
              <a:t>Jupyter Notebook</a:t>
            </a:r>
            <a:r>
              <a:rPr lang="zh-CN" altLang="en-US" sz="2000">
                <a:sym typeface="+mn-ea"/>
              </a:rPr>
              <a:t>；</a:t>
            </a:r>
            <a:endParaRPr lang="zh-CN" altLang="en-US" sz="2000">
              <a:sym typeface="+mn-ea"/>
            </a:endParaRPr>
          </a:p>
          <a:p>
            <a:pPr marL="285750" indent="-285750" algn="l">
              <a:lnSpc>
                <a:spcPct val="120000"/>
              </a:lnSpc>
              <a:buFont typeface="Arial" panose="020B0604020202020204" pitchFamily="34" charset="0"/>
              <a:buChar char="•"/>
            </a:pPr>
            <a:r>
              <a:rPr lang="zh-CN" altLang="en-US" sz="2000">
                <a:sym typeface="+mn-ea"/>
              </a:rPr>
              <a:t>情报分析与网络应急服务，类似于情报调查与应用；</a:t>
            </a:r>
            <a:endParaRPr lang="zh-CN" altLang="en-US" sz="2000">
              <a:sym typeface="+mn-ea"/>
            </a:endParaRPr>
          </a:p>
          <a:p>
            <a:pPr marL="285750" indent="-285750" algn="l">
              <a:lnSpc>
                <a:spcPct val="120000"/>
              </a:lnSpc>
              <a:buFont typeface="Arial" panose="020B0604020202020204" pitchFamily="34" charset="0"/>
              <a:buChar char="•"/>
            </a:pPr>
            <a:r>
              <a:rPr lang="zh-CN" altLang="en-US" sz="2000">
                <a:sym typeface="+mn-ea"/>
              </a:rPr>
              <a:t>考虑供应链和软件基因及相关应用；</a:t>
            </a:r>
            <a:endParaRPr lang="zh-CN" altLang="en-US" sz="2000">
              <a:sym typeface="+mn-ea"/>
            </a:endParaRPr>
          </a:p>
          <a:p>
            <a:pPr marL="285750" indent="-285750" algn="l">
              <a:lnSpc>
                <a:spcPct val="120000"/>
              </a:lnSpc>
              <a:buFont typeface="Arial" panose="020B0604020202020204" pitchFamily="34" charset="0"/>
              <a:buChar char="•"/>
            </a:pPr>
            <a:r>
              <a:rPr lang="zh-CN" altLang="en-US" sz="2000">
                <a:sym typeface="+mn-ea"/>
              </a:rPr>
              <a:t>工程实现环境考虑</a:t>
            </a:r>
            <a:r>
              <a:rPr lang="en-US" altLang="zh-CN" sz="2000">
                <a:sym typeface="+mn-ea"/>
              </a:rPr>
              <a:t>ES</a:t>
            </a:r>
            <a:r>
              <a:rPr lang="zh-CN" altLang="en-US" sz="2000">
                <a:sym typeface="+mn-ea"/>
              </a:rPr>
              <a:t>环境，因为已经在多家业内公司使用；</a:t>
            </a:r>
            <a:endParaRPr lang="zh-CN" altLang="en-US" sz="2000">
              <a:sym typeface="+mn-ea"/>
            </a:endParaRPr>
          </a:p>
          <a:p>
            <a:pPr marL="285750" indent="-285750" algn="l">
              <a:lnSpc>
                <a:spcPct val="120000"/>
              </a:lnSpc>
              <a:buFont typeface="Arial" panose="020B0604020202020204" pitchFamily="34" charset="0"/>
              <a:buChar char="•"/>
            </a:pPr>
            <a:r>
              <a:rPr lang="zh-CN" altLang="en-US" sz="2000">
                <a:sym typeface="+mn-ea"/>
              </a:rPr>
              <a:t>设计与实现基于知识图谱的漏洞利用漏洞推荐应用；</a:t>
            </a:r>
            <a:endParaRPr lang="zh-CN" altLang="en-US" sz="2000">
              <a:sym typeface="+mn-ea"/>
            </a:endParaRPr>
          </a:p>
          <a:p>
            <a:pPr marL="285750" indent="-285750" algn="l">
              <a:lnSpc>
                <a:spcPct val="120000"/>
              </a:lnSpc>
              <a:buFont typeface="Arial" panose="020B0604020202020204" pitchFamily="34" charset="0"/>
              <a:buChar char="•"/>
            </a:pPr>
            <a:r>
              <a:rPr lang="zh-CN" altLang="en-US" sz="2000">
                <a:sym typeface="+mn-ea"/>
              </a:rPr>
              <a:t>设计与实现基于版本的指纹推导应用；</a:t>
            </a:r>
            <a:endParaRPr lang="zh-CN" altLang="en-US" sz="2000">
              <a:sym typeface="+mn-ea"/>
            </a:endParaRPr>
          </a:p>
          <a:p>
            <a:pPr marL="285750" indent="-285750" algn="l">
              <a:lnSpc>
                <a:spcPct val="120000"/>
              </a:lnSpc>
              <a:buFont typeface="Arial" panose="020B0604020202020204" pitchFamily="34" charset="0"/>
              <a:buChar char="•"/>
            </a:pPr>
            <a:endParaRPr lang="zh-CN" altLang="en-US" sz="2000">
              <a:sym typeface="+mn-ea"/>
            </a:endParaRPr>
          </a:p>
          <a:p>
            <a:pPr marL="285750" indent="-285750" algn="l">
              <a:buFont typeface="Arial" panose="020B0604020202020204" pitchFamily="34" charset="0"/>
              <a:buChar char="•"/>
            </a:pPr>
            <a:endParaRPr lang="zh-CN" altLang="en-US" sz="2000">
              <a:sym typeface="+mn-ea"/>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1.3</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4450080" cy="521970"/>
          </a:xfrm>
          <a:prstGeom prst="rect">
            <a:avLst/>
          </a:prstGeom>
          <a:noFill/>
        </p:spPr>
        <p:txBody>
          <a:bodyPr wrap="none" rtlCol="0">
            <a:spAutoFit/>
          </a:bodyPr>
          <a:lstStyle/>
          <a:p>
            <a:r>
              <a:rPr lang="zh-CN" altLang="en-US" sz="2800" dirty="0">
                <a:latin typeface="微软雅黑" panose="020B0503020204020204" pitchFamily="34" charset="-122"/>
                <a:ea typeface="微软雅黑" panose="020B0503020204020204" pitchFamily="34" charset="-122"/>
              </a:rPr>
              <a:t>技术难点：数据样本不充分</a:t>
            </a:r>
            <a:endParaRPr lang="en-US" altLang="zh-CN"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7885" y="1541780"/>
            <a:ext cx="10763885" cy="4485005"/>
          </a:xfrm>
          <a:prstGeom prst="rect">
            <a:avLst/>
          </a:prstGeom>
          <a:noFill/>
        </p:spPr>
        <p:txBody>
          <a:bodyPr wrap="square" rtlCol="0">
            <a:spAutoFit/>
          </a:bodyPr>
          <a:p>
            <a:pPr lvl="0" indent="-457200">
              <a:lnSpc>
                <a:spcPct val="17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sym typeface="+mn-ea"/>
              </a:rPr>
              <a:t>1</a:t>
            </a:r>
            <a:r>
              <a:rPr lang="zh-CN" altLang="en-US" sz="1400" b="1" dirty="0">
                <a:latin typeface="微软雅黑" panose="020B0503020204020204" pitchFamily="34" charset="-122"/>
                <a:ea typeface="微软雅黑" panose="020B0503020204020204" pitchFamily="34" charset="-122"/>
                <a:sym typeface="+mn-ea"/>
              </a:rPr>
              <a:t>、样本数据量不足</a:t>
            </a:r>
            <a:endParaRPr lang="zh-CN" altLang="en-US" sz="1400" b="1"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a:t>
            </a:r>
            <a:r>
              <a:rPr lang="zh-CN" altLang="en-US" sz="1400" dirty="0">
                <a:latin typeface="微软雅黑" panose="020B0503020204020204" pitchFamily="34" charset="-122"/>
                <a:ea typeface="微软雅黑" panose="020B0503020204020204" pitchFamily="34" charset="-122"/>
                <a:sym typeface="+mn-ea"/>
              </a:rPr>
              <a:t>现有数据量不足，难以支持现有的研究和实用；</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解决方案：通过多种方式进行数据收集与管理；</a:t>
            </a:r>
            <a:endParaRPr lang="zh-CN" altLang="en-US" sz="1400" dirty="0">
              <a:latin typeface="微软雅黑" panose="020B0503020204020204" pitchFamily="34" charset="-122"/>
              <a:ea typeface="微软雅黑" panose="020B0503020204020204" pitchFamily="34" charset="-122"/>
              <a:sym typeface="+mn-ea"/>
            </a:endParaRPr>
          </a:p>
          <a:p>
            <a:pPr lvl="1" indent="-457200">
              <a:lnSpc>
                <a:spcPct val="17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sym typeface="+mn-ea"/>
              </a:rPr>
              <a:t>2</a:t>
            </a:r>
            <a:r>
              <a:rPr lang="zh-CN" altLang="en-US" sz="1400" b="1" dirty="0">
                <a:latin typeface="微软雅黑" panose="020B0503020204020204" pitchFamily="34" charset="-122"/>
                <a:ea typeface="微软雅黑" panose="020B0503020204020204" pitchFamily="34" charset="-122"/>
                <a:sym typeface="+mn-ea"/>
              </a:rPr>
              <a:t>、数据类型不够丰富</a:t>
            </a:r>
            <a:endParaRPr lang="zh-CN" altLang="en-US" sz="1400" b="1"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问题描述：现在对所需要的数据类型只有少量几类。</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解决方案：通过不断丰富数据类型及与现的需求结合，对可应用场景进行挖掘。</a:t>
            </a:r>
            <a:endParaRPr lang="zh-CN" altLang="en-US" sz="1400" dirty="0">
              <a:latin typeface="微软雅黑" panose="020B0503020204020204" pitchFamily="34" charset="-122"/>
              <a:ea typeface="微软雅黑" panose="020B0503020204020204" pitchFamily="34" charset="-122"/>
              <a:sym typeface="+mn-ea"/>
            </a:endParaRPr>
          </a:p>
          <a:p>
            <a:pPr lvl="0" indent="-457200">
              <a:lnSpc>
                <a:spcPct val="17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sym typeface="+mn-ea"/>
              </a:rPr>
              <a:t>3</a:t>
            </a:r>
            <a:r>
              <a:rPr lang="zh-CN" altLang="en-US" sz="1400" b="1" dirty="0">
                <a:latin typeface="微软雅黑" panose="020B0503020204020204" pitchFamily="34" charset="-122"/>
                <a:ea typeface="微软雅黑" panose="020B0503020204020204" pitchFamily="34" charset="-122"/>
                <a:sym typeface="+mn-ea"/>
              </a:rPr>
              <a:t>、数据存储结构复杂</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问题描述：数据的样本结构来源广泛，结构复杂，利用比较困难；</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解决方案：通过建立统一的数据匹配方法库和自然语言处理功能，实现对数据内容的识别判定；</a:t>
            </a:r>
            <a:endParaRPr lang="zh-CN" altLang="en-US" sz="1400" dirty="0">
              <a:latin typeface="微软雅黑" panose="020B0503020204020204" pitchFamily="34" charset="-122"/>
              <a:ea typeface="微软雅黑" panose="020B0503020204020204" pitchFamily="34" charset="-122"/>
              <a:sym typeface="+mn-ea"/>
            </a:endParaRPr>
          </a:p>
          <a:p>
            <a:pPr lvl="1" indent="-457200">
              <a:lnSpc>
                <a:spcPct val="17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sym typeface="+mn-ea"/>
              </a:rPr>
              <a:t>4</a:t>
            </a:r>
            <a:r>
              <a:rPr lang="zh-CN" altLang="en-US" sz="1400" b="1" dirty="0">
                <a:latin typeface="微软雅黑" panose="020B0503020204020204" pitchFamily="34" charset="-122"/>
                <a:ea typeface="微软雅黑" panose="020B0503020204020204" pitchFamily="34" charset="-122"/>
                <a:sym typeface="+mn-ea"/>
              </a:rPr>
              <a:t>、现有数据质量不高</a:t>
            </a:r>
            <a:endParaRPr lang="zh-CN" altLang="en-US" sz="1400" b="1"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问题描述：数据质量高指数据的内容正确、格式规范、数据；</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解决方案：通过数据分析对数据进行去重、验证、格式化等方式对数据质量进行提高；</a:t>
            </a:r>
            <a:endParaRPr lang="zh-CN" altLang="en-US" sz="1400" dirty="0">
              <a:latin typeface="微软雅黑" panose="020B0503020204020204" pitchFamily="34" charset="-122"/>
              <a:ea typeface="微软雅黑" panose="020B0503020204020204" pitchFamily="34" charset="-122"/>
              <a:sym typeface="+mn-ea"/>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1.3</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3383280" cy="521970"/>
          </a:xfrm>
          <a:prstGeom prst="rect">
            <a:avLst/>
          </a:prstGeom>
          <a:noFill/>
        </p:spPr>
        <p:txBody>
          <a:bodyPr wrap="none" rtlCol="0">
            <a:spAutoFit/>
          </a:bodyPr>
          <a:lstStyle/>
          <a:p>
            <a:pPr algn="l"/>
            <a:r>
              <a:rPr lang="zh-CN" altLang="en-US" sz="2800" dirty="0">
                <a:latin typeface="微软雅黑" panose="020B0503020204020204" pitchFamily="34" charset="-122"/>
                <a:ea typeface="微软雅黑" panose="020B0503020204020204" pitchFamily="34" charset="-122"/>
              </a:rPr>
              <a:t>技术难点：数据管理</a:t>
            </a:r>
            <a:endParaRPr lang="zh-CN" altLang="en-US"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7885" y="1541780"/>
            <a:ext cx="10763885" cy="4485005"/>
          </a:xfrm>
          <a:prstGeom prst="rect">
            <a:avLst/>
          </a:prstGeom>
          <a:noFill/>
        </p:spPr>
        <p:txBody>
          <a:bodyPr wrap="square" rtlCol="0">
            <a:spAutoFit/>
          </a:bodyPr>
          <a:p>
            <a:pPr lvl="0" indent="-457200">
              <a:lnSpc>
                <a:spcPct val="17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sym typeface="+mn-ea"/>
              </a:rPr>
              <a:t>1</a:t>
            </a:r>
            <a:r>
              <a:rPr lang="zh-CN" altLang="en-US" sz="1400" b="1" dirty="0">
                <a:latin typeface="微软雅黑" panose="020B0503020204020204" pitchFamily="34" charset="-122"/>
                <a:ea typeface="微软雅黑" panose="020B0503020204020204" pitchFamily="34" charset="-122"/>
                <a:sym typeface="+mn-ea"/>
              </a:rPr>
              <a:t>、多源异构的数据入库困难</a:t>
            </a:r>
            <a:endParaRPr lang="zh-CN" altLang="en-US" sz="1400" b="1"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问题描述：现有数据不同来源，数据文件体积比较大，人工管理效率低，导致高效的数据入库比较困难。</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解决方案：开发一套集数据分析、查询、测试与执行为一体的自动化数据类型转换统一管理平台。</a:t>
            </a:r>
            <a:endParaRPr lang="zh-CN" altLang="en-US" sz="1400" dirty="0">
              <a:latin typeface="微软雅黑" panose="020B0503020204020204" pitchFamily="34" charset="-122"/>
              <a:ea typeface="微软雅黑" panose="020B0503020204020204" pitchFamily="34" charset="-122"/>
              <a:sym typeface="+mn-ea"/>
            </a:endParaRPr>
          </a:p>
          <a:p>
            <a:pPr lvl="1" indent="-457200">
              <a:lnSpc>
                <a:spcPct val="17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sym typeface="+mn-ea"/>
              </a:rPr>
              <a:t>2</a:t>
            </a:r>
            <a:r>
              <a:rPr lang="zh-CN" altLang="en-US" sz="1400" b="1" dirty="0">
                <a:latin typeface="微软雅黑" panose="020B0503020204020204" pitchFamily="34" charset="-122"/>
                <a:ea typeface="微软雅黑" panose="020B0503020204020204" pitchFamily="34" charset="-122"/>
                <a:sym typeface="+mn-ea"/>
              </a:rPr>
              <a:t>、数据结构表示未确定</a:t>
            </a:r>
            <a:endParaRPr lang="zh-CN" altLang="en-US" sz="1400" b="1"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问题描述：目前还没有一套统一的数据类型管理的规范方法，导致数据在长期录入时，难以形成统一的数据模型。</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解决方案：通过初步定义与不断丰富扩展，形成一套完整的可扩展的数据管理规范。</a:t>
            </a:r>
            <a:endParaRPr lang="zh-CN" altLang="en-US" sz="1400" dirty="0">
              <a:latin typeface="微软雅黑" panose="020B0503020204020204" pitchFamily="34" charset="-122"/>
              <a:ea typeface="微软雅黑" panose="020B0503020204020204" pitchFamily="34" charset="-122"/>
              <a:sym typeface="+mn-ea"/>
            </a:endParaRPr>
          </a:p>
          <a:p>
            <a:pPr lvl="1" indent="-457200">
              <a:lnSpc>
                <a:spcPct val="17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sym typeface="+mn-ea"/>
              </a:rPr>
              <a:t>3</a:t>
            </a:r>
            <a:r>
              <a:rPr lang="zh-CN" altLang="en-US" sz="1400" b="1" dirty="0">
                <a:latin typeface="微软雅黑" panose="020B0503020204020204" pitchFamily="34" charset="-122"/>
                <a:ea typeface="微软雅黑" panose="020B0503020204020204" pitchFamily="34" charset="-122"/>
                <a:sym typeface="+mn-ea"/>
              </a:rPr>
              <a:t>、数据同步困难</a:t>
            </a:r>
            <a:endParaRPr lang="zh-CN" altLang="en-US" sz="1400" b="1"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问题描述：数据质量高指数据的内容正确、格式规范、数据；</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解决方案：通过数据清洗、格式化等对数据质量进行提高；</a:t>
            </a:r>
            <a:endParaRPr lang="zh-CN" altLang="en-US" sz="1400" dirty="0">
              <a:latin typeface="微软雅黑" panose="020B0503020204020204" pitchFamily="34" charset="-122"/>
              <a:ea typeface="微软雅黑" panose="020B0503020204020204" pitchFamily="34" charset="-122"/>
              <a:sym typeface="+mn-ea"/>
            </a:endParaRPr>
          </a:p>
          <a:p>
            <a:pPr lvl="0" indent="-457200">
              <a:lnSpc>
                <a:spcPct val="17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sym typeface="+mn-ea"/>
              </a:rPr>
              <a:t>4</a:t>
            </a:r>
            <a:r>
              <a:rPr lang="zh-CN" altLang="en-US" sz="1400" dirty="0">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sym typeface="+mn-ea"/>
              </a:rPr>
              <a:t>大数据访问性能不高</a:t>
            </a:r>
            <a:endParaRPr lang="zh-CN" altLang="en-US" sz="1400" dirty="0">
              <a:latin typeface="微软雅黑" panose="020B0503020204020204" pitchFamily="34" charset="-122"/>
              <a:ea typeface="微软雅黑" panose="020B0503020204020204" pitchFamily="34" charset="-122"/>
              <a:sym typeface="+mn-ea"/>
            </a:endParaRPr>
          </a:p>
          <a:p>
            <a:pPr lvl="2" indent="-457200">
              <a:lnSpc>
                <a:spcPct val="17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问题描述：对于数据量比较大的表的查询性能会到分钟级，无法满足一些实时场景的需求。</a:t>
            </a:r>
            <a:endParaRPr lang="zh-CN" altLang="en-US" sz="1400" dirty="0">
              <a:latin typeface="微软雅黑" panose="020B0503020204020204" pitchFamily="34" charset="-122"/>
              <a:ea typeface="微软雅黑" panose="020B0503020204020204" pitchFamily="34" charset="-122"/>
              <a:sym typeface="+mn-ea"/>
            </a:endParaRPr>
          </a:p>
          <a:p>
            <a:pPr lvl="2" indent="-457200">
              <a:lnSpc>
                <a:spcPct val="17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解决方案：需要通过各种优化手段，包括数据结构、存储工具、查询方法、硬件性能等。</a:t>
            </a:r>
            <a:endParaRPr lang="zh-CN" altLang="en-US" sz="1400" dirty="0">
              <a:latin typeface="微软雅黑" panose="020B0503020204020204" pitchFamily="34" charset="-122"/>
              <a:ea typeface="微软雅黑" panose="020B0503020204020204" pitchFamily="34" charset="-122"/>
              <a:sym typeface="+mn-ea"/>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1.3</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3383280" cy="521970"/>
          </a:xfrm>
          <a:prstGeom prst="rect">
            <a:avLst/>
          </a:prstGeom>
          <a:noFill/>
        </p:spPr>
        <p:txBody>
          <a:bodyPr wrap="none" rtlCol="0">
            <a:spAutoFit/>
          </a:bodyPr>
          <a:lstStyle/>
          <a:p>
            <a:pPr algn="l"/>
            <a:r>
              <a:rPr lang="zh-CN" altLang="en-US" sz="2800" dirty="0">
                <a:latin typeface="微软雅黑" panose="020B0503020204020204" pitchFamily="34" charset="-122"/>
                <a:ea typeface="微软雅黑" panose="020B0503020204020204" pitchFamily="34" charset="-122"/>
              </a:rPr>
              <a:t>技术难点：数据应用</a:t>
            </a:r>
            <a:endParaRPr lang="zh-CN" altLang="en-US" sz="2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7885" y="1541780"/>
            <a:ext cx="10763885" cy="4850765"/>
          </a:xfrm>
          <a:prstGeom prst="rect">
            <a:avLst/>
          </a:prstGeom>
          <a:noFill/>
        </p:spPr>
        <p:txBody>
          <a:bodyPr wrap="square" rtlCol="0">
            <a:spAutoFit/>
          </a:bodyPr>
          <a:p>
            <a:pPr lvl="1" indent="-457200">
              <a:lnSpc>
                <a:spcPct val="17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sym typeface="+mn-ea"/>
              </a:rPr>
              <a:t>1</a:t>
            </a:r>
            <a:r>
              <a:rPr lang="zh-CN" altLang="en-US" sz="1400" b="1" dirty="0">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sym typeface="+mn-ea"/>
              </a:rPr>
              <a:t>数据价值理解不充分</a:t>
            </a:r>
            <a:endParaRPr lang="zh-CN" altLang="en-US" sz="1400" b="1"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问题描述：对现有数据的价值认识不足。</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解决方案：通过数据分析，展示与多方面沟通充分理解数据价值。</a:t>
            </a:r>
            <a:endParaRPr lang="zh-CN" altLang="en-US" sz="1400" dirty="0">
              <a:latin typeface="微软雅黑" panose="020B0503020204020204" pitchFamily="34" charset="-122"/>
              <a:ea typeface="微软雅黑" panose="020B0503020204020204" pitchFamily="34" charset="-122"/>
              <a:sym typeface="+mn-ea"/>
            </a:endParaRPr>
          </a:p>
          <a:p>
            <a:pPr lvl="0" indent="-457200">
              <a:lnSpc>
                <a:spcPct val="17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sym typeface="+mn-ea"/>
              </a:rPr>
              <a:t>2</a:t>
            </a:r>
            <a:r>
              <a:rPr lang="zh-CN" altLang="en-US" sz="1400" b="1" dirty="0">
                <a:latin typeface="微软雅黑" panose="020B0503020204020204" pitchFamily="34" charset="-122"/>
                <a:ea typeface="微软雅黑" panose="020B0503020204020204" pitchFamily="34" charset="-122"/>
                <a:sym typeface="+mn-ea"/>
              </a:rPr>
              <a:t>、基于知识图谱的漏洞自动化利用方式不明确</a:t>
            </a:r>
            <a:endParaRPr lang="zh-CN" altLang="en-US" sz="1400" b="1"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问题描述：如何利用漏洞与相关信息，实现自动化攻防。</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解决方案：通过调研、测试与验证，设计漏洞自动化利用的方式，并准备数据在实际环境中测试。</a:t>
            </a:r>
            <a:endParaRPr lang="zh-CN" altLang="en-US" sz="1400" b="1" dirty="0">
              <a:latin typeface="微软雅黑" panose="020B0503020204020204" pitchFamily="34" charset="-122"/>
              <a:ea typeface="微软雅黑" panose="020B0503020204020204" pitchFamily="34" charset="-122"/>
              <a:sym typeface="+mn-ea"/>
            </a:endParaRPr>
          </a:p>
          <a:p>
            <a:pPr lvl="1" indent="-457200">
              <a:lnSpc>
                <a:spcPct val="17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sym typeface="+mn-ea"/>
              </a:rPr>
              <a:t>3</a:t>
            </a:r>
            <a:r>
              <a:rPr lang="zh-CN" altLang="en-US" sz="1400" b="1" dirty="0">
                <a:latin typeface="微软雅黑" panose="020B0503020204020204" pitchFamily="34" charset="-122"/>
                <a:ea typeface="微软雅黑" panose="020B0503020204020204" pitchFamily="34" charset="-122"/>
                <a:sym typeface="+mn-ea"/>
              </a:rPr>
              <a:t>、攻击决策路径应用方法不明确</a:t>
            </a:r>
            <a:endParaRPr lang="zh-CN" altLang="en-US" sz="1400" b="1"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问题描述：不理解如何对攻击决策路径进行分析、理解与应用。</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解决方案：多方面沟通，通过研究理解后，以实验进行验证，并最终用于产品。</a:t>
            </a:r>
            <a:endParaRPr lang="zh-CN" altLang="en-US" sz="1400" dirty="0">
              <a:latin typeface="微软雅黑" panose="020B0503020204020204" pitchFamily="34" charset="-122"/>
              <a:ea typeface="微软雅黑" panose="020B0503020204020204" pitchFamily="34" charset="-122"/>
              <a:sym typeface="+mn-ea"/>
            </a:endParaRPr>
          </a:p>
          <a:p>
            <a:pPr lvl="0" indent="-457200">
              <a:lnSpc>
                <a:spcPct val="170000"/>
              </a:lnSpc>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sym typeface="+mn-ea"/>
              </a:rPr>
              <a:t>4</a:t>
            </a:r>
            <a:r>
              <a:rPr lang="zh-CN" altLang="en-US" sz="1400" b="1" dirty="0">
                <a:latin typeface="微软雅黑" panose="020B0503020204020204" pitchFamily="34" charset="-122"/>
                <a:ea typeface="微软雅黑" panose="020B0503020204020204" pitchFamily="34" charset="-122"/>
                <a:sym typeface="+mn-ea"/>
              </a:rPr>
              <a:t>、更多应用场景不明确</a:t>
            </a:r>
            <a:endParaRPr lang="zh-CN" altLang="en-US" sz="1400" b="1"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问题描述：其他尚无可直接做成产品的应用场景。</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mn-ea"/>
              </a:rPr>
              <a:t>解决方案：需要通过与市场、产品和技术等多个层面相关人员沟通，并从数据层多分析，寻找可行的业务场景。</a:t>
            </a:r>
            <a:endParaRPr lang="zh-CN" altLang="en-US" sz="1400" dirty="0">
              <a:latin typeface="微软雅黑" panose="020B0503020204020204" pitchFamily="34" charset="-122"/>
              <a:ea typeface="微软雅黑" panose="020B0503020204020204" pitchFamily="34" charset="-122"/>
              <a:sym typeface="+mn-ea"/>
            </a:endParaRPr>
          </a:p>
          <a:p>
            <a:pPr lvl="2" indent="-457200" algn="l">
              <a:lnSpc>
                <a:spcPct val="170000"/>
              </a:lnSpc>
              <a:buClrTx/>
              <a:buSzTx/>
              <a:buFont typeface="Arial" panose="020B0604020202020204" pitchFamily="34" charset="0"/>
              <a:buChar char="•"/>
            </a:pPr>
            <a:endParaRPr lang="zh-CN" altLang="en-US" sz="1400" b="1" dirty="0">
              <a:latin typeface="微软雅黑" panose="020B0503020204020204" pitchFamily="34" charset="-122"/>
              <a:ea typeface="微软雅黑" panose="020B0503020204020204" pitchFamily="34" charset="-122"/>
              <a:sym typeface="+mn-ea"/>
            </a:endParaRPr>
          </a:p>
        </p:txBody>
      </p: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308860" y="2766060"/>
            <a:ext cx="7385050" cy="2045970"/>
          </a:xfrm>
          <a:prstGeom prst="rect">
            <a:avLst/>
          </a:prstGeom>
          <a:solidFill>
            <a:srgbClr val="D0262E">
              <a:alpha val="9000"/>
            </a:srgbClr>
          </a:solidFill>
          <a:ln w="31750">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7950" rIns="683895" rtlCol="0" anchor="t" anchorCtr="0"/>
          <a:p>
            <a:pPr algn="r"/>
            <a:endParaRPr lang="en-US" altLang="zh-CN" sz="3600" b="1">
              <a:solidFill>
                <a:schemeClr val="tx1"/>
              </a:solidFill>
            </a:endParaRPr>
          </a:p>
        </p:txBody>
      </p:sp>
      <p:sp>
        <p:nvSpPr>
          <p:cNvPr id="7" name="文本框 6"/>
          <p:cNvSpPr txBox="1"/>
          <p:nvPr/>
        </p:nvSpPr>
        <p:spPr>
          <a:xfrm>
            <a:off x="744144" y="552780"/>
            <a:ext cx="235585" cy="460375"/>
          </a:xfrm>
          <a:prstGeom prst="rect">
            <a:avLst/>
          </a:prstGeom>
          <a:noFill/>
        </p:spPr>
        <p:txBody>
          <a:bodyPr wrap="none" rtlCol="0">
            <a:spAutoFit/>
          </a:bodyPr>
          <a:lstStyle/>
          <a:p>
            <a:r>
              <a:rPr lang="en-US" altLang="zh-CN" sz="2400" b="1" spc="-300" dirty="0">
                <a:latin typeface="微软雅黑" panose="020B0503020204020204" pitchFamily="34" charset="-122"/>
                <a:ea typeface="微软雅黑" panose="020B0503020204020204" pitchFamily="34" charset="-122"/>
              </a:rPr>
              <a:t> </a:t>
            </a:r>
            <a:endParaRPr lang="zh-CN" altLang="en-US" sz="2400" b="1" spc="-3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44144" y="783637"/>
            <a:ext cx="733425" cy="583565"/>
          </a:xfrm>
          <a:prstGeom prst="rect">
            <a:avLst/>
          </a:prstGeom>
          <a:noFill/>
        </p:spPr>
        <p:txBody>
          <a:bodyPr wrap="none" rtlCol="0">
            <a:spAutoFit/>
          </a:bodyPr>
          <a:lstStyle/>
          <a:p>
            <a:r>
              <a:rPr lang="en-US" altLang="zh-CN" sz="3200" spc="-150" dirty="0">
                <a:latin typeface="微软雅黑" panose="020B0503020204020204" pitchFamily="34" charset="-122"/>
                <a:ea typeface="微软雅黑" panose="020B0503020204020204" pitchFamily="34" charset="-122"/>
              </a:rPr>
              <a:t>2.1</a:t>
            </a:r>
            <a:r>
              <a:rPr lang="en-US" altLang="zh-CN" sz="1400" spc="-150" dirty="0">
                <a:latin typeface="微软雅黑" panose="020B0503020204020204" pitchFamily="34" charset="-122"/>
                <a:ea typeface="微软雅黑" panose="020B0503020204020204" pitchFamily="34" charset="-122"/>
              </a:rPr>
              <a:t> </a:t>
            </a:r>
            <a:endParaRPr lang="zh-CN" altLang="en-US" sz="1400" spc="-15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3438" y="814414"/>
            <a:ext cx="2316480" cy="521970"/>
          </a:xfrm>
          <a:prstGeom prst="rect">
            <a:avLst/>
          </a:prstGeom>
          <a:noFill/>
        </p:spPr>
        <p:txBody>
          <a:bodyPr wrap="none" rtlCol="0">
            <a:spAutoFit/>
          </a:bodyPr>
          <a:lstStyle/>
          <a:p>
            <a:r>
              <a:rPr lang="zh-CN" sz="2800" dirty="0">
                <a:latin typeface="微软雅黑" panose="020B0503020204020204" pitchFamily="34" charset="-122"/>
                <a:ea typeface="微软雅黑" panose="020B0503020204020204" pitchFamily="34" charset="-122"/>
              </a:rPr>
              <a:t>数据处理流程</a:t>
            </a:r>
            <a:endParaRPr lang="zh-CN" sz="2800" dirty="0">
              <a:latin typeface="微软雅黑" panose="020B0503020204020204" pitchFamily="34" charset="-122"/>
              <a:ea typeface="微软雅黑" panose="020B0503020204020204" pitchFamily="34" charset="-122"/>
            </a:endParaRPr>
          </a:p>
        </p:txBody>
      </p:sp>
      <p:sp>
        <p:nvSpPr>
          <p:cNvPr id="6" name="矩形 5"/>
          <p:cNvSpPr/>
          <p:nvPr/>
        </p:nvSpPr>
        <p:spPr>
          <a:xfrm>
            <a:off x="2388870" y="2941320"/>
            <a:ext cx="7125335" cy="1695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zh-CN" altLang="en-US">
                <a:solidFill>
                  <a:schemeClr val="tx1"/>
                </a:solidFill>
              </a:rPr>
              <a:t>①</a:t>
            </a:r>
            <a:r>
              <a:rPr lang="en-US" altLang="zh-CN">
                <a:solidFill>
                  <a:schemeClr val="tx1"/>
                </a:solidFill>
              </a:rPr>
              <a:t> </a:t>
            </a:r>
            <a:r>
              <a:rPr lang="zh-CN" altLang="en-US">
                <a:solidFill>
                  <a:schemeClr val="tx1"/>
                </a:solidFill>
              </a:rPr>
              <a:t>大数据平台</a:t>
            </a:r>
            <a:endParaRPr lang="zh-CN" altLang="en-US">
              <a:solidFill>
                <a:schemeClr val="tx1"/>
              </a:solidFill>
            </a:endParaRPr>
          </a:p>
        </p:txBody>
      </p:sp>
      <p:sp>
        <p:nvSpPr>
          <p:cNvPr id="3" name="矩形 2"/>
          <p:cNvSpPr/>
          <p:nvPr/>
        </p:nvSpPr>
        <p:spPr>
          <a:xfrm>
            <a:off x="442595" y="3531235"/>
            <a:ext cx="1066165" cy="804545"/>
          </a:xfrm>
          <a:prstGeom prst="rect">
            <a:avLst/>
          </a:prstGeom>
          <a:solidFill>
            <a:schemeClr val="bg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不同的数据源</a:t>
            </a:r>
            <a:endParaRPr lang="zh-CN" altLang="en-US">
              <a:solidFill>
                <a:schemeClr val="tx1"/>
              </a:solidFill>
            </a:endParaRPr>
          </a:p>
        </p:txBody>
      </p:sp>
      <p:sp>
        <p:nvSpPr>
          <p:cNvPr id="2" name="矩形 1"/>
          <p:cNvSpPr/>
          <p:nvPr/>
        </p:nvSpPr>
        <p:spPr>
          <a:xfrm>
            <a:off x="2715260" y="3531235"/>
            <a:ext cx="1066165" cy="80454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多源异构数据</a:t>
            </a:r>
            <a:endParaRPr lang="zh-CN" altLang="en-US">
              <a:solidFill>
                <a:schemeClr val="tx1"/>
              </a:solidFill>
            </a:endParaRPr>
          </a:p>
        </p:txBody>
      </p:sp>
      <p:cxnSp>
        <p:nvCxnSpPr>
          <p:cNvPr id="4" name="直接箭头连接符 3"/>
          <p:cNvCxnSpPr>
            <a:stCxn id="3" idx="3"/>
            <a:endCxn id="2" idx="1"/>
          </p:cNvCxnSpPr>
          <p:nvPr/>
        </p:nvCxnSpPr>
        <p:spPr>
          <a:xfrm>
            <a:off x="1508760" y="3933825"/>
            <a:ext cx="1206500" cy="0"/>
          </a:xfrm>
          <a:prstGeom prst="straightConnector1">
            <a:avLst/>
          </a:prstGeom>
          <a:ln>
            <a:solidFill>
              <a:schemeClr val="tx1"/>
            </a:solidFill>
            <a:tailEnd type="arrow"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9" name="文本框 8"/>
          <p:cNvSpPr txBox="1"/>
          <p:nvPr/>
        </p:nvSpPr>
        <p:spPr>
          <a:xfrm>
            <a:off x="1666240" y="3612515"/>
            <a:ext cx="640080" cy="645160"/>
          </a:xfrm>
          <a:prstGeom prst="rect">
            <a:avLst/>
          </a:prstGeom>
          <a:noFill/>
        </p:spPr>
        <p:txBody>
          <a:bodyPr wrap="none" rtlCol="0" anchor="t">
            <a:spAutoFit/>
          </a:bodyPr>
          <a:p>
            <a:pPr algn="ctr"/>
            <a:r>
              <a:rPr lang="zh-CN" altLang="en-US">
                <a:solidFill>
                  <a:schemeClr val="tx1"/>
                </a:solidFill>
              </a:rPr>
              <a:t>数据</a:t>
            </a:r>
            <a:endParaRPr lang="zh-CN" altLang="en-US">
              <a:solidFill>
                <a:schemeClr val="tx1"/>
              </a:solidFill>
            </a:endParaRPr>
          </a:p>
          <a:p>
            <a:pPr algn="ctr"/>
            <a:r>
              <a:rPr lang="zh-CN" altLang="en-US">
                <a:solidFill>
                  <a:schemeClr val="tx1"/>
                </a:solidFill>
              </a:rPr>
              <a:t>获取</a:t>
            </a:r>
            <a:endParaRPr lang="zh-CN" altLang="en-US">
              <a:solidFill>
                <a:schemeClr val="tx1"/>
              </a:solidFill>
            </a:endParaRPr>
          </a:p>
        </p:txBody>
      </p:sp>
      <p:cxnSp>
        <p:nvCxnSpPr>
          <p:cNvPr id="8" name="直接箭头连接符 7"/>
          <p:cNvCxnSpPr>
            <a:endCxn id="10" idx="1"/>
          </p:cNvCxnSpPr>
          <p:nvPr/>
        </p:nvCxnSpPr>
        <p:spPr>
          <a:xfrm flipV="1">
            <a:off x="3766185" y="3933825"/>
            <a:ext cx="1977390" cy="1905"/>
          </a:xfrm>
          <a:prstGeom prst="straightConnector1">
            <a:avLst/>
          </a:prstGeom>
          <a:ln>
            <a:solidFill>
              <a:schemeClr val="tx1"/>
            </a:solidFill>
            <a:tailEnd type="arrow"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0" name="矩形 9"/>
          <p:cNvSpPr/>
          <p:nvPr/>
        </p:nvSpPr>
        <p:spPr>
          <a:xfrm>
            <a:off x="5743575" y="3531235"/>
            <a:ext cx="1066165" cy="8045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格式化数据</a:t>
            </a:r>
            <a:endParaRPr lang="zh-CN" altLang="en-US">
              <a:solidFill>
                <a:schemeClr val="tx1"/>
              </a:solidFill>
            </a:endParaRPr>
          </a:p>
        </p:txBody>
      </p:sp>
      <p:cxnSp>
        <p:nvCxnSpPr>
          <p:cNvPr id="11" name="直接箭头连接符 10"/>
          <p:cNvCxnSpPr>
            <a:stCxn id="10" idx="3"/>
            <a:endCxn id="5" idx="1"/>
          </p:cNvCxnSpPr>
          <p:nvPr/>
        </p:nvCxnSpPr>
        <p:spPr>
          <a:xfrm>
            <a:off x="6809740" y="3933825"/>
            <a:ext cx="1311275" cy="1905"/>
          </a:xfrm>
          <a:prstGeom prst="straightConnector1">
            <a:avLst/>
          </a:prstGeom>
          <a:ln>
            <a:solidFill>
              <a:schemeClr val="tx1"/>
            </a:solidFill>
            <a:tailEnd type="arrow"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5" name="矩形 4"/>
          <p:cNvSpPr/>
          <p:nvPr/>
        </p:nvSpPr>
        <p:spPr>
          <a:xfrm>
            <a:off x="8121015" y="3533140"/>
            <a:ext cx="1066165" cy="80454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图谱化数据</a:t>
            </a:r>
            <a:endParaRPr lang="zh-CN" altLang="en-US">
              <a:solidFill>
                <a:schemeClr val="tx1"/>
              </a:solidFill>
            </a:endParaRPr>
          </a:p>
        </p:txBody>
      </p:sp>
      <p:sp>
        <p:nvSpPr>
          <p:cNvPr id="14" name="矩形 13"/>
          <p:cNvSpPr/>
          <p:nvPr/>
        </p:nvSpPr>
        <p:spPr>
          <a:xfrm>
            <a:off x="10659110" y="3533140"/>
            <a:ext cx="1066165" cy="80454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可视化数据</a:t>
            </a:r>
            <a:endParaRPr lang="zh-CN" altLang="en-US"/>
          </a:p>
        </p:txBody>
      </p:sp>
      <p:cxnSp>
        <p:nvCxnSpPr>
          <p:cNvPr id="15" name="直接箭头连接符 14"/>
          <p:cNvCxnSpPr>
            <a:stCxn id="5" idx="3"/>
            <a:endCxn id="14" idx="1"/>
          </p:cNvCxnSpPr>
          <p:nvPr/>
        </p:nvCxnSpPr>
        <p:spPr>
          <a:xfrm>
            <a:off x="9187180" y="3935730"/>
            <a:ext cx="1471930" cy="0"/>
          </a:xfrm>
          <a:prstGeom prst="straightConnector1">
            <a:avLst/>
          </a:prstGeom>
          <a:ln>
            <a:solidFill>
              <a:schemeClr val="tx1"/>
            </a:solidFill>
            <a:tailEnd type="arrow" w="med" len="med"/>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6" name="矩形 15"/>
          <p:cNvSpPr/>
          <p:nvPr/>
        </p:nvSpPr>
        <p:spPr>
          <a:xfrm>
            <a:off x="166370" y="5152390"/>
            <a:ext cx="2548890" cy="5848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7950" tIns="107950" rIns="107950" bIns="107950" rtlCol="0" anchor="t" anchorCtr="0">
            <a:spAutoFit/>
          </a:bodyPr>
          <a:p>
            <a:pPr algn="l"/>
            <a:r>
              <a:rPr lang="zh-CN" altLang="en-US" sz="1200">
                <a:solidFill>
                  <a:schemeClr val="tx1">
                    <a:lumMod val="75000"/>
                    <a:lumOff val="25000"/>
                  </a:schemeClr>
                </a:solidFill>
              </a:rPr>
              <a:t>数据获取方式包括下载、购买、爬虫、在线拷贝、物理拷贝等方式。</a:t>
            </a:r>
            <a:endParaRPr lang="zh-CN" altLang="en-US" sz="1200">
              <a:solidFill>
                <a:schemeClr val="tx1">
                  <a:lumMod val="75000"/>
                  <a:lumOff val="25000"/>
                </a:schemeClr>
              </a:solidFill>
            </a:endParaRPr>
          </a:p>
        </p:txBody>
      </p:sp>
      <p:cxnSp>
        <p:nvCxnSpPr>
          <p:cNvPr id="25" name="直接连接符 24"/>
          <p:cNvCxnSpPr>
            <a:stCxn id="9" idx="2"/>
            <a:endCxn id="16" idx="0"/>
          </p:cNvCxnSpPr>
          <p:nvPr/>
        </p:nvCxnSpPr>
        <p:spPr>
          <a:xfrm flipH="1">
            <a:off x="1440815" y="4257675"/>
            <a:ext cx="545465" cy="894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338195" y="4979670"/>
            <a:ext cx="2737485" cy="5848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07950" tIns="107950" rIns="107950" bIns="107950" rtlCol="0" anchor="t" anchorCtr="0">
            <a:spAutoFit/>
          </a:bodyPr>
          <a:p>
            <a:pPr algn="l"/>
            <a:r>
              <a:rPr lang="zh-CN" altLang="en-US" sz="1200">
                <a:solidFill>
                  <a:schemeClr val="tx1">
                    <a:lumMod val="75000"/>
                    <a:lumOff val="25000"/>
                  </a:schemeClr>
                </a:solidFill>
              </a:rPr>
              <a:t>通过语言分析，提取主体和主体之间的关系，并对数据进行格式化。</a:t>
            </a:r>
            <a:endParaRPr lang="zh-CN" altLang="en-US" sz="1200">
              <a:solidFill>
                <a:schemeClr val="tx1">
                  <a:lumMod val="75000"/>
                  <a:lumOff val="25000"/>
                </a:schemeClr>
              </a:solidFill>
            </a:endParaRPr>
          </a:p>
        </p:txBody>
      </p:sp>
      <p:cxnSp>
        <p:nvCxnSpPr>
          <p:cNvPr id="27" name="直接连接符 26"/>
          <p:cNvCxnSpPr>
            <a:stCxn id="28" idx="2"/>
            <a:endCxn id="26" idx="0"/>
          </p:cNvCxnSpPr>
          <p:nvPr/>
        </p:nvCxnSpPr>
        <p:spPr>
          <a:xfrm>
            <a:off x="4706620" y="4562475"/>
            <a:ext cx="635" cy="417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005580" y="3978910"/>
            <a:ext cx="1402080" cy="583565"/>
          </a:xfrm>
          <a:prstGeom prst="rect">
            <a:avLst/>
          </a:prstGeom>
          <a:noFill/>
        </p:spPr>
        <p:txBody>
          <a:bodyPr wrap="none" rtlCol="0" anchor="t">
            <a:spAutoFit/>
          </a:bodyPr>
          <a:p>
            <a:pPr algn="ctr"/>
            <a:r>
              <a:rPr lang="zh-CN" altLang="en-US" sz="1600">
                <a:solidFill>
                  <a:schemeClr val="tx1"/>
                </a:solidFill>
              </a:rPr>
              <a:t>③</a:t>
            </a:r>
            <a:r>
              <a:rPr lang="en-US" altLang="zh-CN" sz="1600">
                <a:solidFill>
                  <a:schemeClr val="tx1"/>
                </a:solidFill>
              </a:rPr>
              <a:t> NLP</a:t>
            </a:r>
            <a:r>
              <a:rPr lang="zh-CN" altLang="en-US" sz="1600">
                <a:solidFill>
                  <a:schemeClr val="tx1"/>
                </a:solidFill>
              </a:rPr>
              <a:t>处理</a:t>
            </a:r>
            <a:r>
              <a:rPr lang="en-US" altLang="zh-CN" sz="1600">
                <a:solidFill>
                  <a:schemeClr val="tx1"/>
                </a:solidFill>
              </a:rPr>
              <a:t> </a:t>
            </a:r>
            <a:endParaRPr lang="en-US" altLang="zh-CN" sz="1600">
              <a:solidFill>
                <a:schemeClr val="tx1"/>
              </a:solidFill>
            </a:endParaRPr>
          </a:p>
          <a:p>
            <a:pPr algn="ctr"/>
            <a:r>
              <a:rPr lang="zh-CN" altLang="en-US" sz="1600">
                <a:solidFill>
                  <a:schemeClr val="tx1"/>
                </a:solidFill>
              </a:rPr>
              <a:t>非格式化数据</a:t>
            </a:r>
            <a:endParaRPr lang="zh-CN" altLang="en-US" sz="1600">
              <a:solidFill>
                <a:schemeClr val="tx1"/>
              </a:solidFill>
            </a:endParaRPr>
          </a:p>
        </p:txBody>
      </p:sp>
      <p:sp>
        <p:nvSpPr>
          <p:cNvPr id="17" name="文本框 16"/>
          <p:cNvSpPr txBox="1"/>
          <p:nvPr/>
        </p:nvSpPr>
        <p:spPr>
          <a:xfrm>
            <a:off x="4073525" y="3305175"/>
            <a:ext cx="1198880" cy="583565"/>
          </a:xfrm>
          <a:prstGeom prst="rect">
            <a:avLst/>
          </a:prstGeom>
          <a:noFill/>
        </p:spPr>
        <p:txBody>
          <a:bodyPr wrap="none" rtlCol="0" anchor="t">
            <a:spAutoFit/>
          </a:bodyPr>
          <a:p>
            <a:pPr algn="ctr"/>
            <a:r>
              <a:rPr lang="zh-CN" altLang="en-US" sz="1600">
                <a:solidFill>
                  <a:schemeClr val="tx1"/>
                </a:solidFill>
              </a:rPr>
              <a:t>②</a:t>
            </a:r>
            <a:r>
              <a:rPr lang="en-US" altLang="zh-CN" sz="1600">
                <a:solidFill>
                  <a:schemeClr val="tx1"/>
                </a:solidFill>
              </a:rPr>
              <a:t> ETL</a:t>
            </a:r>
            <a:r>
              <a:rPr lang="zh-CN" altLang="en-US" sz="1600">
                <a:solidFill>
                  <a:schemeClr val="tx1"/>
                </a:solidFill>
              </a:rPr>
              <a:t>处理</a:t>
            </a:r>
            <a:endParaRPr lang="en-US" altLang="zh-CN" sz="1600">
              <a:solidFill>
                <a:schemeClr val="tx1"/>
              </a:solidFill>
            </a:endParaRPr>
          </a:p>
          <a:p>
            <a:pPr algn="ctr"/>
            <a:r>
              <a:rPr lang="zh-CN" altLang="en-US" sz="1600">
                <a:solidFill>
                  <a:schemeClr val="tx1"/>
                </a:solidFill>
              </a:rPr>
              <a:t>结构化数据</a:t>
            </a:r>
            <a:endParaRPr lang="zh-CN" altLang="en-US" sz="1600">
              <a:solidFill>
                <a:schemeClr val="tx1"/>
              </a:solidFill>
            </a:endParaRPr>
          </a:p>
        </p:txBody>
      </p:sp>
      <p:sp>
        <p:nvSpPr>
          <p:cNvPr id="29" name="矩形 28"/>
          <p:cNvSpPr/>
          <p:nvPr/>
        </p:nvSpPr>
        <p:spPr>
          <a:xfrm>
            <a:off x="3303905" y="1681480"/>
            <a:ext cx="2901950" cy="7696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07950" tIns="107950" rIns="107950" bIns="107950" rtlCol="0" anchor="t" anchorCtr="0">
            <a:spAutoFit/>
          </a:bodyPr>
          <a:p>
            <a:pPr algn="l"/>
            <a:r>
              <a:rPr lang="zh-CN" sz="1200">
                <a:solidFill>
                  <a:schemeClr val="tx1">
                    <a:lumMod val="75000"/>
                    <a:lumOff val="25000"/>
                  </a:schemeClr>
                </a:solidFill>
              </a:rPr>
              <a:t>对于</a:t>
            </a:r>
            <a:r>
              <a:rPr lang="en-US" altLang="zh-CN" sz="1200">
                <a:solidFill>
                  <a:schemeClr val="tx1">
                    <a:lumMod val="75000"/>
                    <a:lumOff val="25000"/>
                  </a:schemeClr>
                </a:solidFill>
              </a:rPr>
              <a:t>CSV</a:t>
            </a:r>
            <a:r>
              <a:rPr lang="zh-CN" altLang="en-US" sz="1200">
                <a:solidFill>
                  <a:schemeClr val="tx1">
                    <a:lumMod val="75000"/>
                    <a:lumOff val="25000"/>
                  </a:schemeClr>
                </a:solidFill>
              </a:rPr>
              <a:t>、</a:t>
            </a:r>
            <a:r>
              <a:rPr lang="en-US" altLang="zh-CN" sz="1200">
                <a:solidFill>
                  <a:schemeClr val="tx1">
                    <a:lumMod val="75000"/>
                    <a:lumOff val="25000"/>
                  </a:schemeClr>
                </a:solidFill>
              </a:rPr>
              <a:t>JSON</a:t>
            </a:r>
            <a:r>
              <a:rPr lang="zh-CN" altLang="en-US" sz="1200">
                <a:solidFill>
                  <a:schemeClr val="tx1">
                    <a:lumMod val="75000"/>
                    <a:lumOff val="25000"/>
                  </a:schemeClr>
                </a:solidFill>
              </a:rPr>
              <a:t>或</a:t>
            </a:r>
            <a:r>
              <a:rPr lang="en-US" altLang="zh-CN" sz="1200">
                <a:solidFill>
                  <a:schemeClr val="tx1">
                    <a:lumMod val="75000"/>
                    <a:lumOff val="25000"/>
                  </a:schemeClr>
                </a:solidFill>
              </a:rPr>
              <a:t>XML</a:t>
            </a:r>
            <a:r>
              <a:rPr lang="zh-CN" altLang="en-US" sz="1200">
                <a:solidFill>
                  <a:schemeClr val="tx1">
                    <a:lumMod val="75000"/>
                    <a:lumOff val="25000"/>
                  </a:schemeClr>
                </a:solidFill>
              </a:rPr>
              <a:t>等格式由于非常规范，可以使用相关的</a:t>
            </a:r>
            <a:r>
              <a:rPr lang="en-US" altLang="zh-CN" sz="1200">
                <a:solidFill>
                  <a:schemeClr val="tx1">
                    <a:lumMod val="75000"/>
                    <a:lumOff val="25000"/>
                  </a:schemeClr>
                </a:solidFill>
              </a:rPr>
              <a:t>ETL</a:t>
            </a:r>
            <a:r>
              <a:rPr lang="zh-CN" altLang="en-US" sz="1200">
                <a:solidFill>
                  <a:schemeClr val="tx1">
                    <a:lumMod val="75000"/>
                    <a:lumOff val="25000"/>
                  </a:schemeClr>
                </a:solidFill>
              </a:rPr>
              <a:t>技术进行数据读取、清洗、分析匹配和转换等操作。</a:t>
            </a:r>
            <a:endParaRPr lang="zh-CN" altLang="en-US" sz="1200">
              <a:solidFill>
                <a:schemeClr val="tx1">
                  <a:lumMod val="75000"/>
                  <a:lumOff val="25000"/>
                </a:schemeClr>
              </a:solidFill>
            </a:endParaRPr>
          </a:p>
        </p:txBody>
      </p:sp>
      <p:cxnSp>
        <p:nvCxnSpPr>
          <p:cNvPr id="30" name="直接连接符 29"/>
          <p:cNvCxnSpPr>
            <a:stCxn id="29" idx="2"/>
            <a:endCxn id="17" idx="0"/>
          </p:cNvCxnSpPr>
          <p:nvPr/>
        </p:nvCxnSpPr>
        <p:spPr>
          <a:xfrm flipH="1">
            <a:off x="4672965" y="2451100"/>
            <a:ext cx="81915" cy="854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087235" y="3610610"/>
            <a:ext cx="755650" cy="368300"/>
          </a:xfrm>
          <a:prstGeom prst="rect">
            <a:avLst/>
          </a:prstGeom>
          <a:noFill/>
        </p:spPr>
        <p:txBody>
          <a:bodyPr wrap="none" rtlCol="0" anchor="t">
            <a:spAutoFit/>
          </a:bodyPr>
          <a:p>
            <a:pPr algn="ctr"/>
            <a:r>
              <a:rPr lang="zh-CN" altLang="en-US">
                <a:solidFill>
                  <a:schemeClr val="tx1"/>
                </a:solidFill>
              </a:rPr>
              <a:t>④</a:t>
            </a:r>
            <a:r>
              <a:rPr lang="en-US" altLang="zh-CN">
                <a:solidFill>
                  <a:schemeClr val="tx1"/>
                </a:solidFill>
              </a:rPr>
              <a:t> KG</a:t>
            </a:r>
            <a:endParaRPr lang="en-US" altLang="zh-CN">
              <a:solidFill>
                <a:schemeClr val="tx1"/>
              </a:solidFill>
            </a:endParaRPr>
          </a:p>
        </p:txBody>
      </p:sp>
      <p:sp>
        <p:nvSpPr>
          <p:cNvPr id="20" name="文本框 19"/>
          <p:cNvSpPr txBox="1"/>
          <p:nvPr/>
        </p:nvSpPr>
        <p:spPr>
          <a:xfrm>
            <a:off x="9657715" y="3579495"/>
            <a:ext cx="755650" cy="368300"/>
          </a:xfrm>
          <a:prstGeom prst="rect">
            <a:avLst/>
          </a:prstGeom>
          <a:noFill/>
        </p:spPr>
        <p:txBody>
          <a:bodyPr wrap="none" rtlCol="0" anchor="t">
            <a:spAutoFit/>
          </a:bodyPr>
          <a:p>
            <a:pPr algn="ctr"/>
            <a:r>
              <a:rPr lang="zh-CN" altLang="en-US">
                <a:solidFill>
                  <a:schemeClr val="tx1"/>
                </a:solidFill>
              </a:rPr>
              <a:t>④</a:t>
            </a:r>
            <a:r>
              <a:rPr lang="en-US" altLang="zh-CN">
                <a:solidFill>
                  <a:schemeClr val="tx1"/>
                </a:solidFill>
              </a:rPr>
              <a:t> KG</a:t>
            </a:r>
            <a:endParaRPr lang="en-US" altLang="zh-CN">
              <a:solidFill>
                <a:schemeClr val="tx1"/>
              </a:solidFill>
            </a:endParaRPr>
          </a:p>
        </p:txBody>
      </p:sp>
      <p:sp>
        <p:nvSpPr>
          <p:cNvPr id="33" name="矩形 32"/>
          <p:cNvSpPr/>
          <p:nvPr/>
        </p:nvSpPr>
        <p:spPr>
          <a:xfrm>
            <a:off x="6912610" y="4979670"/>
            <a:ext cx="2957830" cy="5848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07950" tIns="107950" rIns="107950" bIns="107950" rtlCol="0" anchor="t" anchorCtr="0">
            <a:spAutoFit/>
          </a:bodyPr>
          <a:p>
            <a:pPr algn="l"/>
            <a:r>
              <a:rPr lang="zh-CN" sz="1200">
                <a:solidFill>
                  <a:schemeClr val="tx1">
                    <a:lumMod val="75000"/>
                    <a:lumOff val="25000"/>
                  </a:schemeClr>
                </a:solidFill>
              </a:rPr>
              <a:t>提供数据知识化，关系图谱化的相关能力，从而实现数据的智能组织方式。</a:t>
            </a:r>
            <a:endParaRPr lang="zh-CN" sz="1200">
              <a:solidFill>
                <a:schemeClr val="tx1">
                  <a:lumMod val="75000"/>
                  <a:lumOff val="25000"/>
                </a:schemeClr>
              </a:solidFill>
            </a:endParaRPr>
          </a:p>
        </p:txBody>
      </p:sp>
      <p:cxnSp>
        <p:nvCxnSpPr>
          <p:cNvPr id="34" name="直接连接符 33"/>
          <p:cNvCxnSpPr>
            <a:stCxn id="19" idx="2"/>
            <a:endCxn id="33" idx="0"/>
          </p:cNvCxnSpPr>
          <p:nvPr/>
        </p:nvCxnSpPr>
        <p:spPr>
          <a:xfrm>
            <a:off x="7465060" y="3978910"/>
            <a:ext cx="926465" cy="1000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20" idx="2"/>
            <a:endCxn id="33" idx="0"/>
          </p:cNvCxnSpPr>
          <p:nvPr/>
        </p:nvCxnSpPr>
        <p:spPr>
          <a:xfrm flipH="1">
            <a:off x="8391525" y="3947795"/>
            <a:ext cx="1644015" cy="1031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6483350" y="1699895"/>
            <a:ext cx="2901950" cy="7696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07950" tIns="107950" rIns="107950" bIns="107950" rtlCol="0" anchor="t" anchorCtr="0">
            <a:spAutoFit/>
          </a:bodyPr>
          <a:p>
            <a:pPr algn="l"/>
            <a:r>
              <a:rPr lang="zh-CN" sz="1200">
                <a:solidFill>
                  <a:schemeClr val="tx1">
                    <a:lumMod val="75000"/>
                    <a:lumOff val="25000"/>
                  </a:schemeClr>
                </a:solidFill>
              </a:rPr>
              <a:t>大数据平台提供数据存储、组织管理、查询和统计分析等功能，具有</a:t>
            </a:r>
            <a:r>
              <a:rPr lang="en-US" altLang="zh-CN" sz="1200">
                <a:solidFill>
                  <a:schemeClr val="tx1">
                    <a:lumMod val="75000"/>
                    <a:lumOff val="25000"/>
                  </a:schemeClr>
                </a:solidFill>
              </a:rPr>
              <a:t>TB</a:t>
            </a:r>
            <a:r>
              <a:rPr lang="zh-CN" altLang="en-US" sz="1200">
                <a:solidFill>
                  <a:schemeClr val="tx1">
                    <a:lumMod val="75000"/>
                    <a:lumOff val="25000"/>
                  </a:schemeClr>
                </a:solidFill>
              </a:rPr>
              <a:t>级处理数据能力，支持在线和离线数据分析</a:t>
            </a:r>
            <a:r>
              <a:rPr lang="zh-CN" sz="1200">
                <a:solidFill>
                  <a:schemeClr val="tx1">
                    <a:lumMod val="75000"/>
                    <a:lumOff val="25000"/>
                  </a:schemeClr>
                </a:solidFill>
              </a:rPr>
              <a:t>。</a:t>
            </a:r>
            <a:endParaRPr lang="zh-CN" sz="1200">
              <a:solidFill>
                <a:schemeClr val="tx1">
                  <a:lumMod val="75000"/>
                  <a:lumOff val="25000"/>
                </a:schemeClr>
              </a:solidFill>
            </a:endParaRPr>
          </a:p>
        </p:txBody>
      </p:sp>
      <p:cxnSp>
        <p:nvCxnSpPr>
          <p:cNvPr id="37" name="直接连接符 36"/>
          <p:cNvCxnSpPr>
            <a:stCxn id="36" idx="2"/>
            <a:endCxn id="6" idx="0"/>
          </p:cNvCxnSpPr>
          <p:nvPr/>
        </p:nvCxnSpPr>
        <p:spPr>
          <a:xfrm flipH="1">
            <a:off x="5951855" y="2469515"/>
            <a:ext cx="1982470" cy="471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9622155" y="1773555"/>
            <a:ext cx="2240915" cy="7696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07950" tIns="107950" rIns="107950" bIns="107950" rtlCol="0" anchor="t" anchorCtr="0">
            <a:spAutoFit/>
          </a:bodyPr>
          <a:p>
            <a:pPr algn="l"/>
            <a:r>
              <a:rPr lang="zh-CN" sz="1200">
                <a:solidFill>
                  <a:schemeClr val="tx1">
                    <a:lumMod val="75000"/>
                    <a:lumOff val="25000"/>
                  </a:schemeClr>
                </a:solidFill>
              </a:rPr>
              <a:t>提供数据知识化，关系图谱化的相关能力，从而实现数据的智能组织方式。</a:t>
            </a:r>
            <a:endParaRPr lang="zh-CN" sz="1200">
              <a:solidFill>
                <a:schemeClr val="tx1">
                  <a:lumMod val="75000"/>
                  <a:lumOff val="25000"/>
                </a:schemeClr>
              </a:solidFill>
            </a:endParaRPr>
          </a:p>
        </p:txBody>
      </p:sp>
      <p:cxnSp>
        <p:nvCxnSpPr>
          <p:cNvPr id="39" name="直接连接符 38"/>
          <p:cNvCxnSpPr>
            <a:stCxn id="38" idx="2"/>
            <a:endCxn id="32" idx="3"/>
          </p:cNvCxnSpPr>
          <p:nvPr/>
        </p:nvCxnSpPr>
        <p:spPr>
          <a:xfrm flipH="1">
            <a:off x="8575675" y="2543175"/>
            <a:ext cx="2167255" cy="568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825230" y="5737225"/>
            <a:ext cx="2654935" cy="5848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07950" tIns="107950" rIns="107950" bIns="107950" rtlCol="0" anchor="t" anchorCtr="0">
            <a:spAutoFit/>
          </a:bodyPr>
          <a:p>
            <a:pPr algn="l"/>
            <a:r>
              <a:rPr lang="zh-CN" sz="1200">
                <a:solidFill>
                  <a:schemeClr val="tx1">
                    <a:lumMod val="75000"/>
                    <a:lumOff val="25000"/>
                  </a:schemeClr>
                </a:solidFill>
              </a:rPr>
              <a:t>用于向用户展示的最终数据，可通过</a:t>
            </a:r>
            <a:r>
              <a:rPr lang="en-US" altLang="zh-CN" sz="1200">
                <a:solidFill>
                  <a:schemeClr val="tx1">
                    <a:lumMod val="75000"/>
                    <a:lumOff val="25000"/>
                  </a:schemeClr>
                </a:solidFill>
              </a:rPr>
              <a:t>WebAPI</a:t>
            </a:r>
            <a:r>
              <a:rPr lang="zh-CN" altLang="en-US" sz="1200">
                <a:solidFill>
                  <a:schemeClr val="tx1">
                    <a:lumMod val="75000"/>
                    <a:lumOff val="25000"/>
                  </a:schemeClr>
                </a:solidFill>
              </a:rPr>
              <a:t>等方式，实现数据的展示。</a:t>
            </a:r>
            <a:endParaRPr lang="zh-CN" altLang="en-US" sz="1200">
              <a:solidFill>
                <a:schemeClr val="tx1">
                  <a:lumMod val="75000"/>
                  <a:lumOff val="25000"/>
                </a:schemeClr>
              </a:solidFill>
            </a:endParaRPr>
          </a:p>
        </p:txBody>
      </p:sp>
      <p:cxnSp>
        <p:nvCxnSpPr>
          <p:cNvPr id="41" name="直接连接符 40"/>
          <p:cNvCxnSpPr>
            <a:stCxn id="14" idx="2"/>
            <a:endCxn id="40" idx="0"/>
          </p:cNvCxnSpPr>
          <p:nvPr/>
        </p:nvCxnSpPr>
        <p:spPr>
          <a:xfrm flipH="1">
            <a:off x="10153015" y="4337685"/>
            <a:ext cx="1039495" cy="1399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39395" y="1699895"/>
            <a:ext cx="2868295" cy="1014730"/>
          </a:xfrm>
          <a:prstGeom prst="rect">
            <a:avLst/>
          </a:prstGeom>
          <a:solidFill>
            <a:schemeClr val="accent6">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p>
            <a:pPr algn="l"/>
            <a:r>
              <a:rPr lang="zh-CN" sz="1200">
                <a:solidFill>
                  <a:schemeClr val="tx1">
                    <a:lumMod val="75000"/>
                    <a:lumOff val="25000"/>
                  </a:schemeClr>
                </a:solidFill>
              </a:rPr>
              <a:t>多源：多数据来源，如官网、论坛、暗网、本地文件、远程接口等</a:t>
            </a:r>
            <a:endParaRPr lang="zh-CN" sz="1200">
              <a:solidFill>
                <a:schemeClr val="tx1">
                  <a:lumMod val="75000"/>
                  <a:lumOff val="25000"/>
                </a:schemeClr>
              </a:solidFill>
            </a:endParaRPr>
          </a:p>
          <a:p>
            <a:pPr algn="l"/>
            <a:r>
              <a:rPr lang="zh-CN" sz="1200">
                <a:solidFill>
                  <a:schemeClr val="tx1">
                    <a:lumMod val="75000"/>
                    <a:lumOff val="25000"/>
                  </a:schemeClr>
                </a:solidFill>
              </a:rPr>
              <a:t>异构：格式不同，</a:t>
            </a:r>
            <a:r>
              <a:rPr lang="zh-CN" altLang="en-US" sz="1200">
                <a:solidFill>
                  <a:schemeClr val="tx1">
                    <a:lumMod val="75000"/>
                    <a:lumOff val="25000"/>
                  </a:schemeClr>
                </a:solidFill>
                <a:sym typeface="+mn-ea"/>
              </a:rPr>
              <a:t>如</a:t>
            </a:r>
            <a:r>
              <a:rPr lang="en-US" altLang="zh-CN" sz="1200">
                <a:solidFill>
                  <a:schemeClr val="tx1">
                    <a:lumMod val="75000"/>
                    <a:lumOff val="25000"/>
                  </a:schemeClr>
                </a:solidFill>
                <a:sym typeface="+mn-ea"/>
              </a:rPr>
              <a:t>CSV, XML, JSON, ZIP, RAR, TXT,</a:t>
            </a:r>
            <a:r>
              <a:rPr lang="zh-CN" altLang="en-US" sz="1200">
                <a:solidFill>
                  <a:schemeClr val="tx1">
                    <a:lumMod val="75000"/>
                    <a:lumOff val="25000"/>
                  </a:schemeClr>
                </a:solidFill>
                <a:sym typeface="+mn-ea"/>
              </a:rPr>
              <a:t>数据库等，且相同格式的内容也不尽相同。</a:t>
            </a:r>
            <a:endParaRPr lang="zh-CN" sz="1200">
              <a:solidFill>
                <a:schemeClr val="tx1">
                  <a:lumMod val="75000"/>
                  <a:lumOff val="25000"/>
                </a:schemeClr>
              </a:solidFill>
            </a:endParaRPr>
          </a:p>
        </p:txBody>
      </p:sp>
      <p:cxnSp>
        <p:nvCxnSpPr>
          <p:cNvPr id="53" name="直接连接符 52"/>
          <p:cNvCxnSpPr>
            <a:stCxn id="52" idx="2"/>
          </p:cNvCxnSpPr>
          <p:nvPr/>
        </p:nvCxnSpPr>
        <p:spPr>
          <a:xfrm>
            <a:off x="1673860" y="2714625"/>
            <a:ext cx="1470660" cy="816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日期占位符 21"/>
          <p:cNvSpPr>
            <a:spLocks noGrp="1"/>
          </p:cNvSpPr>
          <p:nvPr>
            <p:ph type="dt" sz="half" idx="10"/>
          </p:nvPr>
        </p:nvSpPr>
        <p:spPr>
          <a:xfrm>
            <a:off x="361950" y="6357620"/>
            <a:ext cx="1515745" cy="365125"/>
          </a:xfrm>
          <a:effectLst>
            <a:outerShdw blurRad="50800" dist="38100" dir="2700000" algn="tl" rotWithShape="0">
              <a:prstClr val="black">
                <a:alpha val="40000"/>
              </a:prstClr>
            </a:outerShdw>
          </a:effectLst>
        </p:spPr>
        <p:txBody>
          <a:bodyPr/>
          <a:p>
            <a:fld id="{760FBDFE-C587-4B4C-A407-44438C67B59E}" type="datetime1">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3" name="灯片编号占位符 22"/>
          <p:cNvSpPr>
            <a:spLocks noGrp="1"/>
          </p:cNvSpPr>
          <p:nvPr>
            <p:ph type="sldNum" sz="quarter" idx="12"/>
          </p:nvPr>
        </p:nvSpPr>
        <p:spPr>
          <a:xfrm>
            <a:off x="11391265" y="6357620"/>
            <a:ext cx="472440" cy="365125"/>
          </a:xfrm>
          <a:effectLst>
            <a:outerShdw blurRad="50800" dist="38100" dir="2700000" algn="tl" rotWithShape="0">
              <a:prstClr val="black">
                <a:alpha val="40000"/>
              </a:prstClr>
            </a:outerShdw>
          </a:effectLst>
        </p:spPr>
        <p:txBody>
          <a:bodyPr/>
          <a:p>
            <a:fld id="{49AE70B2-8BF9-45C0-BB95-33D1B9D3A854}" type="slidenum">
              <a:rPr lang="zh-CN" altLang="en-US" sz="1400" smtClean="0">
                <a:solidFill>
                  <a:schemeClr val="tx1"/>
                </a:solidFill>
                <a:latin typeface="微软雅黑" panose="020B0503020204020204" pitchFamily="34" charset="-122"/>
                <a:ea typeface="微软雅黑" panose="020B0503020204020204" pitchFamily="34" charset="-122"/>
              </a:rPr>
            </a:fld>
            <a:endParaRPr lang="zh-CN" altLang="en-US" sz="1400" smtClean="0">
              <a:solidFill>
                <a:schemeClr val="tx1"/>
              </a:solidFill>
              <a:latin typeface="微软雅黑" panose="020B0503020204020204" pitchFamily="34" charset="-122"/>
              <a:ea typeface="微软雅黑" panose="020B0503020204020204" pitchFamily="34" charset="-122"/>
            </a:endParaRPr>
          </a:p>
        </p:txBody>
      </p:sp>
      <p:sp>
        <p:nvSpPr>
          <p:cNvPr id="24" name="页脚占位符 23"/>
          <p:cNvSpPr>
            <a:spLocks noGrp="1"/>
          </p:cNvSpPr>
          <p:nvPr>
            <p:ph type="ftr" sz="quarter" idx="11"/>
          </p:nvPr>
        </p:nvSpPr>
        <p:spPr>
          <a:xfrm>
            <a:off x="4692650" y="6357620"/>
            <a:ext cx="2807335" cy="365125"/>
          </a:xfrm>
          <a:effectLst>
            <a:outerShdw blurRad="50800" dist="38100" dir="2700000" algn="tl" rotWithShape="0">
              <a:prstClr val="black">
                <a:alpha val="40000"/>
              </a:prstClr>
            </a:outerShdw>
          </a:effectLst>
        </p:spPr>
        <p:txBody>
          <a:bodyPr/>
          <a:p>
            <a:r>
              <a:rPr lang="zh-CN" altLang="en-US" sz="1400">
                <a:solidFill>
                  <a:schemeClr val="tx1"/>
                </a:solidFill>
                <a:latin typeface="微软雅黑" panose="020B0503020204020204" pitchFamily="34" charset="-122"/>
                <a:ea typeface="微软雅黑" panose="020B0503020204020204" pitchFamily="34" charset="-122"/>
              </a:rPr>
              <a:t>北京华云安信息技术有限公司</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2356485" y="5804535"/>
            <a:ext cx="1783080" cy="4000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07950" tIns="107950" rIns="107950" bIns="107950" rtlCol="0" anchor="t" anchorCtr="0">
            <a:spAutoFit/>
          </a:bodyPr>
          <a:p>
            <a:pPr algn="ctr"/>
            <a:r>
              <a:rPr lang="zh-CN" altLang="zh-CN" sz="1200">
                <a:solidFill>
                  <a:schemeClr val="tx1">
                    <a:lumMod val="75000"/>
                    <a:lumOff val="25000"/>
                  </a:schemeClr>
                </a:solidFill>
              </a:rPr>
              <a:t>入库前进行数据备份</a:t>
            </a:r>
            <a:endParaRPr lang="en-US" altLang="zh-CN" sz="1200">
              <a:solidFill>
                <a:schemeClr val="tx1">
                  <a:lumMod val="75000"/>
                  <a:lumOff val="25000"/>
                </a:schemeClr>
              </a:solidFill>
            </a:endParaRPr>
          </a:p>
        </p:txBody>
      </p:sp>
      <p:cxnSp>
        <p:nvCxnSpPr>
          <p:cNvPr id="31" name="直接连接符 30"/>
          <p:cNvCxnSpPr>
            <a:stCxn id="2" idx="2"/>
            <a:endCxn id="18" idx="0"/>
          </p:cNvCxnSpPr>
          <p:nvPr/>
        </p:nvCxnSpPr>
        <p:spPr>
          <a:xfrm flipH="1">
            <a:off x="3248025" y="4335780"/>
            <a:ext cx="635" cy="1468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7825105" y="2927985"/>
            <a:ext cx="750570" cy="368300"/>
          </a:xfrm>
          <a:prstGeom prst="rect">
            <a:avLst/>
          </a:prstGeom>
          <a:noFill/>
        </p:spPr>
        <p:txBody>
          <a:bodyPr wrap="none" rtlCol="0" anchor="t">
            <a:spAutoFit/>
          </a:bodyPr>
          <a:p>
            <a:r>
              <a:rPr lang="en-US" altLang="zh-CN" b="1">
                <a:sym typeface="+mn-ea"/>
              </a:rPr>
              <a:t>Ai.KG</a:t>
            </a:r>
            <a:endParaRPr lang="zh-CN" altLang="en-US"/>
          </a:p>
        </p:txBody>
      </p:sp>
      <p:sp>
        <p:nvSpPr>
          <p:cNvPr id="44" name="矩形 43"/>
          <p:cNvSpPr/>
          <p:nvPr/>
        </p:nvSpPr>
        <p:spPr>
          <a:xfrm>
            <a:off x="5028565" y="5842635"/>
            <a:ext cx="2496820" cy="4000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07950" tIns="107950" rIns="107950" bIns="107950" rtlCol="0" anchor="t" anchorCtr="0">
            <a:spAutoFit/>
          </a:bodyPr>
          <a:p>
            <a:pPr algn="ctr"/>
            <a:r>
              <a:rPr lang="zh-CN" altLang="zh-CN" sz="1200">
                <a:solidFill>
                  <a:schemeClr val="tx1">
                    <a:lumMod val="75000"/>
                    <a:lumOff val="25000"/>
                  </a:schemeClr>
                </a:solidFill>
              </a:rPr>
              <a:t>根据数据安全级异地分库存储。</a:t>
            </a:r>
            <a:endParaRPr lang="en-US" altLang="zh-CN" sz="1200">
              <a:solidFill>
                <a:schemeClr val="tx1">
                  <a:lumMod val="75000"/>
                  <a:lumOff val="25000"/>
                </a:schemeClr>
              </a:solidFill>
            </a:endParaRPr>
          </a:p>
        </p:txBody>
      </p:sp>
      <p:cxnSp>
        <p:nvCxnSpPr>
          <p:cNvPr id="49" name="直接连接符 48"/>
          <p:cNvCxnSpPr>
            <a:stCxn id="10" idx="2"/>
            <a:endCxn id="44" idx="0"/>
          </p:cNvCxnSpPr>
          <p:nvPr/>
        </p:nvCxnSpPr>
        <p:spPr>
          <a:xfrm>
            <a:off x="6276975" y="4335780"/>
            <a:ext cx="0" cy="1506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52705" y="2894330"/>
            <a:ext cx="1818005" cy="460375"/>
          </a:xfrm>
          <a:prstGeom prst="rect">
            <a:avLst/>
          </a:prstGeom>
          <a:solidFill>
            <a:schemeClr val="accent6">
              <a:lumMod val="20000"/>
              <a:lumOff val="8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p>
            <a:pPr algn="l"/>
            <a:r>
              <a:rPr lang="zh-CN" sz="1200">
                <a:solidFill>
                  <a:schemeClr val="tx1">
                    <a:lumMod val="75000"/>
                    <a:lumOff val="25000"/>
                  </a:schemeClr>
                </a:solidFill>
              </a:rPr>
              <a:t>支持</a:t>
            </a:r>
            <a:r>
              <a:rPr lang="en-US" altLang="zh-CN" sz="1200">
                <a:solidFill>
                  <a:schemeClr val="tx1">
                    <a:lumMod val="75000"/>
                    <a:lumOff val="25000"/>
                  </a:schemeClr>
                </a:solidFill>
              </a:rPr>
              <a:t>URL</a:t>
            </a:r>
            <a:r>
              <a:rPr lang="zh-CN" altLang="en-US" sz="1200">
                <a:solidFill>
                  <a:schemeClr val="tx1">
                    <a:lumMod val="75000"/>
                    <a:lumOff val="25000"/>
                  </a:schemeClr>
                </a:solidFill>
              </a:rPr>
              <a:t>、在线数据库、</a:t>
            </a:r>
            <a:r>
              <a:rPr lang="en-US" altLang="zh-CN" sz="1200">
                <a:solidFill>
                  <a:schemeClr val="tx1">
                    <a:lumMod val="75000"/>
                    <a:lumOff val="25000"/>
                  </a:schemeClr>
                </a:solidFill>
              </a:rPr>
              <a:t>WEBAPI</a:t>
            </a:r>
            <a:r>
              <a:rPr lang="zh-CN" altLang="en-US" sz="1200">
                <a:solidFill>
                  <a:schemeClr val="tx1">
                    <a:lumMod val="75000"/>
                    <a:lumOff val="25000"/>
                  </a:schemeClr>
                </a:solidFill>
              </a:rPr>
              <a:t>和文件等数据源</a:t>
            </a:r>
            <a:endParaRPr lang="zh-CN" altLang="en-US" sz="1200">
              <a:solidFill>
                <a:schemeClr val="tx1">
                  <a:lumMod val="75000"/>
                  <a:lumOff val="25000"/>
                </a:schemeClr>
              </a:solidFill>
            </a:endParaRPr>
          </a:p>
        </p:txBody>
      </p:sp>
      <p:cxnSp>
        <p:nvCxnSpPr>
          <p:cNvPr id="59" name="直接连接符 58"/>
          <p:cNvCxnSpPr>
            <a:stCxn id="58" idx="2"/>
            <a:endCxn id="3" idx="0"/>
          </p:cNvCxnSpPr>
          <p:nvPr/>
        </p:nvCxnSpPr>
        <p:spPr>
          <a:xfrm>
            <a:off x="962025" y="3354705"/>
            <a:ext cx="13970" cy="176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3" grpId="0" bldLvl="0" animBg="1"/>
      <p:bldP spid="21" grpId="0" bldLvl="0" animBg="1"/>
    </p:bldLst>
  </p:timing>
</p:sld>
</file>

<file path=ppt/tags/tag1.xml><?xml version="1.0" encoding="utf-8"?>
<p:tagLst xmlns:p="http://schemas.openxmlformats.org/presentationml/2006/main">
  <p:tag name="KSO_WM_UNIT_TABLE_BEAUTIFY" val="smartTable{ffa585d6-7826-49f9-856b-24c75bd0423b}"/>
  <p:tag name="TABLE_ENDDRAG_ORIGIN_RECT" val="834*152"/>
  <p:tag name="TABLE_ENDDRAG_RECT" val="77*295*834*152"/>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9"/>
  <p:tag name="KSO_WM_UNIT_ID" val="diagram20165046_1*l_i*1_9"/>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TABLE_BEAUTIFY" val="smartTable{ffa585d6-7826-49f9-856b-24c75bd0423b}"/>
  <p:tag name="TABLE_ENDDRAG_ORIGIN_RECT" val="834*152"/>
  <p:tag name="TABLE_ENDDRAG_RECT" val="77*295*834*152"/>
</p:tagLst>
</file>

<file path=ppt/tags/tag13.xml><?xml version="1.0" encoding="utf-8"?>
<p:tagLst xmlns:p="http://schemas.openxmlformats.org/presentationml/2006/main">
  <p:tag name="KSO_WM_UNIT_PLACING_PICTURE_USER_VIEWPORT" val="{&quot;height&quot;:8505,&quot;width&quot;:16860}"/>
</p:tagLst>
</file>

<file path=ppt/tags/tag2.xml><?xml version="1.0" encoding="utf-8"?>
<p:tagLst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1"/>
  <p:tag name="KSO_WM_UNIT_ID" val="diagram20165046_1*l_i*1_1"/>
  <p:tag name="KSO_WM_UNIT_LAYERLEVEL" val="1_1"/>
  <p:tag name="KSO_WM_DIAGRAM_GROUP_CODE" val="l1-1"/>
  <p:tag name="KSO_WM_UNIT_FILL_FORE_SCHEMECOLOR_INDEX" val="15"/>
  <p:tag name="KSO_WM_UNIT_FILL_TYPE" val="1"/>
  <p:tag name="KSO_WM_UNIT_TEXT_FILL_FORE_SCHEMECOLOR_INDEX" val="13"/>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2"/>
  <p:tag name="KSO_WM_UNIT_ID" val="diagram20165046_1*l_i*1_2"/>
  <p:tag name="KSO_WM_UNIT_LAYERLEVEL" val="1_1"/>
  <p:tag name="KSO_WM_DIAGRAM_GROUP_CODE" val="l1-1"/>
  <p:tag name="KSO_WM_UNIT_FILL_FORE_SCHEMECOLOR_INDEX" val="5"/>
  <p:tag name="KSO_WM_UNIT_FILL_TYPE" val="1"/>
</p:tagLst>
</file>

<file path=ppt/tags/tag4.xml><?xml version="1.0" encoding="utf-8"?>
<p:tagLst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3"/>
  <p:tag name="KSO_WM_UNIT_ID" val="diagram20165046_1*l_i*1_3"/>
  <p:tag name="KSO_WM_UNIT_LAYERLEVEL" val="1_1"/>
  <p:tag name="KSO_WM_DIAGRAM_GROUP_CODE" val="l1-1"/>
  <p:tag name="KSO_WM_UNIT_FILL_FORE_SCHEMECOLOR_INDEX" val="7"/>
  <p:tag name="KSO_WM_UNIT_FILL_TYPE" val="1"/>
</p:tagLst>
</file>

<file path=ppt/tags/tag5.xml><?xml version="1.0" encoding="utf-8"?>
<p:tagLst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4"/>
  <p:tag name="KSO_WM_UNIT_ID" val="diagram20165046_1*l_i*1_4"/>
  <p:tag name="KSO_WM_UNIT_LAYERLEVEL" val="1_1"/>
  <p:tag name="KSO_WM_DIAGRAM_GROUP_CODE" val="l1-1"/>
  <p:tag name="KSO_WM_UNIT_FILL_FORE_SCHEMECOLOR_INDEX" val="15"/>
  <p:tag name="KSO_WM_UNIT_FILL_TYPE" val="1"/>
</p:tagLst>
</file>

<file path=ppt/tags/tag6.xml><?xml version="1.0" encoding="utf-8"?>
<p:tagLst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5"/>
  <p:tag name="KSO_WM_UNIT_ID" val="diagram20165046_1*l_i*1_5"/>
  <p:tag name="KSO_WM_UNIT_LAYERLEVEL" val="1_1"/>
  <p:tag name="KSO_WM_DIAGRAM_GROUP_CODE" val="l1-1"/>
  <p:tag name="KSO_WM_UNIT_FILL_FORE_SCHEMECOLOR_INDEX" val="7"/>
  <p:tag name="KSO_WM_UNIT_FILL_TYPE"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6"/>
  <p:tag name="KSO_WM_UNIT_ID" val="diagram20165046_1*l_i*1_6"/>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7"/>
  <p:tag name="KSO_WM_UNIT_ID" val="diagram20165046_1*l_i*1_7"/>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65046"/>
  <p:tag name="KSO_WM_UNIT_TYPE" val="l_i"/>
  <p:tag name="KSO_WM_UNIT_INDEX" val="1_8"/>
  <p:tag name="KSO_WM_UNIT_ID" val="diagram20165046_1*l_i*1_8"/>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10428</Words>
  <Application>WPS 演示</Application>
  <PresentationFormat>宽屏</PresentationFormat>
  <Paragraphs>1581</Paragraphs>
  <Slides>38</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Arial</vt:lpstr>
      <vt:lpstr>宋体</vt:lpstr>
      <vt:lpstr>Wingdings</vt:lpstr>
      <vt:lpstr>微软雅黑</vt:lpstr>
      <vt:lpstr>微软雅黑 Light</vt:lpstr>
      <vt:lpstr>等线</vt:lpstr>
      <vt:lpstr>Arial Unicode MS</vt:lpstr>
      <vt:lpstr>等线 Light</vt:lpstr>
      <vt:lpstr>Calibri</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平台设计理念</vt:lpstr>
      <vt:lpstr>平台功能架构</vt:lpstr>
      <vt:lpstr>整体架构</vt:lpstr>
      <vt:lpstr>平台软件架构</vt:lpstr>
      <vt:lpstr>平台部署模式</vt:lpstr>
      <vt:lpstr>PowerPoint 演示文稿</vt:lpstr>
      <vt:lpstr>PowerPoint 演示文稿</vt:lpstr>
      <vt:lpstr>PowerPoint 演示文稿</vt:lpstr>
      <vt:lpstr>PowerPoint 演示文稿</vt:lpstr>
      <vt:lpstr>PowerPoint 演示文稿</vt:lpstr>
      <vt:lpstr>PowerPoint 演示文稿</vt:lpstr>
      <vt:lpstr>数据处理逻辑</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017</dc:creator>
  <cp:lastModifiedBy>郝伟</cp:lastModifiedBy>
  <cp:revision>364</cp:revision>
  <dcterms:created xsi:type="dcterms:W3CDTF">2021-06-02T05:21:00Z</dcterms:created>
  <dcterms:modified xsi:type="dcterms:W3CDTF">2022-02-28T10:53:39Z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1A663CFA2D924A5592A30DC7BAB3D025</vt:lpwstr>
  </property>
  <property fmtid="{D5CDD505-2E9C-101B-9397-08002B2CF9AE}" pid="3" name="KSOProductBuildVer">
    <vt:lpwstr>2052-11.1.0.11365</vt:lpwstr>
  </property>
</Properties>
</file>